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314" r:id="rId13"/>
    <p:sldId id="315" r:id="rId14"/>
    <p:sldId id="316" r:id="rId15"/>
    <p:sldId id="317" r:id="rId16"/>
    <p:sldId id="318" r:id="rId17"/>
    <p:sldId id="267" r:id="rId18"/>
    <p:sldId id="268" r:id="rId19"/>
    <p:sldId id="269" r:id="rId20"/>
    <p:sldId id="270" r:id="rId21"/>
    <p:sldId id="271" r:id="rId22"/>
    <p:sldId id="272" r:id="rId23"/>
    <p:sldId id="273" r:id="rId24"/>
    <p:sldId id="283" r:id="rId25"/>
    <p:sldId id="274" r:id="rId26"/>
    <p:sldId id="275" r:id="rId27"/>
    <p:sldId id="276" r:id="rId28"/>
    <p:sldId id="277" r:id="rId29"/>
    <p:sldId id="278" r:id="rId30"/>
    <p:sldId id="279" r:id="rId31"/>
    <p:sldId id="280" r:id="rId32"/>
    <p:sldId id="281" r:id="rId33"/>
    <p:sldId id="282" r:id="rId34"/>
    <p:sldId id="285" r:id="rId35"/>
    <p:sldId id="286" r:id="rId36"/>
    <p:sldId id="287" r:id="rId37"/>
    <p:sldId id="288" r:id="rId38"/>
    <p:sldId id="289" r:id="rId39"/>
    <p:sldId id="290" r:id="rId40"/>
    <p:sldId id="291" r:id="rId41"/>
    <p:sldId id="293" r:id="rId42"/>
    <p:sldId id="292" r:id="rId43"/>
    <p:sldId id="294" r:id="rId44"/>
    <p:sldId id="296" r:id="rId45"/>
    <p:sldId id="297" r:id="rId46"/>
    <p:sldId id="306" r:id="rId47"/>
    <p:sldId id="307" r:id="rId48"/>
    <p:sldId id="305" r:id="rId49"/>
    <p:sldId id="298" r:id="rId50"/>
    <p:sldId id="299" r:id="rId51"/>
    <p:sldId id="300" r:id="rId52"/>
    <p:sldId id="301" r:id="rId53"/>
    <p:sldId id="302" r:id="rId54"/>
    <p:sldId id="303" r:id="rId55"/>
    <p:sldId id="304" r:id="rId56"/>
    <p:sldId id="308" r:id="rId57"/>
    <p:sldId id="309" r:id="rId58"/>
    <p:sldId id="310" r:id="rId59"/>
    <p:sldId id="311" r:id="rId60"/>
    <p:sldId id="312" r:id="rId61"/>
    <p:sldId id="313" r:id="rId6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DDB453-C487-664D-97D0-E904DB880FB1}" v="207" dt="2024-03-01T10:18:59.4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23"/>
    <p:restoredTop sz="94698"/>
  </p:normalViewPr>
  <p:slideViewPr>
    <p:cSldViewPr snapToGrid="0" snapToObjects="1">
      <p:cViewPr varScale="1">
        <p:scale>
          <a:sx n="172" d="100"/>
          <a:sy n="172" d="100"/>
        </p:scale>
        <p:origin x="808"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68"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resa Abad Gurumeta" userId="336f6670-57b7-4ca2-91ef-616f209d34a0" providerId="ADAL" clId="{97DDB453-C487-664D-97D0-E904DB880FB1}"/>
    <pc:docChg chg="modSld">
      <pc:chgData name="Teresa Abad Gurumeta" userId="336f6670-57b7-4ca2-91ef-616f209d34a0" providerId="ADAL" clId="{97DDB453-C487-664D-97D0-E904DB880FB1}" dt="2024-03-01T10:18:59.415" v="206"/>
      <pc:docMkLst>
        <pc:docMk/>
      </pc:docMkLst>
      <pc:sldChg chg="modAnim">
        <pc:chgData name="Teresa Abad Gurumeta" userId="336f6670-57b7-4ca2-91ef-616f209d34a0" providerId="ADAL" clId="{97DDB453-C487-664D-97D0-E904DB880FB1}" dt="2024-03-01T09:01:58.405" v="5"/>
        <pc:sldMkLst>
          <pc:docMk/>
          <pc:sldMk cId="980519212" sldId="257"/>
        </pc:sldMkLst>
      </pc:sldChg>
      <pc:sldChg chg="modAnim">
        <pc:chgData name="Teresa Abad Gurumeta" userId="336f6670-57b7-4ca2-91ef-616f209d34a0" providerId="ADAL" clId="{97DDB453-C487-664D-97D0-E904DB880FB1}" dt="2024-03-01T09:02:44.584" v="14"/>
        <pc:sldMkLst>
          <pc:docMk/>
          <pc:sldMk cId="4291362030" sldId="258"/>
        </pc:sldMkLst>
      </pc:sldChg>
      <pc:sldChg chg="modAnim">
        <pc:chgData name="Teresa Abad Gurumeta" userId="336f6670-57b7-4ca2-91ef-616f209d34a0" providerId="ADAL" clId="{97DDB453-C487-664D-97D0-E904DB880FB1}" dt="2024-03-01T09:03:05.856" v="16"/>
        <pc:sldMkLst>
          <pc:docMk/>
          <pc:sldMk cId="896006216" sldId="259"/>
        </pc:sldMkLst>
      </pc:sldChg>
      <pc:sldChg chg="modAnim">
        <pc:chgData name="Teresa Abad Gurumeta" userId="336f6670-57b7-4ca2-91ef-616f209d34a0" providerId="ADAL" clId="{97DDB453-C487-664D-97D0-E904DB880FB1}" dt="2024-03-01T09:03:48.718" v="22"/>
        <pc:sldMkLst>
          <pc:docMk/>
          <pc:sldMk cId="2614991340" sldId="260"/>
        </pc:sldMkLst>
      </pc:sldChg>
      <pc:sldChg chg="modAnim">
        <pc:chgData name="Teresa Abad Gurumeta" userId="336f6670-57b7-4ca2-91ef-616f209d34a0" providerId="ADAL" clId="{97DDB453-C487-664D-97D0-E904DB880FB1}" dt="2024-03-01T09:04:44.016" v="27"/>
        <pc:sldMkLst>
          <pc:docMk/>
          <pc:sldMk cId="3966514217" sldId="261"/>
        </pc:sldMkLst>
      </pc:sldChg>
      <pc:sldChg chg="modAnim">
        <pc:chgData name="Teresa Abad Gurumeta" userId="336f6670-57b7-4ca2-91ef-616f209d34a0" providerId="ADAL" clId="{97DDB453-C487-664D-97D0-E904DB880FB1}" dt="2024-03-01T09:05:14.957" v="31"/>
        <pc:sldMkLst>
          <pc:docMk/>
          <pc:sldMk cId="173035026" sldId="262"/>
        </pc:sldMkLst>
      </pc:sldChg>
      <pc:sldChg chg="modAnim">
        <pc:chgData name="Teresa Abad Gurumeta" userId="336f6670-57b7-4ca2-91ef-616f209d34a0" providerId="ADAL" clId="{97DDB453-C487-664D-97D0-E904DB880FB1}" dt="2024-03-01T09:05:32.528" v="34"/>
        <pc:sldMkLst>
          <pc:docMk/>
          <pc:sldMk cId="109302798" sldId="263"/>
        </pc:sldMkLst>
      </pc:sldChg>
      <pc:sldChg chg="modAnim">
        <pc:chgData name="Teresa Abad Gurumeta" userId="336f6670-57b7-4ca2-91ef-616f209d34a0" providerId="ADAL" clId="{97DDB453-C487-664D-97D0-E904DB880FB1}" dt="2024-03-01T09:05:51.750" v="38"/>
        <pc:sldMkLst>
          <pc:docMk/>
          <pc:sldMk cId="63037364" sldId="264"/>
        </pc:sldMkLst>
      </pc:sldChg>
      <pc:sldChg chg="modAnim">
        <pc:chgData name="Teresa Abad Gurumeta" userId="336f6670-57b7-4ca2-91ef-616f209d34a0" providerId="ADAL" clId="{97DDB453-C487-664D-97D0-E904DB880FB1}" dt="2024-03-01T09:06:04.087" v="41"/>
        <pc:sldMkLst>
          <pc:docMk/>
          <pc:sldMk cId="2180457288" sldId="265"/>
        </pc:sldMkLst>
      </pc:sldChg>
      <pc:sldChg chg="modAnim">
        <pc:chgData name="Teresa Abad Gurumeta" userId="336f6670-57b7-4ca2-91ef-616f209d34a0" providerId="ADAL" clId="{97DDB453-C487-664D-97D0-E904DB880FB1}" dt="2024-03-01T09:06:18.491" v="44"/>
        <pc:sldMkLst>
          <pc:docMk/>
          <pc:sldMk cId="3115496575" sldId="266"/>
        </pc:sldMkLst>
      </pc:sldChg>
      <pc:sldChg chg="modAnim">
        <pc:chgData name="Teresa Abad Gurumeta" userId="336f6670-57b7-4ca2-91ef-616f209d34a0" providerId="ADAL" clId="{97DDB453-C487-664D-97D0-E904DB880FB1}" dt="2024-03-01T09:08:13.121" v="58"/>
        <pc:sldMkLst>
          <pc:docMk/>
          <pc:sldMk cId="3496131921" sldId="267"/>
        </pc:sldMkLst>
      </pc:sldChg>
      <pc:sldChg chg="modAnim">
        <pc:chgData name="Teresa Abad Gurumeta" userId="336f6670-57b7-4ca2-91ef-616f209d34a0" providerId="ADAL" clId="{97DDB453-C487-664D-97D0-E904DB880FB1}" dt="2024-03-01T09:08:28.759" v="61"/>
        <pc:sldMkLst>
          <pc:docMk/>
          <pc:sldMk cId="1299859744" sldId="268"/>
        </pc:sldMkLst>
      </pc:sldChg>
      <pc:sldChg chg="modAnim">
        <pc:chgData name="Teresa Abad Gurumeta" userId="336f6670-57b7-4ca2-91ef-616f209d34a0" providerId="ADAL" clId="{97DDB453-C487-664D-97D0-E904DB880FB1}" dt="2024-03-01T09:08:59.534" v="66"/>
        <pc:sldMkLst>
          <pc:docMk/>
          <pc:sldMk cId="649090127" sldId="269"/>
        </pc:sldMkLst>
      </pc:sldChg>
      <pc:sldChg chg="modAnim">
        <pc:chgData name="Teresa Abad Gurumeta" userId="336f6670-57b7-4ca2-91ef-616f209d34a0" providerId="ADAL" clId="{97DDB453-C487-664D-97D0-E904DB880FB1}" dt="2024-03-01T09:10:31.108" v="70"/>
        <pc:sldMkLst>
          <pc:docMk/>
          <pc:sldMk cId="1090340435" sldId="270"/>
        </pc:sldMkLst>
      </pc:sldChg>
      <pc:sldChg chg="modAnim">
        <pc:chgData name="Teresa Abad Gurumeta" userId="336f6670-57b7-4ca2-91ef-616f209d34a0" providerId="ADAL" clId="{97DDB453-C487-664D-97D0-E904DB880FB1}" dt="2024-03-01T09:11:34.709" v="73"/>
        <pc:sldMkLst>
          <pc:docMk/>
          <pc:sldMk cId="3162947219" sldId="271"/>
        </pc:sldMkLst>
      </pc:sldChg>
      <pc:sldChg chg="modAnim">
        <pc:chgData name="Teresa Abad Gurumeta" userId="336f6670-57b7-4ca2-91ef-616f209d34a0" providerId="ADAL" clId="{97DDB453-C487-664D-97D0-E904DB880FB1}" dt="2024-03-01T09:11:46.161" v="75"/>
        <pc:sldMkLst>
          <pc:docMk/>
          <pc:sldMk cId="4194799267" sldId="272"/>
        </pc:sldMkLst>
      </pc:sldChg>
      <pc:sldChg chg="modAnim">
        <pc:chgData name="Teresa Abad Gurumeta" userId="336f6670-57b7-4ca2-91ef-616f209d34a0" providerId="ADAL" clId="{97DDB453-C487-664D-97D0-E904DB880FB1}" dt="2024-03-01T09:12:12.402" v="78"/>
        <pc:sldMkLst>
          <pc:docMk/>
          <pc:sldMk cId="2909353977" sldId="273"/>
        </pc:sldMkLst>
      </pc:sldChg>
      <pc:sldChg chg="modAnim">
        <pc:chgData name="Teresa Abad Gurumeta" userId="336f6670-57b7-4ca2-91ef-616f209d34a0" providerId="ADAL" clId="{97DDB453-C487-664D-97D0-E904DB880FB1}" dt="2024-03-01T09:13:15.085" v="84"/>
        <pc:sldMkLst>
          <pc:docMk/>
          <pc:sldMk cId="2987653062" sldId="274"/>
        </pc:sldMkLst>
      </pc:sldChg>
      <pc:sldChg chg="modAnim">
        <pc:chgData name="Teresa Abad Gurumeta" userId="336f6670-57b7-4ca2-91ef-616f209d34a0" providerId="ADAL" clId="{97DDB453-C487-664D-97D0-E904DB880FB1}" dt="2024-03-01T09:13:23.738" v="86"/>
        <pc:sldMkLst>
          <pc:docMk/>
          <pc:sldMk cId="3402883980" sldId="275"/>
        </pc:sldMkLst>
      </pc:sldChg>
      <pc:sldChg chg="modAnim">
        <pc:chgData name="Teresa Abad Gurumeta" userId="336f6670-57b7-4ca2-91ef-616f209d34a0" providerId="ADAL" clId="{97DDB453-C487-664D-97D0-E904DB880FB1}" dt="2024-03-01T09:13:31.006" v="87"/>
        <pc:sldMkLst>
          <pc:docMk/>
          <pc:sldMk cId="753802978" sldId="276"/>
        </pc:sldMkLst>
      </pc:sldChg>
      <pc:sldChg chg="modAnim">
        <pc:chgData name="Teresa Abad Gurumeta" userId="336f6670-57b7-4ca2-91ef-616f209d34a0" providerId="ADAL" clId="{97DDB453-C487-664D-97D0-E904DB880FB1}" dt="2024-03-01T09:13:44.710" v="89"/>
        <pc:sldMkLst>
          <pc:docMk/>
          <pc:sldMk cId="1365134654" sldId="277"/>
        </pc:sldMkLst>
      </pc:sldChg>
      <pc:sldChg chg="modAnim">
        <pc:chgData name="Teresa Abad Gurumeta" userId="336f6670-57b7-4ca2-91ef-616f209d34a0" providerId="ADAL" clId="{97DDB453-C487-664D-97D0-E904DB880FB1}" dt="2024-03-01T09:14:03.048" v="91"/>
        <pc:sldMkLst>
          <pc:docMk/>
          <pc:sldMk cId="3899136083" sldId="278"/>
        </pc:sldMkLst>
      </pc:sldChg>
      <pc:sldChg chg="modAnim">
        <pc:chgData name="Teresa Abad Gurumeta" userId="336f6670-57b7-4ca2-91ef-616f209d34a0" providerId="ADAL" clId="{97DDB453-C487-664D-97D0-E904DB880FB1}" dt="2024-03-01T09:53:37.956" v="93"/>
        <pc:sldMkLst>
          <pc:docMk/>
          <pc:sldMk cId="2207369029" sldId="279"/>
        </pc:sldMkLst>
      </pc:sldChg>
      <pc:sldChg chg="modAnim">
        <pc:chgData name="Teresa Abad Gurumeta" userId="336f6670-57b7-4ca2-91ef-616f209d34a0" providerId="ADAL" clId="{97DDB453-C487-664D-97D0-E904DB880FB1}" dt="2024-03-01T09:53:54.944" v="95"/>
        <pc:sldMkLst>
          <pc:docMk/>
          <pc:sldMk cId="800637482" sldId="280"/>
        </pc:sldMkLst>
      </pc:sldChg>
      <pc:sldChg chg="modAnim">
        <pc:chgData name="Teresa Abad Gurumeta" userId="336f6670-57b7-4ca2-91ef-616f209d34a0" providerId="ADAL" clId="{97DDB453-C487-664D-97D0-E904DB880FB1}" dt="2024-03-01T09:54:17.116" v="99"/>
        <pc:sldMkLst>
          <pc:docMk/>
          <pc:sldMk cId="2772069130" sldId="281"/>
        </pc:sldMkLst>
      </pc:sldChg>
      <pc:sldChg chg="modAnim">
        <pc:chgData name="Teresa Abad Gurumeta" userId="336f6670-57b7-4ca2-91ef-616f209d34a0" providerId="ADAL" clId="{97DDB453-C487-664D-97D0-E904DB880FB1}" dt="2024-03-01T09:54:52.258" v="102"/>
        <pc:sldMkLst>
          <pc:docMk/>
          <pc:sldMk cId="69177620" sldId="282"/>
        </pc:sldMkLst>
      </pc:sldChg>
      <pc:sldChg chg="modAnim">
        <pc:chgData name="Teresa Abad Gurumeta" userId="336f6670-57b7-4ca2-91ef-616f209d34a0" providerId="ADAL" clId="{97DDB453-C487-664D-97D0-E904DB880FB1}" dt="2024-03-01T09:13:08.183" v="83"/>
        <pc:sldMkLst>
          <pc:docMk/>
          <pc:sldMk cId="3109493987" sldId="283"/>
        </pc:sldMkLst>
      </pc:sldChg>
      <pc:sldChg chg="modAnim">
        <pc:chgData name="Teresa Abad Gurumeta" userId="336f6670-57b7-4ca2-91ef-616f209d34a0" providerId="ADAL" clId="{97DDB453-C487-664D-97D0-E904DB880FB1}" dt="2024-03-01T09:55:04.344" v="105"/>
        <pc:sldMkLst>
          <pc:docMk/>
          <pc:sldMk cId="338815947" sldId="285"/>
        </pc:sldMkLst>
      </pc:sldChg>
      <pc:sldChg chg="modAnim">
        <pc:chgData name="Teresa Abad Gurumeta" userId="336f6670-57b7-4ca2-91ef-616f209d34a0" providerId="ADAL" clId="{97DDB453-C487-664D-97D0-E904DB880FB1}" dt="2024-03-01T10:00:08.685" v="108"/>
        <pc:sldMkLst>
          <pc:docMk/>
          <pc:sldMk cId="3681099158" sldId="286"/>
        </pc:sldMkLst>
      </pc:sldChg>
      <pc:sldChg chg="modAnim">
        <pc:chgData name="Teresa Abad Gurumeta" userId="336f6670-57b7-4ca2-91ef-616f209d34a0" providerId="ADAL" clId="{97DDB453-C487-664D-97D0-E904DB880FB1}" dt="2024-03-01T10:04:11.161" v="115"/>
        <pc:sldMkLst>
          <pc:docMk/>
          <pc:sldMk cId="2884767181" sldId="287"/>
        </pc:sldMkLst>
      </pc:sldChg>
      <pc:sldChg chg="modAnim">
        <pc:chgData name="Teresa Abad Gurumeta" userId="336f6670-57b7-4ca2-91ef-616f209d34a0" providerId="ADAL" clId="{97DDB453-C487-664D-97D0-E904DB880FB1}" dt="2024-03-01T10:04:24.831" v="118"/>
        <pc:sldMkLst>
          <pc:docMk/>
          <pc:sldMk cId="3127231168" sldId="288"/>
        </pc:sldMkLst>
      </pc:sldChg>
      <pc:sldChg chg="modAnim">
        <pc:chgData name="Teresa Abad Gurumeta" userId="336f6670-57b7-4ca2-91ef-616f209d34a0" providerId="ADAL" clId="{97DDB453-C487-664D-97D0-E904DB880FB1}" dt="2024-03-01T10:04:49.818" v="123"/>
        <pc:sldMkLst>
          <pc:docMk/>
          <pc:sldMk cId="2929436994" sldId="289"/>
        </pc:sldMkLst>
      </pc:sldChg>
      <pc:sldChg chg="modAnim">
        <pc:chgData name="Teresa Abad Gurumeta" userId="336f6670-57b7-4ca2-91ef-616f209d34a0" providerId="ADAL" clId="{97DDB453-C487-664D-97D0-E904DB880FB1}" dt="2024-03-01T10:05:04.608" v="126"/>
        <pc:sldMkLst>
          <pc:docMk/>
          <pc:sldMk cId="1375365669" sldId="290"/>
        </pc:sldMkLst>
      </pc:sldChg>
      <pc:sldChg chg="modAnim">
        <pc:chgData name="Teresa Abad Gurumeta" userId="336f6670-57b7-4ca2-91ef-616f209d34a0" providerId="ADAL" clId="{97DDB453-C487-664D-97D0-E904DB880FB1}" dt="2024-03-01T10:05:12.676" v="128"/>
        <pc:sldMkLst>
          <pc:docMk/>
          <pc:sldMk cId="517041214" sldId="291"/>
        </pc:sldMkLst>
      </pc:sldChg>
      <pc:sldChg chg="modAnim">
        <pc:chgData name="Teresa Abad Gurumeta" userId="336f6670-57b7-4ca2-91ef-616f209d34a0" providerId="ADAL" clId="{97DDB453-C487-664D-97D0-E904DB880FB1}" dt="2024-03-01T10:07:59.100" v="136"/>
        <pc:sldMkLst>
          <pc:docMk/>
          <pc:sldMk cId="1738532990" sldId="292"/>
        </pc:sldMkLst>
      </pc:sldChg>
      <pc:sldChg chg="modAnim">
        <pc:chgData name="Teresa Abad Gurumeta" userId="336f6670-57b7-4ca2-91ef-616f209d34a0" providerId="ADAL" clId="{97DDB453-C487-664D-97D0-E904DB880FB1}" dt="2024-03-01T10:07:37.079" v="131"/>
        <pc:sldMkLst>
          <pc:docMk/>
          <pc:sldMk cId="3435159019" sldId="293"/>
        </pc:sldMkLst>
      </pc:sldChg>
      <pc:sldChg chg="modAnim">
        <pc:chgData name="Teresa Abad Gurumeta" userId="336f6670-57b7-4ca2-91ef-616f209d34a0" providerId="ADAL" clId="{97DDB453-C487-664D-97D0-E904DB880FB1}" dt="2024-03-01T10:08:36.593" v="142"/>
        <pc:sldMkLst>
          <pc:docMk/>
          <pc:sldMk cId="1704681378" sldId="294"/>
        </pc:sldMkLst>
      </pc:sldChg>
      <pc:sldChg chg="modAnim">
        <pc:chgData name="Teresa Abad Gurumeta" userId="336f6670-57b7-4ca2-91ef-616f209d34a0" providerId="ADAL" clId="{97DDB453-C487-664D-97D0-E904DB880FB1}" dt="2024-03-01T10:08:55.682" v="146"/>
        <pc:sldMkLst>
          <pc:docMk/>
          <pc:sldMk cId="2905494181" sldId="296"/>
        </pc:sldMkLst>
      </pc:sldChg>
      <pc:sldChg chg="modAnim">
        <pc:chgData name="Teresa Abad Gurumeta" userId="336f6670-57b7-4ca2-91ef-616f209d34a0" providerId="ADAL" clId="{97DDB453-C487-664D-97D0-E904DB880FB1}" dt="2024-03-01T10:09:20.098" v="151"/>
        <pc:sldMkLst>
          <pc:docMk/>
          <pc:sldMk cId="3629482859" sldId="297"/>
        </pc:sldMkLst>
      </pc:sldChg>
      <pc:sldChg chg="modAnim">
        <pc:chgData name="Teresa Abad Gurumeta" userId="336f6670-57b7-4ca2-91ef-616f209d34a0" providerId="ADAL" clId="{97DDB453-C487-664D-97D0-E904DB880FB1}" dt="2024-03-01T10:12:06.315" v="162"/>
        <pc:sldMkLst>
          <pc:docMk/>
          <pc:sldMk cId="1559319432" sldId="298"/>
        </pc:sldMkLst>
      </pc:sldChg>
      <pc:sldChg chg="modAnim">
        <pc:chgData name="Teresa Abad Gurumeta" userId="336f6670-57b7-4ca2-91ef-616f209d34a0" providerId="ADAL" clId="{97DDB453-C487-664D-97D0-E904DB880FB1}" dt="2024-03-01T10:12:20.386" v="164"/>
        <pc:sldMkLst>
          <pc:docMk/>
          <pc:sldMk cId="1234978037" sldId="299"/>
        </pc:sldMkLst>
      </pc:sldChg>
      <pc:sldChg chg="modAnim">
        <pc:chgData name="Teresa Abad Gurumeta" userId="336f6670-57b7-4ca2-91ef-616f209d34a0" providerId="ADAL" clId="{97DDB453-C487-664D-97D0-E904DB880FB1}" dt="2024-03-01T10:12:31.621" v="166"/>
        <pc:sldMkLst>
          <pc:docMk/>
          <pc:sldMk cId="4243395780" sldId="300"/>
        </pc:sldMkLst>
      </pc:sldChg>
      <pc:sldChg chg="modAnim">
        <pc:chgData name="Teresa Abad Gurumeta" userId="336f6670-57b7-4ca2-91ef-616f209d34a0" providerId="ADAL" clId="{97DDB453-C487-664D-97D0-E904DB880FB1}" dt="2024-03-01T10:12:43.824" v="168"/>
        <pc:sldMkLst>
          <pc:docMk/>
          <pc:sldMk cId="1148466722" sldId="301"/>
        </pc:sldMkLst>
      </pc:sldChg>
      <pc:sldChg chg="modSp modAnim">
        <pc:chgData name="Teresa Abad Gurumeta" userId="336f6670-57b7-4ca2-91ef-616f209d34a0" providerId="ADAL" clId="{97DDB453-C487-664D-97D0-E904DB880FB1}" dt="2024-03-01T10:13:03.707" v="173" actId="20577"/>
        <pc:sldMkLst>
          <pc:docMk/>
          <pc:sldMk cId="3783542786" sldId="302"/>
        </pc:sldMkLst>
        <pc:spChg chg="mod">
          <ac:chgData name="Teresa Abad Gurumeta" userId="336f6670-57b7-4ca2-91ef-616f209d34a0" providerId="ADAL" clId="{97DDB453-C487-664D-97D0-E904DB880FB1}" dt="2024-03-01T10:13:03.707" v="173" actId="20577"/>
          <ac:spMkLst>
            <pc:docMk/>
            <pc:sldMk cId="3783542786" sldId="302"/>
            <ac:spMk id="8" creationId="{BAE273B0-4C3A-0245-A0C7-41DA63DE4A52}"/>
          </ac:spMkLst>
        </pc:spChg>
      </pc:sldChg>
      <pc:sldChg chg="modAnim">
        <pc:chgData name="Teresa Abad Gurumeta" userId="336f6670-57b7-4ca2-91ef-616f209d34a0" providerId="ADAL" clId="{97DDB453-C487-664D-97D0-E904DB880FB1}" dt="2024-03-01T10:13:28.285" v="178"/>
        <pc:sldMkLst>
          <pc:docMk/>
          <pc:sldMk cId="2449480281" sldId="303"/>
        </pc:sldMkLst>
      </pc:sldChg>
      <pc:sldChg chg="modAnim">
        <pc:chgData name="Teresa Abad Gurumeta" userId="336f6670-57b7-4ca2-91ef-616f209d34a0" providerId="ADAL" clId="{97DDB453-C487-664D-97D0-E904DB880FB1}" dt="2024-03-01T10:14:28.916" v="184"/>
        <pc:sldMkLst>
          <pc:docMk/>
          <pc:sldMk cId="3418449518" sldId="304"/>
        </pc:sldMkLst>
      </pc:sldChg>
      <pc:sldChg chg="modAnim">
        <pc:chgData name="Teresa Abad Gurumeta" userId="336f6670-57b7-4ca2-91ef-616f209d34a0" providerId="ADAL" clId="{97DDB453-C487-664D-97D0-E904DB880FB1}" dt="2024-03-01T10:11:26.506" v="159"/>
        <pc:sldMkLst>
          <pc:docMk/>
          <pc:sldMk cId="668309337" sldId="305"/>
        </pc:sldMkLst>
      </pc:sldChg>
      <pc:sldChg chg="modAnim">
        <pc:chgData name="Teresa Abad Gurumeta" userId="336f6670-57b7-4ca2-91ef-616f209d34a0" providerId="ADAL" clId="{97DDB453-C487-664D-97D0-E904DB880FB1}" dt="2024-03-01T10:09:33.914" v="153"/>
        <pc:sldMkLst>
          <pc:docMk/>
          <pc:sldMk cId="4035550446" sldId="306"/>
        </pc:sldMkLst>
      </pc:sldChg>
      <pc:sldChg chg="modAnim">
        <pc:chgData name="Teresa Abad Gurumeta" userId="336f6670-57b7-4ca2-91ef-616f209d34a0" providerId="ADAL" clId="{97DDB453-C487-664D-97D0-E904DB880FB1}" dt="2024-03-01T10:09:43.032" v="155"/>
        <pc:sldMkLst>
          <pc:docMk/>
          <pc:sldMk cId="61041205" sldId="307"/>
        </pc:sldMkLst>
      </pc:sldChg>
      <pc:sldChg chg="modAnim">
        <pc:chgData name="Teresa Abad Gurumeta" userId="336f6670-57b7-4ca2-91ef-616f209d34a0" providerId="ADAL" clId="{97DDB453-C487-664D-97D0-E904DB880FB1}" dt="2024-03-01T10:14:58.474" v="189"/>
        <pc:sldMkLst>
          <pc:docMk/>
          <pc:sldMk cId="2783739300" sldId="308"/>
        </pc:sldMkLst>
      </pc:sldChg>
      <pc:sldChg chg="modAnim">
        <pc:chgData name="Teresa Abad Gurumeta" userId="336f6670-57b7-4ca2-91ef-616f209d34a0" providerId="ADAL" clId="{97DDB453-C487-664D-97D0-E904DB880FB1}" dt="2024-03-01T10:15:33.265" v="194"/>
        <pc:sldMkLst>
          <pc:docMk/>
          <pc:sldMk cId="2725663918" sldId="309"/>
        </pc:sldMkLst>
      </pc:sldChg>
      <pc:sldChg chg="modAnim">
        <pc:chgData name="Teresa Abad Gurumeta" userId="336f6670-57b7-4ca2-91ef-616f209d34a0" providerId="ADAL" clId="{97DDB453-C487-664D-97D0-E904DB880FB1}" dt="2024-03-01T10:17:29.927" v="197"/>
        <pc:sldMkLst>
          <pc:docMk/>
          <pc:sldMk cId="1318971807" sldId="310"/>
        </pc:sldMkLst>
      </pc:sldChg>
      <pc:sldChg chg="modAnim">
        <pc:chgData name="Teresa Abad Gurumeta" userId="336f6670-57b7-4ca2-91ef-616f209d34a0" providerId="ADAL" clId="{97DDB453-C487-664D-97D0-E904DB880FB1}" dt="2024-03-01T10:17:45.365" v="200"/>
        <pc:sldMkLst>
          <pc:docMk/>
          <pc:sldMk cId="4218547394" sldId="311"/>
        </pc:sldMkLst>
      </pc:sldChg>
      <pc:sldChg chg="modAnim">
        <pc:chgData name="Teresa Abad Gurumeta" userId="336f6670-57b7-4ca2-91ef-616f209d34a0" providerId="ADAL" clId="{97DDB453-C487-664D-97D0-E904DB880FB1}" dt="2024-03-01T10:18:14.471" v="203"/>
        <pc:sldMkLst>
          <pc:docMk/>
          <pc:sldMk cId="1253440444" sldId="312"/>
        </pc:sldMkLst>
      </pc:sldChg>
      <pc:sldChg chg="modAnim">
        <pc:chgData name="Teresa Abad Gurumeta" userId="336f6670-57b7-4ca2-91ef-616f209d34a0" providerId="ADAL" clId="{97DDB453-C487-664D-97D0-E904DB880FB1}" dt="2024-03-01T10:18:59.415" v="206"/>
        <pc:sldMkLst>
          <pc:docMk/>
          <pc:sldMk cId="214235407" sldId="313"/>
        </pc:sldMkLst>
      </pc:sldChg>
      <pc:sldChg chg="modAnim">
        <pc:chgData name="Teresa Abad Gurumeta" userId="336f6670-57b7-4ca2-91ef-616f209d34a0" providerId="ADAL" clId="{97DDB453-C487-664D-97D0-E904DB880FB1}" dt="2024-03-01T09:06:30.194" v="45"/>
        <pc:sldMkLst>
          <pc:docMk/>
          <pc:sldMk cId="3766874160" sldId="314"/>
        </pc:sldMkLst>
      </pc:sldChg>
      <pc:sldChg chg="modAnim">
        <pc:chgData name="Teresa Abad Gurumeta" userId="336f6670-57b7-4ca2-91ef-616f209d34a0" providerId="ADAL" clId="{97DDB453-C487-664D-97D0-E904DB880FB1}" dt="2024-03-01T09:07:06.020" v="51"/>
        <pc:sldMkLst>
          <pc:docMk/>
          <pc:sldMk cId="4090882009" sldId="315"/>
        </pc:sldMkLst>
      </pc:sldChg>
      <pc:sldChg chg="modAnim">
        <pc:chgData name="Teresa Abad Gurumeta" userId="336f6670-57b7-4ca2-91ef-616f209d34a0" providerId="ADAL" clId="{97DDB453-C487-664D-97D0-E904DB880FB1}" dt="2024-03-01T09:07:36.145" v="53"/>
        <pc:sldMkLst>
          <pc:docMk/>
          <pc:sldMk cId="1563315504" sldId="316"/>
        </pc:sldMkLst>
      </pc:sldChg>
      <pc:sldChg chg="modAnim">
        <pc:chgData name="Teresa Abad Gurumeta" userId="336f6670-57b7-4ca2-91ef-616f209d34a0" providerId="ADAL" clId="{97DDB453-C487-664D-97D0-E904DB880FB1}" dt="2024-03-01T09:07:51.149" v="54"/>
        <pc:sldMkLst>
          <pc:docMk/>
          <pc:sldMk cId="1164695082" sldId="317"/>
        </pc:sldMkLst>
      </pc:sldChg>
      <pc:sldChg chg="modAnim">
        <pc:chgData name="Teresa Abad Gurumeta" userId="336f6670-57b7-4ca2-91ef-616f209d34a0" providerId="ADAL" clId="{97DDB453-C487-664D-97D0-E904DB880FB1}" dt="2024-03-01T09:07:56.467" v="55"/>
        <pc:sldMkLst>
          <pc:docMk/>
          <pc:sldMk cId="1867044679" sldId="31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41027B-AA24-A442-BB95-151F9F6C49E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3D5BDAD3-EBC0-124F-80ED-C25E6D30B1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FC8B83CA-B87D-9141-A6C2-79A006ABEC94}"/>
              </a:ext>
            </a:extLst>
          </p:cNvPr>
          <p:cNvSpPr>
            <a:spLocks noGrp="1"/>
          </p:cNvSpPr>
          <p:nvPr>
            <p:ph type="dt" sz="half" idx="10"/>
          </p:nvPr>
        </p:nvSpPr>
        <p:spPr/>
        <p:txBody>
          <a:bodyPr/>
          <a:lstStyle/>
          <a:p>
            <a:fld id="{A270FC27-4F2C-794C-A056-DB14891E5590}" type="datetimeFigureOut">
              <a:rPr lang="es-ES" smtClean="0"/>
              <a:t>1/3/24</a:t>
            </a:fld>
            <a:endParaRPr lang="es-ES"/>
          </a:p>
        </p:txBody>
      </p:sp>
      <p:sp>
        <p:nvSpPr>
          <p:cNvPr id="5" name="Marcador de pie de página 4">
            <a:extLst>
              <a:ext uri="{FF2B5EF4-FFF2-40B4-BE49-F238E27FC236}">
                <a16:creationId xmlns:a16="http://schemas.microsoft.com/office/drawing/2014/main" id="{F2D1CAAF-83CE-B24D-A15A-794E6757B66B}"/>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FA61E75-51E4-9B4A-9E46-7C70E0254DE3}"/>
              </a:ext>
            </a:extLst>
          </p:cNvPr>
          <p:cNvSpPr>
            <a:spLocks noGrp="1"/>
          </p:cNvSpPr>
          <p:nvPr>
            <p:ph type="sldNum" sz="quarter" idx="12"/>
          </p:nvPr>
        </p:nvSpPr>
        <p:spPr/>
        <p:txBody>
          <a:bodyPr/>
          <a:lstStyle/>
          <a:p>
            <a:fld id="{7537AA79-9350-624F-AAA7-CC60AF807ADD}" type="slidenum">
              <a:rPr lang="es-ES" smtClean="0"/>
              <a:t>‹Nº›</a:t>
            </a:fld>
            <a:endParaRPr lang="es-ES"/>
          </a:p>
        </p:txBody>
      </p:sp>
    </p:spTree>
    <p:extLst>
      <p:ext uri="{BB962C8B-B14F-4D97-AF65-F5344CB8AC3E}">
        <p14:creationId xmlns:p14="http://schemas.microsoft.com/office/powerpoint/2010/main" val="1717747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1EEB2A-670E-874C-8181-B9A980FB964A}"/>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6EA57E0F-AD5D-D64B-902D-CBC7C09837A7}"/>
              </a:ext>
            </a:extLst>
          </p:cNvPr>
          <p:cNvSpPr>
            <a:spLocks noGrp="1"/>
          </p:cNvSpPr>
          <p:nvPr>
            <p:ph type="body" orient="vert" idx="1"/>
          </p:nvPr>
        </p:nvSpPr>
        <p:spPr/>
        <p:txBody>
          <a:bodyPr vert="eaVert"/>
          <a:lstStyle/>
          <a:p>
            <a:r>
              <a:rPr lang="es-ES"/>
              <a:t>Editar los estilos de texto del patrón
Segundo nivel
Tercer nivel
Cuarto nivel
Quinto nivel</a:t>
            </a:r>
          </a:p>
        </p:txBody>
      </p:sp>
      <p:sp>
        <p:nvSpPr>
          <p:cNvPr id="4" name="Marcador de fecha 3">
            <a:extLst>
              <a:ext uri="{FF2B5EF4-FFF2-40B4-BE49-F238E27FC236}">
                <a16:creationId xmlns:a16="http://schemas.microsoft.com/office/drawing/2014/main" id="{375D9817-98A2-E342-AC70-29483B889F40}"/>
              </a:ext>
            </a:extLst>
          </p:cNvPr>
          <p:cNvSpPr>
            <a:spLocks noGrp="1"/>
          </p:cNvSpPr>
          <p:nvPr>
            <p:ph type="dt" sz="half" idx="10"/>
          </p:nvPr>
        </p:nvSpPr>
        <p:spPr/>
        <p:txBody>
          <a:bodyPr/>
          <a:lstStyle/>
          <a:p>
            <a:fld id="{A270FC27-4F2C-794C-A056-DB14891E5590}" type="datetimeFigureOut">
              <a:rPr lang="es-ES" smtClean="0"/>
              <a:t>1/3/24</a:t>
            </a:fld>
            <a:endParaRPr lang="es-ES"/>
          </a:p>
        </p:txBody>
      </p:sp>
      <p:sp>
        <p:nvSpPr>
          <p:cNvPr id="5" name="Marcador de pie de página 4">
            <a:extLst>
              <a:ext uri="{FF2B5EF4-FFF2-40B4-BE49-F238E27FC236}">
                <a16:creationId xmlns:a16="http://schemas.microsoft.com/office/drawing/2014/main" id="{934AAF7E-0CFC-254C-8F00-C6A3D5E99E6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976AD54B-8A76-F445-BA5D-A5139E1C6743}"/>
              </a:ext>
            </a:extLst>
          </p:cNvPr>
          <p:cNvSpPr>
            <a:spLocks noGrp="1"/>
          </p:cNvSpPr>
          <p:nvPr>
            <p:ph type="sldNum" sz="quarter" idx="12"/>
          </p:nvPr>
        </p:nvSpPr>
        <p:spPr/>
        <p:txBody>
          <a:bodyPr/>
          <a:lstStyle/>
          <a:p>
            <a:fld id="{7537AA79-9350-624F-AAA7-CC60AF807ADD}" type="slidenum">
              <a:rPr lang="es-ES" smtClean="0"/>
              <a:t>‹Nº›</a:t>
            </a:fld>
            <a:endParaRPr lang="es-ES"/>
          </a:p>
        </p:txBody>
      </p:sp>
    </p:spTree>
    <p:extLst>
      <p:ext uri="{BB962C8B-B14F-4D97-AF65-F5344CB8AC3E}">
        <p14:creationId xmlns:p14="http://schemas.microsoft.com/office/powerpoint/2010/main" val="20033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06BCEA1-0028-B84D-9E76-BCCE8BB2CC85}"/>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25670CBA-DFD6-9949-80A2-C0847D6579AC}"/>
              </a:ext>
            </a:extLst>
          </p:cNvPr>
          <p:cNvSpPr>
            <a:spLocks noGrp="1"/>
          </p:cNvSpPr>
          <p:nvPr>
            <p:ph type="body" orient="vert" idx="1"/>
          </p:nvPr>
        </p:nvSpPr>
        <p:spPr>
          <a:xfrm>
            <a:off x="838200" y="365125"/>
            <a:ext cx="7734300" cy="5811838"/>
          </a:xfrm>
        </p:spPr>
        <p:txBody>
          <a:bodyPr vert="eaVert"/>
          <a:lstStyle/>
          <a:p>
            <a:r>
              <a:rPr lang="es-ES"/>
              <a:t>Editar los estilos de texto del patrón
Segundo nivel
Tercer nivel
Cuarto nivel
Quinto nivel</a:t>
            </a:r>
          </a:p>
        </p:txBody>
      </p:sp>
      <p:sp>
        <p:nvSpPr>
          <p:cNvPr id="4" name="Marcador de fecha 3">
            <a:extLst>
              <a:ext uri="{FF2B5EF4-FFF2-40B4-BE49-F238E27FC236}">
                <a16:creationId xmlns:a16="http://schemas.microsoft.com/office/drawing/2014/main" id="{F9BD72CA-648B-474D-B73F-471477481C6E}"/>
              </a:ext>
            </a:extLst>
          </p:cNvPr>
          <p:cNvSpPr>
            <a:spLocks noGrp="1"/>
          </p:cNvSpPr>
          <p:nvPr>
            <p:ph type="dt" sz="half" idx="10"/>
          </p:nvPr>
        </p:nvSpPr>
        <p:spPr/>
        <p:txBody>
          <a:bodyPr/>
          <a:lstStyle/>
          <a:p>
            <a:fld id="{A270FC27-4F2C-794C-A056-DB14891E5590}" type="datetimeFigureOut">
              <a:rPr lang="es-ES" smtClean="0"/>
              <a:t>1/3/24</a:t>
            </a:fld>
            <a:endParaRPr lang="es-ES"/>
          </a:p>
        </p:txBody>
      </p:sp>
      <p:sp>
        <p:nvSpPr>
          <p:cNvPr id="5" name="Marcador de pie de página 4">
            <a:extLst>
              <a:ext uri="{FF2B5EF4-FFF2-40B4-BE49-F238E27FC236}">
                <a16:creationId xmlns:a16="http://schemas.microsoft.com/office/drawing/2014/main" id="{E59E734E-F5BC-354D-8CBD-D2973A7F956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6FE59746-EF2C-3047-974F-7F079DB70901}"/>
              </a:ext>
            </a:extLst>
          </p:cNvPr>
          <p:cNvSpPr>
            <a:spLocks noGrp="1"/>
          </p:cNvSpPr>
          <p:nvPr>
            <p:ph type="sldNum" sz="quarter" idx="12"/>
          </p:nvPr>
        </p:nvSpPr>
        <p:spPr/>
        <p:txBody>
          <a:bodyPr/>
          <a:lstStyle/>
          <a:p>
            <a:fld id="{7537AA79-9350-624F-AAA7-CC60AF807ADD}" type="slidenum">
              <a:rPr lang="es-ES" smtClean="0"/>
              <a:t>‹Nº›</a:t>
            </a:fld>
            <a:endParaRPr lang="es-ES"/>
          </a:p>
        </p:txBody>
      </p:sp>
    </p:spTree>
    <p:extLst>
      <p:ext uri="{BB962C8B-B14F-4D97-AF65-F5344CB8AC3E}">
        <p14:creationId xmlns:p14="http://schemas.microsoft.com/office/powerpoint/2010/main" val="105731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280176-60E8-3C49-BE02-C1D099049F43}"/>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DB6FCE5D-9C64-6B43-ACB0-6DFBD1746AAC}"/>
              </a:ext>
            </a:extLst>
          </p:cNvPr>
          <p:cNvSpPr>
            <a:spLocks noGrp="1"/>
          </p:cNvSpPr>
          <p:nvPr>
            <p:ph idx="1"/>
          </p:nvPr>
        </p:nvSpPr>
        <p:spPr/>
        <p:txBody>
          <a:bodyPr/>
          <a:lstStyle/>
          <a:p>
            <a:r>
              <a:rPr lang="es-ES"/>
              <a:t>Editar los estilos de texto del patrón
Segundo nivel
Tercer nivel
Cuarto nivel
Quinto nivel</a:t>
            </a:r>
          </a:p>
        </p:txBody>
      </p:sp>
      <p:sp>
        <p:nvSpPr>
          <p:cNvPr id="4" name="Marcador de fecha 3">
            <a:extLst>
              <a:ext uri="{FF2B5EF4-FFF2-40B4-BE49-F238E27FC236}">
                <a16:creationId xmlns:a16="http://schemas.microsoft.com/office/drawing/2014/main" id="{59CBB5D3-998A-0347-8A21-8AC8BA3150E6}"/>
              </a:ext>
            </a:extLst>
          </p:cNvPr>
          <p:cNvSpPr>
            <a:spLocks noGrp="1"/>
          </p:cNvSpPr>
          <p:nvPr>
            <p:ph type="dt" sz="half" idx="10"/>
          </p:nvPr>
        </p:nvSpPr>
        <p:spPr/>
        <p:txBody>
          <a:bodyPr/>
          <a:lstStyle/>
          <a:p>
            <a:fld id="{A270FC27-4F2C-794C-A056-DB14891E5590}" type="datetimeFigureOut">
              <a:rPr lang="es-ES" smtClean="0"/>
              <a:t>1/3/24</a:t>
            </a:fld>
            <a:endParaRPr lang="es-ES"/>
          </a:p>
        </p:txBody>
      </p:sp>
      <p:sp>
        <p:nvSpPr>
          <p:cNvPr id="5" name="Marcador de pie de página 4">
            <a:extLst>
              <a:ext uri="{FF2B5EF4-FFF2-40B4-BE49-F238E27FC236}">
                <a16:creationId xmlns:a16="http://schemas.microsoft.com/office/drawing/2014/main" id="{EA450313-0A8D-7F4A-9A75-28997E86C72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8C0A55F-862C-E743-9CD5-73714B6EAA4B}"/>
              </a:ext>
            </a:extLst>
          </p:cNvPr>
          <p:cNvSpPr>
            <a:spLocks noGrp="1"/>
          </p:cNvSpPr>
          <p:nvPr>
            <p:ph type="sldNum" sz="quarter" idx="12"/>
          </p:nvPr>
        </p:nvSpPr>
        <p:spPr/>
        <p:txBody>
          <a:bodyPr/>
          <a:lstStyle/>
          <a:p>
            <a:fld id="{7537AA79-9350-624F-AAA7-CC60AF807ADD}" type="slidenum">
              <a:rPr lang="es-ES" smtClean="0"/>
              <a:t>‹Nº›</a:t>
            </a:fld>
            <a:endParaRPr lang="es-ES"/>
          </a:p>
        </p:txBody>
      </p:sp>
    </p:spTree>
    <p:extLst>
      <p:ext uri="{BB962C8B-B14F-4D97-AF65-F5344CB8AC3E}">
        <p14:creationId xmlns:p14="http://schemas.microsoft.com/office/powerpoint/2010/main" val="2409201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A7D1C3-C6A4-3B41-B5EB-97E718C3D28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EFA471E3-CD4B-184C-9E5A-D530A64E83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s-ES"/>
              <a:t>Editar los estilos de texto del patrón
Segundo nivel
Tercer nivel
Cuarto nivel
Quinto nivel</a:t>
            </a:r>
          </a:p>
        </p:txBody>
      </p:sp>
      <p:sp>
        <p:nvSpPr>
          <p:cNvPr id="4" name="Marcador de fecha 3">
            <a:extLst>
              <a:ext uri="{FF2B5EF4-FFF2-40B4-BE49-F238E27FC236}">
                <a16:creationId xmlns:a16="http://schemas.microsoft.com/office/drawing/2014/main" id="{C24EA1C0-8F59-2640-8BAF-609FEBF51927}"/>
              </a:ext>
            </a:extLst>
          </p:cNvPr>
          <p:cNvSpPr>
            <a:spLocks noGrp="1"/>
          </p:cNvSpPr>
          <p:nvPr>
            <p:ph type="dt" sz="half" idx="10"/>
          </p:nvPr>
        </p:nvSpPr>
        <p:spPr/>
        <p:txBody>
          <a:bodyPr/>
          <a:lstStyle/>
          <a:p>
            <a:fld id="{A270FC27-4F2C-794C-A056-DB14891E5590}" type="datetimeFigureOut">
              <a:rPr lang="es-ES" smtClean="0"/>
              <a:t>1/3/24</a:t>
            </a:fld>
            <a:endParaRPr lang="es-ES"/>
          </a:p>
        </p:txBody>
      </p:sp>
      <p:sp>
        <p:nvSpPr>
          <p:cNvPr id="5" name="Marcador de pie de página 4">
            <a:extLst>
              <a:ext uri="{FF2B5EF4-FFF2-40B4-BE49-F238E27FC236}">
                <a16:creationId xmlns:a16="http://schemas.microsoft.com/office/drawing/2014/main" id="{FAE09618-0186-8444-B755-AC65F7A733F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EEB4065D-7E67-4247-8B59-B5C830131AEF}"/>
              </a:ext>
            </a:extLst>
          </p:cNvPr>
          <p:cNvSpPr>
            <a:spLocks noGrp="1"/>
          </p:cNvSpPr>
          <p:nvPr>
            <p:ph type="sldNum" sz="quarter" idx="12"/>
          </p:nvPr>
        </p:nvSpPr>
        <p:spPr/>
        <p:txBody>
          <a:bodyPr/>
          <a:lstStyle/>
          <a:p>
            <a:fld id="{7537AA79-9350-624F-AAA7-CC60AF807ADD}" type="slidenum">
              <a:rPr lang="es-ES" smtClean="0"/>
              <a:t>‹Nº›</a:t>
            </a:fld>
            <a:endParaRPr lang="es-ES"/>
          </a:p>
        </p:txBody>
      </p:sp>
    </p:spTree>
    <p:extLst>
      <p:ext uri="{BB962C8B-B14F-4D97-AF65-F5344CB8AC3E}">
        <p14:creationId xmlns:p14="http://schemas.microsoft.com/office/powerpoint/2010/main" val="625175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895CD8-A037-5148-80DE-D412A9A5794E}"/>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A3F25595-7A82-2649-9F86-A3C6A8BA3B01}"/>
              </a:ext>
            </a:extLst>
          </p:cNvPr>
          <p:cNvSpPr>
            <a:spLocks noGrp="1"/>
          </p:cNvSpPr>
          <p:nvPr>
            <p:ph sz="half" idx="1"/>
          </p:nvPr>
        </p:nvSpPr>
        <p:spPr>
          <a:xfrm>
            <a:off x="838200" y="1825625"/>
            <a:ext cx="5181600" cy="4351338"/>
          </a:xfrm>
        </p:spPr>
        <p:txBody>
          <a:bodyPr/>
          <a:lstStyle/>
          <a:p>
            <a:r>
              <a:rPr lang="es-ES"/>
              <a:t>Editar los estilos de texto del patrón
Segundo nivel
Tercer nivel
Cuarto nivel
Quinto nivel</a:t>
            </a:r>
          </a:p>
        </p:txBody>
      </p:sp>
      <p:sp>
        <p:nvSpPr>
          <p:cNvPr id="4" name="Marcador de contenido 3">
            <a:extLst>
              <a:ext uri="{FF2B5EF4-FFF2-40B4-BE49-F238E27FC236}">
                <a16:creationId xmlns:a16="http://schemas.microsoft.com/office/drawing/2014/main" id="{94427879-E80B-D64B-909A-BA16195278C0}"/>
              </a:ext>
            </a:extLst>
          </p:cNvPr>
          <p:cNvSpPr>
            <a:spLocks noGrp="1"/>
          </p:cNvSpPr>
          <p:nvPr>
            <p:ph sz="half" idx="2"/>
          </p:nvPr>
        </p:nvSpPr>
        <p:spPr>
          <a:xfrm>
            <a:off x="6172200" y="1825625"/>
            <a:ext cx="5181600" cy="4351338"/>
          </a:xfrm>
        </p:spPr>
        <p:txBody>
          <a:bodyPr/>
          <a:lstStyle/>
          <a:p>
            <a:r>
              <a:rPr lang="es-ES"/>
              <a:t>Editar los estilos de texto del patrón
Segundo nivel
Tercer nivel
Cuarto nivel
Quinto nivel</a:t>
            </a:r>
          </a:p>
        </p:txBody>
      </p:sp>
      <p:sp>
        <p:nvSpPr>
          <p:cNvPr id="5" name="Marcador de fecha 4">
            <a:extLst>
              <a:ext uri="{FF2B5EF4-FFF2-40B4-BE49-F238E27FC236}">
                <a16:creationId xmlns:a16="http://schemas.microsoft.com/office/drawing/2014/main" id="{09C99479-F583-0B4E-9A94-BD14A47BC053}"/>
              </a:ext>
            </a:extLst>
          </p:cNvPr>
          <p:cNvSpPr>
            <a:spLocks noGrp="1"/>
          </p:cNvSpPr>
          <p:nvPr>
            <p:ph type="dt" sz="half" idx="10"/>
          </p:nvPr>
        </p:nvSpPr>
        <p:spPr/>
        <p:txBody>
          <a:bodyPr/>
          <a:lstStyle/>
          <a:p>
            <a:fld id="{A270FC27-4F2C-794C-A056-DB14891E5590}" type="datetimeFigureOut">
              <a:rPr lang="es-ES" smtClean="0"/>
              <a:t>1/3/24</a:t>
            </a:fld>
            <a:endParaRPr lang="es-ES"/>
          </a:p>
        </p:txBody>
      </p:sp>
      <p:sp>
        <p:nvSpPr>
          <p:cNvPr id="6" name="Marcador de pie de página 5">
            <a:extLst>
              <a:ext uri="{FF2B5EF4-FFF2-40B4-BE49-F238E27FC236}">
                <a16:creationId xmlns:a16="http://schemas.microsoft.com/office/drawing/2014/main" id="{74BC9EF6-04CA-2B43-A2C0-B92DEA671107}"/>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43313277-45E9-6147-8E08-58E298B96C77}"/>
              </a:ext>
            </a:extLst>
          </p:cNvPr>
          <p:cNvSpPr>
            <a:spLocks noGrp="1"/>
          </p:cNvSpPr>
          <p:nvPr>
            <p:ph type="sldNum" sz="quarter" idx="12"/>
          </p:nvPr>
        </p:nvSpPr>
        <p:spPr/>
        <p:txBody>
          <a:bodyPr/>
          <a:lstStyle/>
          <a:p>
            <a:fld id="{7537AA79-9350-624F-AAA7-CC60AF807ADD}" type="slidenum">
              <a:rPr lang="es-ES" smtClean="0"/>
              <a:t>‹Nº›</a:t>
            </a:fld>
            <a:endParaRPr lang="es-ES"/>
          </a:p>
        </p:txBody>
      </p:sp>
    </p:spTree>
    <p:extLst>
      <p:ext uri="{BB962C8B-B14F-4D97-AF65-F5344CB8AC3E}">
        <p14:creationId xmlns:p14="http://schemas.microsoft.com/office/powerpoint/2010/main" val="1212535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955679-FAF0-1E4A-8A54-5545459C3D91}"/>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222BD109-9A17-3444-89FD-BDA77D90C9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p>
        </p:txBody>
      </p:sp>
      <p:sp>
        <p:nvSpPr>
          <p:cNvPr id="4" name="Marcador de contenido 3">
            <a:extLst>
              <a:ext uri="{FF2B5EF4-FFF2-40B4-BE49-F238E27FC236}">
                <a16:creationId xmlns:a16="http://schemas.microsoft.com/office/drawing/2014/main" id="{55035586-ACAA-AC48-BE6A-F52FB7EC0FB2}"/>
              </a:ext>
            </a:extLst>
          </p:cNvPr>
          <p:cNvSpPr>
            <a:spLocks noGrp="1"/>
          </p:cNvSpPr>
          <p:nvPr>
            <p:ph sz="half" idx="2"/>
          </p:nvPr>
        </p:nvSpPr>
        <p:spPr>
          <a:xfrm>
            <a:off x="839788" y="2505075"/>
            <a:ext cx="5157787" cy="3684588"/>
          </a:xfrm>
        </p:spPr>
        <p:txBody>
          <a:bodyPr/>
          <a:lstStyle/>
          <a:p>
            <a:r>
              <a:rPr lang="es-ES"/>
              <a:t>Editar los estilos de texto del patrón
Segundo nivel
Tercer nivel
Cuarto nivel
Quinto nivel</a:t>
            </a:r>
          </a:p>
        </p:txBody>
      </p:sp>
      <p:sp>
        <p:nvSpPr>
          <p:cNvPr id="5" name="Marcador de texto 4">
            <a:extLst>
              <a:ext uri="{FF2B5EF4-FFF2-40B4-BE49-F238E27FC236}">
                <a16:creationId xmlns:a16="http://schemas.microsoft.com/office/drawing/2014/main" id="{F32BDDD9-1CCA-9840-A2C4-533408A2B1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p>
        </p:txBody>
      </p:sp>
      <p:sp>
        <p:nvSpPr>
          <p:cNvPr id="6" name="Marcador de contenido 5">
            <a:extLst>
              <a:ext uri="{FF2B5EF4-FFF2-40B4-BE49-F238E27FC236}">
                <a16:creationId xmlns:a16="http://schemas.microsoft.com/office/drawing/2014/main" id="{E7CF5358-689A-0D46-8375-5CCAFF0B2408}"/>
              </a:ext>
            </a:extLst>
          </p:cNvPr>
          <p:cNvSpPr>
            <a:spLocks noGrp="1"/>
          </p:cNvSpPr>
          <p:nvPr>
            <p:ph sz="quarter" idx="4"/>
          </p:nvPr>
        </p:nvSpPr>
        <p:spPr>
          <a:xfrm>
            <a:off x="6172200" y="2505075"/>
            <a:ext cx="5183188" cy="3684588"/>
          </a:xfrm>
        </p:spPr>
        <p:txBody>
          <a:bodyPr/>
          <a:lstStyle/>
          <a:p>
            <a:r>
              <a:rPr lang="es-ES"/>
              <a:t>Editar los estilos de texto del patrón
Segundo nivel
Tercer nivel
Cuarto nivel
Quinto nivel</a:t>
            </a:r>
          </a:p>
        </p:txBody>
      </p:sp>
      <p:sp>
        <p:nvSpPr>
          <p:cNvPr id="7" name="Marcador de fecha 6">
            <a:extLst>
              <a:ext uri="{FF2B5EF4-FFF2-40B4-BE49-F238E27FC236}">
                <a16:creationId xmlns:a16="http://schemas.microsoft.com/office/drawing/2014/main" id="{5052119E-F931-394A-8458-E6195F636FE3}"/>
              </a:ext>
            </a:extLst>
          </p:cNvPr>
          <p:cNvSpPr>
            <a:spLocks noGrp="1"/>
          </p:cNvSpPr>
          <p:nvPr>
            <p:ph type="dt" sz="half" idx="10"/>
          </p:nvPr>
        </p:nvSpPr>
        <p:spPr/>
        <p:txBody>
          <a:bodyPr/>
          <a:lstStyle/>
          <a:p>
            <a:fld id="{A270FC27-4F2C-794C-A056-DB14891E5590}" type="datetimeFigureOut">
              <a:rPr lang="es-ES" smtClean="0"/>
              <a:t>1/3/24</a:t>
            </a:fld>
            <a:endParaRPr lang="es-ES"/>
          </a:p>
        </p:txBody>
      </p:sp>
      <p:sp>
        <p:nvSpPr>
          <p:cNvPr id="8" name="Marcador de pie de página 7">
            <a:extLst>
              <a:ext uri="{FF2B5EF4-FFF2-40B4-BE49-F238E27FC236}">
                <a16:creationId xmlns:a16="http://schemas.microsoft.com/office/drawing/2014/main" id="{A7580B4F-8F2B-BA4C-A9BE-D7F1B43B8E6A}"/>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F01199B6-90B0-9A4B-8648-6C0B2D1E998E}"/>
              </a:ext>
            </a:extLst>
          </p:cNvPr>
          <p:cNvSpPr>
            <a:spLocks noGrp="1"/>
          </p:cNvSpPr>
          <p:nvPr>
            <p:ph type="sldNum" sz="quarter" idx="12"/>
          </p:nvPr>
        </p:nvSpPr>
        <p:spPr/>
        <p:txBody>
          <a:bodyPr/>
          <a:lstStyle/>
          <a:p>
            <a:fld id="{7537AA79-9350-624F-AAA7-CC60AF807ADD}" type="slidenum">
              <a:rPr lang="es-ES" smtClean="0"/>
              <a:t>‹Nº›</a:t>
            </a:fld>
            <a:endParaRPr lang="es-ES"/>
          </a:p>
        </p:txBody>
      </p:sp>
    </p:spTree>
    <p:extLst>
      <p:ext uri="{BB962C8B-B14F-4D97-AF65-F5344CB8AC3E}">
        <p14:creationId xmlns:p14="http://schemas.microsoft.com/office/powerpoint/2010/main" val="6071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83CD3F-DDBF-AA45-8D22-66249DFEB5AD}"/>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7BF5982E-BEA7-3D40-9AE1-46DA9A876154}"/>
              </a:ext>
            </a:extLst>
          </p:cNvPr>
          <p:cNvSpPr>
            <a:spLocks noGrp="1"/>
          </p:cNvSpPr>
          <p:nvPr>
            <p:ph type="dt" sz="half" idx="10"/>
          </p:nvPr>
        </p:nvSpPr>
        <p:spPr/>
        <p:txBody>
          <a:bodyPr/>
          <a:lstStyle/>
          <a:p>
            <a:fld id="{A270FC27-4F2C-794C-A056-DB14891E5590}" type="datetimeFigureOut">
              <a:rPr lang="es-ES" smtClean="0"/>
              <a:t>1/3/24</a:t>
            </a:fld>
            <a:endParaRPr lang="es-ES"/>
          </a:p>
        </p:txBody>
      </p:sp>
      <p:sp>
        <p:nvSpPr>
          <p:cNvPr id="4" name="Marcador de pie de página 3">
            <a:extLst>
              <a:ext uri="{FF2B5EF4-FFF2-40B4-BE49-F238E27FC236}">
                <a16:creationId xmlns:a16="http://schemas.microsoft.com/office/drawing/2014/main" id="{68BF9CFE-0415-CA47-8AB9-B68CAFC57FB5}"/>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A3E06DE3-F7C8-0049-84A9-2A6496D3A2AD}"/>
              </a:ext>
            </a:extLst>
          </p:cNvPr>
          <p:cNvSpPr>
            <a:spLocks noGrp="1"/>
          </p:cNvSpPr>
          <p:nvPr>
            <p:ph type="sldNum" sz="quarter" idx="12"/>
          </p:nvPr>
        </p:nvSpPr>
        <p:spPr/>
        <p:txBody>
          <a:bodyPr/>
          <a:lstStyle/>
          <a:p>
            <a:fld id="{7537AA79-9350-624F-AAA7-CC60AF807ADD}" type="slidenum">
              <a:rPr lang="es-ES" smtClean="0"/>
              <a:t>‹Nº›</a:t>
            </a:fld>
            <a:endParaRPr lang="es-ES"/>
          </a:p>
        </p:txBody>
      </p:sp>
    </p:spTree>
    <p:extLst>
      <p:ext uri="{BB962C8B-B14F-4D97-AF65-F5344CB8AC3E}">
        <p14:creationId xmlns:p14="http://schemas.microsoft.com/office/powerpoint/2010/main" val="2936725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706C889-6CB6-934E-A7DD-9CE266C26D05}"/>
              </a:ext>
            </a:extLst>
          </p:cNvPr>
          <p:cNvSpPr>
            <a:spLocks noGrp="1"/>
          </p:cNvSpPr>
          <p:nvPr>
            <p:ph type="dt" sz="half" idx="10"/>
          </p:nvPr>
        </p:nvSpPr>
        <p:spPr/>
        <p:txBody>
          <a:bodyPr/>
          <a:lstStyle/>
          <a:p>
            <a:fld id="{A270FC27-4F2C-794C-A056-DB14891E5590}" type="datetimeFigureOut">
              <a:rPr lang="es-ES" smtClean="0"/>
              <a:t>1/3/24</a:t>
            </a:fld>
            <a:endParaRPr lang="es-ES"/>
          </a:p>
        </p:txBody>
      </p:sp>
      <p:sp>
        <p:nvSpPr>
          <p:cNvPr id="3" name="Marcador de pie de página 2">
            <a:extLst>
              <a:ext uri="{FF2B5EF4-FFF2-40B4-BE49-F238E27FC236}">
                <a16:creationId xmlns:a16="http://schemas.microsoft.com/office/drawing/2014/main" id="{4CB85BB5-A449-034B-B0F3-590A8A14541D}"/>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04830490-5513-8047-B1D7-82BFAD0CAFC3}"/>
              </a:ext>
            </a:extLst>
          </p:cNvPr>
          <p:cNvSpPr>
            <a:spLocks noGrp="1"/>
          </p:cNvSpPr>
          <p:nvPr>
            <p:ph type="sldNum" sz="quarter" idx="12"/>
          </p:nvPr>
        </p:nvSpPr>
        <p:spPr/>
        <p:txBody>
          <a:bodyPr/>
          <a:lstStyle/>
          <a:p>
            <a:fld id="{7537AA79-9350-624F-AAA7-CC60AF807ADD}" type="slidenum">
              <a:rPr lang="es-ES" smtClean="0"/>
              <a:t>‹Nº›</a:t>
            </a:fld>
            <a:endParaRPr lang="es-ES"/>
          </a:p>
        </p:txBody>
      </p:sp>
    </p:spTree>
    <p:extLst>
      <p:ext uri="{BB962C8B-B14F-4D97-AF65-F5344CB8AC3E}">
        <p14:creationId xmlns:p14="http://schemas.microsoft.com/office/powerpoint/2010/main" val="1447179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CC6566-2443-A64C-AEE9-5C5574D4509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08678AC8-E919-E84A-99EA-6D34A4CB81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s-ES"/>
              <a:t>Editar los estilos de texto del patrón
Segundo nivel
Tercer nivel
Cuarto nivel
Quinto nivel</a:t>
            </a:r>
          </a:p>
        </p:txBody>
      </p:sp>
      <p:sp>
        <p:nvSpPr>
          <p:cNvPr id="4" name="Marcador de texto 3">
            <a:extLst>
              <a:ext uri="{FF2B5EF4-FFF2-40B4-BE49-F238E27FC236}">
                <a16:creationId xmlns:a16="http://schemas.microsoft.com/office/drawing/2014/main" id="{A1D0CABA-76CD-6A42-86DF-7D06690C9C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p>
        </p:txBody>
      </p:sp>
      <p:sp>
        <p:nvSpPr>
          <p:cNvPr id="5" name="Marcador de fecha 4">
            <a:extLst>
              <a:ext uri="{FF2B5EF4-FFF2-40B4-BE49-F238E27FC236}">
                <a16:creationId xmlns:a16="http://schemas.microsoft.com/office/drawing/2014/main" id="{DEB9DD8C-8728-AD4D-9A3A-D457A62E6647}"/>
              </a:ext>
            </a:extLst>
          </p:cNvPr>
          <p:cNvSpPr>
            <a:spLocks noGrp="1"/>
          </p:cNvSpPr>
          <p:nvPr>
            <p:ph type="dt" sz="half" idx="10"/>
          </p:nvPr>
        </p:nvSpPr>
        <p:spPr/>
        <p:txBody>
          <a:bodyPr/>
          <a:lstStyle/>
          <a:p>
            <a:fld id="{A270FC27-4F2C-794C-A056-DB14891E5590}" type="datetimeFigureOut">
              <a:rPr lang="es-ES" smtClean="0"/>
              <a:t>1/3/24</a:t>
            </a:fld>
            <a:endParaRPr lang="es-ES"/>
          </a:p>
        </p:txBody>
      </p:sp>
      <p:sp>
        <p:nvSpPr>
          <p:cNvPr id="6" name="Marcador de pie de página 5">
            <a:extLst>
              <a:ext uri="{FF2B5EF4-FFF2-40B4-BE49-F238E27FC236}">
                <a16:creationId xmlns:a16="http://schemas.microsoft.com/office/drawing/2014/main" id="{6A40D7E8-A607-6E47-888C-266C3EC5E499}"/>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7370D184-4D20-9743-A6EC-9A13A2F9788B}"/>
              </a:ext>
            </a:extLst>
          </p:cNvPr>
          <p:cNvSpPr>
            <a:spLocks noGrp="1"/>
          </p:cNvSpPr>
          <p:nvPr>
            <p:ph type="sldNum" sz="quarter" idx="12"/>
          </p:nvPr>
        </p:nvSpPr>
        <p:spPr/>
        <p:txBody>
          <a:bodyPr/>
          <a:lstStyle/>
          <a:p>
            <a:fld id="{7537AA79-9350-624F-AAA7-CC60AF807ADD}" type="slidenum">
              <a:rPr lang="es-ES" smtClean="0"/>
              <a:t>‹Nº›</a:t>
            </a:fld>
            <a:endParaRPr lang="es-ES"/>
          </a:p>
        </p:txBody>
      </p:sp>
    </p:spTree>
    <p:extLst>
      <p:ext uri="{BB962C8B-B14F-4D97-AF65-F5344CB8AC3E}">
        <p14:creationId xmlns:p14="http://schemas.microsoft.com/office/powerpoint/2010/main" val="1605100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EE9427-F7D8-5443-81C2-079D1852F88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F6C2E118-CF4A-FF4B-BD0B-E436E1BA9B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A90DE94A-EF03-8B40-9401-7F2058D7DB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p>
        </p:txBody>
      </p:sp>
      <p:sp>
        <p:nvSpPr>
          <p:cNvPr id="5" name="Marcador de fecha 4">
            <a:extLst>
              <a:ext uri="{FF2B5EF4-FFF2-40B4-BE49-F238E27FC236}">
                <a16:creationId xmlns:a16="http://schemas.microsoft.com/office/drawing/2014/main" id="{2D173436-B93C-1845-8066-4A24A166DCD2}"/>
              </a:ext>
            </a:extLst>
          </p:cNvPr>
          <p:cNvSpPr>
            <a:spLocks noGrp="1"/>
          </p:cNvSpPr>
          <p:nvPr>
            <p:ph type="dt" sz="half" idx="10"/>
          </p:nvPr>
        </p:nvSpPr>
        <p:spPr/>
        <p:txBody>
          <a:bodyPr/>
          <a:lstStyle/>
          <a:p>
            <a:fld id="{A270FC27-4F2C-794C-A056-DB14891E5590}" type="datetimeFigureOut">
              <a:rPr lang="es-ES" smtClean="0"/>
              <a:t>1/3/24</a:t>
            </a:fld>
            <a:endParaRPr lang="es-ES"/>
          </a:p>
        </p:txBody>
      </p:sp>
      <p:sp>
        <p:nvSpPr>
          <p:cNvPr id="6" name="Marcador de pie de página 5">
            <a:extLst>
              <a:ext uri="{FF2B5EF4-FFF2-40B4-BE49-F238E27FC236}">
                <a16:creationId xmlns:a16="http://schemas.microsoft.com/office/drawing/2014/main" id="{17B07367-3C58-C64B-B2D8-4D69CE83B260}"/>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F7B21AE2-9A47-4848-B07F-D1088C0CFC73}"/>
              </a:ext>
            </a:extLst>
          </p:cNvPr>
          <p:cNvSpPr>
            <a:spLocks noGrp="1"/>
          </p:cNvSpPr>
          <p:nvPr>
            <p:ph type="sldNum" sz="quarter" idx="12"/>
          </p:nvPr>
        </p:nvSpPr>
        <p:spPr/>
        <p:txBody>
          <a:bodyPr/>
          <a:lstStyle/>
          <a:p>
            <a:fld id="{7537AA79-9350-624F-AAA7-CC60AF807ADD}" type="slidenum">
              <a:rPr lang="es-ES" smtClean="0"/>
              <a:t>‹Nº›</a:t>
            </a:fld>
            <a:endParaRPr lang="es-ES"/>
          </a:p>
        </p:txBody>
      </p:sp>
    </p:spTree>
    <p:extLst>
      <p:ext uri="{BB962C8B-B14F-4D97-AF65-F5344CB8AC3E}">
        <p14:creationId xmlns:p14="http://schemas.microsoft.com/office/powerpoint/2010/main" val="3562589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B0718C2-F541-8149-9F7B-D8ACE5988C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F25BD6CC-534D-B447-84F3-40CAB86D2D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es-ES"/>
              <a:t>Editar los estilos de texto del patrón
Segundo nivel
Tercer nivel
Cuarto nivel
Quinto nivel</a:t>
            </a:r>
          </a:p>
        </p:txBody>
      </p:sp>
      <p:sp>
        <p:nvSpPr>
          <p:cNvPr id="4" name="Marcador de fecha 3">
            <a:extLst>
              <a:ext uri="{FF2B5EF4-FFF2-40B4-BE49-F238E27FC236}">
                <a16:creationId xmlns:a16="http://schemas.microsoft.com/office/drawing/2014/main" id="{FE28FEA2-36A7-FC43-87A3-465D7C44A4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70FC27-4F2C-794C-A056-DB14891E5590}" type="datetimeFigureOut">
              <a:rPr lang="es-ES" smtClean="0"/>
              <a:t>1/3/24</a:t>
            </a:fld>
            <a:endParaRPr lang="es-ES"/>
          </a:p>
        </p:txBody>
      </p:sp>
      <p:sp>
        <p:nvSpPr>
          <p:cNvPr id="5" name="Marcador de pie de página 4">
            <a:extLst>
              <a:ext uri="{FF2B5EF4-FFF2-40B4-BE49-F238E27FC236}">
                <a16:creationId xmlns:a16="http://schemas.microsoft.com/office/drawing/2014/main" id="{5E513D81-ACD6-FF47-BC73-347782651C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E27EC9E1-0EBF-1547-B784-6BE3465012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37AA79-9350-624F-AAA7-CC60AF807ADD}" type="slidenum">
              <a:rPr lang="es-ES" smtClean="0"/>
              <a:t>‹Nº›</a:t>
            </a:fld>
            <a:endParaRPr lang="es-ES"/>
          </a:p>
        </p:txBody>
      </p:sp>
    </p:spTree>
    <p:extLst>
      <p:ext uri="{BB962C8B-B14F-4D97-AF65-F5344CB8AC3E}">
        <p14:creationId xmlns:p14="http://schemas.microsoft.com/office/powerpoint/2010/main" val="12338893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0BC762-0338-504D-A171-98122DD2BAE6}"/>
              </a:ext>
            </a:extLst>
          </p:cNvPr>
          <p:cNvSpPr>
            <a:spLocks noGrp="1"/>
          </p:cNvSpPr>
          <p:nvPr>
            <p:ph type="ctrTitle"/>
          </p:nvPr>
        </p:nvSpPr>
        <p:spPr>
          <a:xfrm>
            <a:off x="1524000" y="3006670"/>
            <a:ext cx="9144000" cy="1588173"/>
          </a:xfrm>
        </p:spPr>
        <p:txBody>
          <a:bodyPr>
            <a:normAutofit fontScale="90000"/>
          </a:bodyPr>
          <a:lstStyle/>
          <a:p>
            <a:r>
              <a:rPr lang="es-ES" dirty="0"/>
              <a:t>Medios de Comunicación Social e instituciones religiosas</a:t>
            </a:r>
          </a:p>
        </p:txBody>
      </p:sp>
      <p:sp>
        <p:nvSpPr>
          <p:cNvPr id="3" name="Subtítulo 2">
            <a:extLst>
              <a:ext uri="{FF2B5EF4-FFF2-40B4-BE49-F238E27FC236}">
                <a16:creationId xmlns:a16="http://schemas.microsoft.com/office/drawing/2014/main" id="{B2351D06-024B-0E45-BC9E-E0B6A5ECEAA4}"/>
              </a:ext>
            </a:extLst>
          </p:cNvPr>
          <p:cNvSpPr>
            <a:spLocks noGrp="1"/>
          </p:cNvSpPr>
          <p:nvPr>
            <p:ph type="subTitle" idx="1"/>
          </p:nvPr>
        </p:nvSpPr>
        <p:spPr>
          <a:xfrm>
            <a:off x="1524000" y="4733414"/>
            <a:ext cx="9144000" cy="1388417"/>
          </a:xfrm>
        </p:spPr>
        <p:txBody>
          <a:bodyPr/>
          <a:lstStyle/>
          <a:p>
            <a:r>
              <a:rPr lang="es-ES" dirty="0"/>
              <a:t>Manuel María </a:t>
            </a:r>
            <a:r>
              <a:rPr lang="es-ES" dirty="0" err="1"/>
              <a:t>Bru</a:t>
            </a:r>
            <a:r>
              <a:rPr lang="es-ES" dirty="0"/>
              <a:t> Alonso</a:t>
            </a:r>
          </a:p>
          <a:p>
            <a:r>
              <a:rPr lang="es-ES" dirty="0"/>
              <a:t>Presidente de la Fundación Crónica Blanca</a:t>
            </a:r>
          </a:p>
          <a:p>
            <a:r>
              <a:rPr lang="es-ES" dirty="0"/>
              <a:t>Delegado Episcopal de Catequesis de la Diócesis de Madrid</a:t>
            </a:r>
          </a:p>
        </p:txBody>
      </p:sp>
      <p:pic>
        <p:nvPicPr>
          <p:cNvPr id="5" name="Imagen 4">
            <a:extLst>
              <a:ext uri="{FF2B5EF4-FFF2-40B4-BE49-F238E27FC236}">
                <a16:creationId xmlns:a16="http://schemas.microsoft.com/office/drawing/2014/main" id="{47EC5A18-C103-634F-8AB6-9DE0E45E0955}"/>
              </a:ext>
            </a:extLst>
          </p:cNvPr>
          <p:cNvPicPr>
            <a:picLocks noChangeAspect="1"/>
          </p:cNvPicPr>
          <p:nvPr/>
        </p:nvPicPr>
        <p:blipFill>
          <a:blip r:embed="rId2"/>
          <a:stretch>
            <a:fillRect/>
          </a:stretch>
        </p:blipFill>
        <p:spPr>
          <a:xfrm>
            <a:off x="4341121" y="666832"/>
            <a:ext cx="3509758" cy="2339838"/>
          </a:xfrm>
          <a:prstGeom prst="rect">
            <a:avLst/>
          </a:prstGeom>
        </p:spPr>
      </p:pic>
    </p:spTree>
    <p:extLst>
      <p:ext uri="{BB962C8B-B14F-4D97-AF65-F5344CB8AC3E}">
        <p14:creationId xmlns:p14="http://schemas.microsoft.com/office/powerpoint/2010/main" val="31744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651640"/>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307383" y="633419"/>
            <a:ext cx="11577234" cy="52260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1.- Contexto: Evangelizar en la cultura mediática</a:t>
            </a:r>
          </a:p>
          <a:p>
            <a:pPr marL="285750" indent="-28575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La cultura emergente de la sociedad postmoderna</a:t>
            </a:r>
            <a:endParaRPr lang="es-ES_tradnl" sz="2400" dirty="0">
              <a:latin typeface="Arial" panose="020B0604020202020204" pitchFamily="34" charset="0"/>
              <a:cs typeface="Arial" panose="020B0604020202020204" pitchFamily="34" charset="0"/>
            </a:endParaRPr>
          </a:p>
          <a:p>
            <a:pPr>
              <a:lnSpc>
                <a:spcPct val="100000"/>
              </a:lnSpc>
            </a:pPr>
            <a:r>
              <a:rPr lang="es-ES" sz="2400" dirty="0">
                <a:latin typeface="Arial" panose="020B0604020202020204" pitchFamily="34" charset="0"/>
                <a:cs typeface="Arial" panose="020B0604020202020204" pitchFamily="34" charset="0"/>
              </a:rPr>
              <a:t> </a:t>
            </a:r>
            <a:endParaRPr lang="es-ES_tradnl" sz="2400"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 sz="2400" dirty="0">
                <a:latin typeface="Arial" panose="020B0604020202020204" pitchFamily="34" charset="0"/>
                <a:cs typeface="Arial" panose="020B0604020202020204" pitchFamily="34" charset="0"/>
              </a:rPr>
              <a:t>Pero </a:t>
            </a:r>
            <a:r>
              <a:rPr lang="es-ES" sz="2400" b="1" dirty="0">
                <a:latin typeface="Arial" panose="020B0604020202020204" pitchFamily="34" charset="0"/>
                <a:cs typeface="Arial" panose="020B0604020202020204" pitchFamily="34" charset="0"/>
              </a:rPr>
              <a:t>la cultura mediática no sólo queda definida por la mediación, </a:t>
            </a:r>
            <a:r>
              <a:rPr lang="es-ES" sz="2400" dirty="0">
                <a:latin typeface="Arial" panose="020B0604020202020204" pitchFamily="34" charset="0"/>
                <a:cs typeface="Arial" panose="020B0604020202020204" pitchFamily="34" charset="0"/>
              </a:rPr>
              <a:t>sino por </a:t>
            </a:r>
            <a:r>
              <a:rPr lang="es-ES" sz="2400" b="1" dirty="0">
                <a:latin typeface="Arial" panose="020B0604020202020204" pitchFamily="34" charset="0"/>
                <a:cs typeface="Arial" panose="020B0604020202020204" pitchFamily="34" charset="0"/>
              </a:rPr>
              <a:t>los rasgos culturales propios de la sociedad de hoy. </a:t>
            </a:r>
            <a:r>
              <a:rPr lang="es-ES" sz="2400" dirty="0">
                <a:latin typeface="Arial" panose="020B0604020202020204" pitchFamily="34" charset="0"/>
                <a:cs typeface="Arial" panose="020B0604020202020204" pitchFamily="34" charset="0"/>
              </a:rPr>
              <a:t>A saber: </a:t>
            </a:r>
          </a:p>
          <a:p>
            <a:pPr marL="45720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1/ La cultura de una sociedad desvinculada</a:t>
            </a:r>
            <a:r>
              <a:rPr lang="es-ES" sz="2400" dirty="0">
                <a:latin typeface="Arial" panose="020B0604020202020204" pitchFamily="34" charset="0"/>
                <a:cs typeface="Arial" panose="020B0604020202020204" pitchFamily="34" charset="0"/>
              </a:rPr>
              <a:t> que, según </a:t>
            </a:r>
            <a:r>
              <a:rPr lang="es-ES_tradnl" sz="2400" b="1" dirty="0">
                <a:latin typeface="Arial" panose="020B0604020202020204" pitchFamily="34" charset="0"/>
                <a:cs typeface="Arial" panose="020B0604020202020204" pitchFamily="34" charset="0"/>
              </a:rPr>
              <a:t>Josep Miro </a:t>
            </a:r>
            <a:r>
              <a:rPr lang="es-ES_tradnl" sz="2400" b="1" dirty="0" err="1">
                <a:latin typeface="Arial" panose="020B0604020202020204" pitchFamily="34" charset="0"/>
                <a:cs typeface="Arial" panose="020B0604020202020204" pitchFamily="34" charset="0"/>
              </a:rPr>
              <a:t>Ardèvol</a:t>
            </a:r>
            <a:r>
              <a:rPr lang="es-ES_tradnl" sz="2400" dirty="0">
                <a:latin typeface="Arial" panose="020B0604020202020204" pitchFamily="34" charset="0"/>
                <a:cs typeface="Arial" panose="020B0604020202020204" pitchFamily="34" charset="0"/>
              </a:rPr>
              <a:t> (1944-), es </a:t>
            </a:r>
            <a:r>
              <a:rPr lang="es-ES_tradnl" sz="2400" b="1" dirty="0">
                <a:latin typeface="Arial" panose="020B0604020202020204" pitchFamily="34" charset="0"/>
                <a:cs typeface="Arial" panose="020B0604020202020204" pitchFamily="34" charset="0"/>
              </a:rPr>
              <a:t>una sociedad sedienta de vínculos familiares, sociales, culturales, y por tanto, también religiosos</a:t>
            </a:r>
            <a:r>
              <a:rPr lang="es-ES_tradnl" sz="2400" dirty="0">
                <a:latin typeface="Arial" panose="020B0604020202020204" pitchFamily="34" charset="0"/>
                <a:cs typeface="Arial" panose="020B0604020202020204" pitchFamily="34" charset="0"/>
              </a:rPr>
              <a:t>.</a:t>
            </a:r>
          </a:p>
          <a:p>
            <a:pPr marL="457200" indent="-457200">
              <a:lnSpc>
                <a:spcPct val="100000"/>
              </a:lnSpc>
              <a:buFont typeface="Arial" panose="020B0604020202020204" pitchFamily="34" charset="0"/>
              <a:buChar char="•"/>
            </a:pPr>
            <a:r>
              <a:rPr lang="es-ES_tradnl" sz="2400" b="1" dirty="0">
                <a:latin typeface="Arial" panose="020B0604020202020204" pitchFamily="34" charset="0"/>
                <a:cs typeface="Arial" panose="020B0604020202020204" pitchFamily="34" charset="0"/>
              </a:rPr>
              <a:t>2/ La cultura de una sociedad líquida: Según </a:t>
            </a:r>
            <a:r>
              <a:rPr lang="es-ES_tradnl" sz="2400" dirty="0">
                <a:latin typeface="Arial" panose="020B0604020202020204" pitchFamily="34" charset="0"/>
                <a:cs typeface="Arial" panose="020B0604020202020204" pitchFamily="34" charset="0"/>
              </a:rPr>
              <a:t>el gran filósofo y sociólogo polaco </a:t>
            </a:r>
            <a:r>
              <a:rPr lang="es-ES_tradnl" sz="2400" b="1" dirty="0" err="1">
                <a:latin typeface="Arial" panose="020B0604020202020204" pitchFamily="34" charset="0"/>
                <a:cs typeface="Arial" panose="020B0604020202020204" pitchFamily="34" charset="0"/>
              </a:rPr>
              <a:t>Zygmunt</a:t>
            </a:r>
            <a:r>
              <a:rPr lang="es-ES_tradnl" sz="2400" b="1" dirty="0">
                <a:latin typeface="Arial" panose="020B0604020202020204" pitchFamily="34" charset="0"/>
                <a:cs typeface="Arial" panose="020B0604020202020204" pitchFamily="34" charset="0"/>
              </a:rPr>
              <a:t> </a:t>
            </a:r>
            <a:r>
              <a:rPr lang="es-ES_tradnl" sz="2400" b="1" dirty="0" err="1">
                <a:latin typeface="Arial" panose="020B0604020202020204" pitchFamily="34" charset="0"/>
                <a:cs typeface="Arial" panose="020B0604020202020204" pitchFamily="34" charset="0"/>
              </a:rPr>
              <a:t>Bauman</a:t>
            </a:r>
            <a:r>
              <a:rPr lang="es-ES_tradnl" sz="2400" dirty="0">
                <a:latin typeface="Arial" panose="020B0604020202020204" pitchFamily="34" charset="0"/>
                <a:cs typeface="Arial" panose="020B0604020202020204" pitchFamily="34" charset="0"/>
              </a:rPr>
              <a:t> (1925-2017),</a:t>
            </a:r>
            <a:r>
              <a:rPr lang="es-ES" sz="2400" dirty="0">
                <a:latin typeface="Arial" panose="020B0604020202020204" pitchFamily="34" charset="0"/>
                <a:cs typeface="Arial" panose="020B0604020202020204" pitchFamily="34" charset="0"/>
              </a:rPr>
              <a:t> </a:t>
            </a:r>
            <a:r>
              <a:rPr lang="es-ES_tradnl" sz="2400" b="1" dirty="0">
                <a:latin typeface="Arial" panose="020B0604020202020204" pitchFamily="34" charset="0"/>
                <a:cs typeface="Arial" panose="020B0604020202020204" pitchFamily="34" charset="0"/>
              </a:rPr>
              <a:t>nada hay ya sólido, todo es líquido, disperso, incontenible, insignificante. </a:t>
            </a:r>
            <a:r>
              <a:rPr lang="es-ES_tradnl" sz="2400" dirty="0">
                <a:latin typeface="Arial" panose="020B0604020202020204" pitchFamily="34" charset="0"/>
                <a:cs typeface="Arial" panose="020B0604020202020204" pitchFamily="34" charset="0"/>
              </a:rPr>
              <a:t>Y todo queda reducido al </a:t>
            </a:r>
            <a:r>
              <a:rPr lang="es-ES_tradnl" sz="2400" b="1" dirty="0">
                <a:latin typeface="Arial" panose="020B0604020202020204" pitchFamily="34" charset="0"/>
                <a:cs typeface="Arial" panose="020B0604020202020204" pitchFamily="34" charset="0"/>
              </a:rPr>
              <a:t>paradigma ideológico liberal de la oferta y la demanda.</a:t>
            </a:r>
            <a:endParaRPr lang="es-E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0457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0" y="0"/>
            <a:ext cx="10291743" cy="578069"/>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307383" y="578069"/>
            <a:ext cx="11577234" cy="579369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1.- Contexto: Evangelizar en la cultura mediática</a:t>
            </a:r>
          </a:p>
          <a:p>
            <a:pPr marL="285750" indent="-28575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La cultura emergente de la sociedad postmoderna</a:t>
            </a:r>
            <a:endParaRPr lang="es-ES_tradnl" sz="2400" dirty="0">
              <a:latin typeface="Arial" panose="020B0604020202020204" pitchFamily="34" charset="0"/>
              <a:cs typeface="Arial" panose="020B0604020202020204" pitchFamily="34" charset="0"/>
            </a:endParaRPr>
          </a:p>
          <a:p>
            <a:pPr>
              <a:lnSpc>
                <a:spcPct val="100000"/>
              </a:lnSpc>
            </a:pPr>
            <a:r>
              <a:rPr lang="es-ES" sz="2400" dirty="0">
                <a:latin typeface="Arial" panose="020B0604020202020204" pitchFamily="34" charset="0"/>
                <a:cs typeface="Arial" panose="020B0604020202020204" pitchFamily="34" charset="0"/>
              </a:rPr>
              <a:t> </a:t>
            </a:r>
            <a:endParaRPr lang="es-ES_tradnl" sz="2400"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3/ </a:t>
            </a:r>
            <a:r>
              <a:rPr lang="es-ES_tradnl" sz="2400" b="1" dirty="0">
                <a:latin typeface="Arial" panose="020B0604020202020204" pitchFamily="34" charset="0"/>
                <a:cs typeface="Arial" panose="020B0604020202020204" pitchFamily="34" charset="0"/>
              </a:rPr>
              <a:t>La cultura de la sociedad del cansancio, </a:t>
            </a:r>
            <a:r>
              <a:rPr lang="es-ES_tradnl" sz="2400" dirty="0">
                <a:latin typeface="Arial" panose="020B0604020202020204" pitchFamily="34" charset="0"/>
                <a:cs typeface="Arial" panose="020B0604020202020204" pitchFamily="34" charset="0"/>
              </a:rPr>
              <a:t>explicada por el filósofo </a:t>
            </a:r>
            <a:r>
              <a:rPr lang="es-ES_tradnl" sz="2400" b="1" dirty="0">
                <a:latin typeface="Arial" panose="020B0604020202020204" pitchFamily="34" charset="0"/>
                <a:cs typeface="Arial" panose="020B0604020202020204" pitchFamily="34" charset="0"/>
              </a:rPr>
              <a:t>alemán de origen coreano </a:t>
            </a:r>
            <a:r>
              <a:rPr lang="es-ES_tradnl" sz="2400" b="1" dirty="0" err="1">
                <a:latin typeface="Arial" panose="020B0604020202020204" pitchFamily="34" charset="0"/>
                <a:cs typeface="Arial" panose="020B0604020202020204" pitchFamily="34" charset="0"/>
              </a:rPr>
              <a:t>Byung-Chul</a:t>
            </a:r>
            <a:r>
              <a:rPr lang="es-ES_tradnl" sz="2400" b="1" dirty="0">
                <a:latin typeface="Arial" panose="020B0604020202020204" pitchFamily="34" charset="0"/>
                <a:cs typeface="Arial" panose="020B0604020202020204" pitchFamily="34" charset="0"/>
              </a:rPr>
              <a:t> Han </a:t>
            </a:r>
            <a:r>
              <a:rPr lang="es-ES_tradnl" sz="2400" dirty="0">
                <a:latin typeface="Arial" panose="020B0604020202020204" pitchFamily="34" charset="0"/>
                <a:cs typeface="Arial" panose="020B0604020202020204" pitchFamily="34" charset="0"/>
              </a:rPr>
              <a:t>(1959-), </a:t>
            </a:r>
            <a:r>
              <a:rPr lang="es-ES_tradnl" sz="2400" b="1" dirty="0">
                <a:latin typeface="Arial" panose="020B0604020202020204" pitchFamily="34" charset="0"/>
                <a:cs typeface="Arial" panose="020B0604020202020204" pitchFamily="34" charset="0"/>
              </a:rPr>
              <a:t>un cansancio múltiple: </a:t>
            </a:r>
            <a:r>
              <a:rPr lang="es-ES_tradnl" sz="2400" dirty="0">
                <a:latin typeface="Arial" panose="020B0604020202020204" pitchFamily="34" charset="0"/>
                <a:cs typeface="Arial" panose="020B0604020202020204" pitchFamily="34" charset="0"/>
              </a:rPr>
              <a:t>cansancio </a:t>
            </a:r>
            <a:r>
              <a:rPr lang="es-ES_tradnl" sz="2400" b="1" dirty="0">
                <a:latin typeface="Arial" panose="020B0604020202020204" pitchFamily="34" charset="0"/>
                <a:cs typeface="Arial" panose="020B0604020202020204" pitchFamily="34" charset="0"/>
              </a:rPr>
              <a:t>del rendimiento</a:t>
            </a:r>
            <a:r>
              <a:rPr lang="es-ES_tradnl" sz="2400" dirty="0">
                <a:latin typeface="Arial" panose="020B0604020202020204" pitchFamily="34" charset="0"/>
                <a:cs typeface="Arial" panose="020B0604020202020204" pitchFamily="34" charset="0"/>
              </a:rPr>
              <a:t>, cansancio </a:t>
            </a:r>
            <a:r>
              <a:rPr lang="es-ES_tradnl" sz="2400" b="1" dirty="0">
                <a:latin typeface="Arial" panose="020B0604020202020204" pitchFamily="34" charset="0"/>
                <a:cs typeface="Arial" panose="020B0604020202020204" pitchFamily="34" charset="0"/>
              </a:rPr>
              <a:t>del otro,</a:t>
            </a:r>
            <a:r>
              <a:rPr lang="es-ES_tradnl" sz="2400" dirty="0">
                <a:latin typeface="Arial" panose="020B0604020202020204" pitchFamily="34" charset="0"/>
                <a:cs typeface="Arial" panose="020B0604020202020204" pitchFamily="34" charset="0"/>
              </a:rPr>
              <a:t> cansancio de todo. </a:t>
            </a:r>
          </a:p>
          <a:p>
            <a:pPr marL="457200" indent="-457200">
              <a:lnSpc>
                <a:spcPct val="100000"/>
              </a:lnSpc>
              <a:buFont typeface="Arial" panose="020B0604020202020204" pitchFamily="34" charset="0"/>
              <a:buChar char="•"/>
            </a:pPr>
            <a:r>
              <a:rPr lang="es-ES_tradnl" sz="2400" b="1" dirty="0">
                <a:latin typeface="Arial" panose="020B0604020202020204" pitchFamily="34" charset="0"/>
                <a:cs typeface="Arial" panose="020B0604020202020204" pitchFamily="34" charset="0"/>
              </a:rPr>
              <a:t>4/ La cultura del “homo videns” (hombre espectador),</a:t>
            </a:r>
            <a:r>
              <a:rPr lang="es-ES_tradnl" sz="2400" dirty="0">
                <a:latin typeface="Arial" panose="020B0604020202020204" pitchFamily="34" charset="0"/>
                <a:cs typeface="Arial" panose="020B0604020202020204" pitchFamily="34" charset="0"/>
              </a:rPr>
              <a:t> explicada por filósofo italiano </a:t>
            </a:r>
            <a:r>
              <a:rPr lang="es-ES_tradnl" sz="2400" b="1" dirty="0">
                <a:latin typeface="Arial" panose="020B0604020202020204" pitchFamily="34" charset="0"/>
                <a:cs typeface="Arial" panose="020B0604020202020204" pitchFamily="34" charset="0"/>
              </a:rPr>
              <a:t>Giovanni Sartori</a:t>
            </a:r>
            <a:r>
              <a:rPr lang="es-ES_tradnl" sz="2400" dirty="0">
                <a:latin typeface="Arial" panose="020B0604020202020204" pitchFamily="34" charset="0"/>
                <a:cs typeface="Arial" panose="020B0604020202020204" pitchFamily="34" charset="0"/>
              </a:rPr>
              <a:t> (1924-2017), o “el hombre fracturado”, que explica el filósofo francés </a:t>
            </a:r>
            <a:r>
              <a:rPr lang="es-ES_tradnl" sz="2400" b="1" dirty="0">
                <a:latin typeface="Arial" panose="020B0604020202020204" pitchFamily="34" charset="0"/>
                <a:cs typeface="Arial" panose="020B0604020202020204" pitchFamily="34" charset="0"/>
              </a:rPr>
              <a:t>Jean </a:t>
            </a:r>
            <a:r>
              <a:rPr lang="es-ES_tradnl" sz="2400" b="1" dirty="0" err="1">
                <a:latin typeface="Arial" panose="020B0604020202020204" pitchFamily="34" charset="0"/>
                <a:cs typeface="Arial" panose="020B0604020202020204" pitchFamily="34" charset="0"/>
              </a:rPr>
              <a:t>Baurdillard</a:t>
            </a:r>
            <a:r>
              <a:rPr lang="es-ES_tradnl" sz="2400" b="1" dirty="0">
                <a:latin typeface="Arial" panose="020B0604020202020204" pitchFamily="34" charset="0"/>
                <a:cs typeface="Arial" panose="020B0604020202020204" pitchFamily="34" charset="0"/>
              </a:rPr>
              <a:t> </a:t>
            </a:r>
            <a:r>
              <a:rPr lang="es-ES_tradnl" sz="2400" dirty="0">
                <a:latin typeface="Arial" panose="020B0604020202020204" pitchFamily="34" charset="0"/>
                <a:cs typeface="Arial" panose="020B0604020202020204" pitchFamily="34" charset="0"/>
              </a:rPr>
              <a:t>(1929-2007), hiperconectado pero solo</a:t>
            </a:r>
            <a:r>
              <a:rPr lang="es-ES_tradnl" sz="2400" b="1" dirty="0">
                <a:latin typeface="Arial" panose="020B0604020202020204" pitchFamily="34" charset="0"/>
                <a:cs typeface="Arial" panose="020B0604020202020204" pitchFamily="34" charset="0"/>
              </a:rPr>
              <a:t>.</a:t>
            </a:r>
          </a:p>
          <a:p>
            <a:pPr marL="457200" indent="-457200">
              <a:lnSpc>
                <a:spcPct val="100000"/>
              </a:lnSpc>
              <a:buFont typeface="Arial" panose="020B0604020202020204" pitchFamily="34" charset="0"/>
              <a:buChar char="•"/>
            </a:pPr>
            <a:r>
              <a:rPr lang="es-ES_tradnl" sz="2400" b="1" dirty="0">
                <a:latin typeface="Arial" panose="020B0604020202020204" pitchFamily="34" charset="0"/>
                <a:cs typeface="Arial" panose="020B0604020202020204" pitchFamily="34" charset="0"/>
              </a:rPr>
              <a:t>5/ La cultura débil, </a:t>
            </a:r>
            <a:r>
              <a:rPr lang="es-ES_tradnl" sz="2400" dirty="0">
                <a:latin typeface="Arial" panose="020B0604020202020204" pitchFamily="34" charset="0"/>
                <a:cs typeface="Arial" panose="020B0604020202020204" pitchFamily="34" charset="0"/>
              </a:rPr>
              <a:t>explicada por el filósofo italiano </a:t>
            </a:r>
            <a:r>
              <a:rPr lang="es-ES_tradnl" sz="2400" b="1" dirty="0">
                <a:latin typeface="Arial" panose="020B0604020202020204" pitchFamily="34" charset="0"/>
                <a:cs typeface="Arial" panose="020B0604020202020204" pitchFamily="34" charset="0"/>
              </a:rPr>
              <a:t>Gianni </a:t>
            </a:r>
            <a:r>
              <a:rPr lang="es-ES_tradnl" sz="2400" b="1" dirty="0" err="1">
                <a:latin typeface="Arial" panose="020B0604020202020204" pitchFamily="34" charset="0"/>
                <a:cs typeface="Arial" panose="020B0604020202020204" pitchFamily="34" charset="0"/>
              </a:rPr>
              <a:t>Váttimo</a:t>
            </a:r>
            <a:r>
              <a:rPr lang="es-ES_tradnl" sz="2400" b="1" dirty="0">
                <a:latin typeface="Arial" panose="020B0604020202020204" pitchFamily="34" charset="0"/>
                <a:cs typeface="Arial" panose="020B0604020202020204" pitchFamily="34" charset="0"/>
              </a:rPr>
              <a:t> </a:t>
            </a:r>
            <a:r>
              <a:rPr lang="es-ES_tradnl" sz="2400" dirty="0">
                <a:latin typeface="Arial" panose="020B0604020202020204" pitchFamily="34" charset="0"/>
                <a:cs typeface="Arial" panose="020B0604020202020204" pitchFamily="34" charset="0"/>
              </a:rPr>
              <a:t>(1936-), que sustituye a las culturas fuertes (pretensión de verdad, unidad y totalidad), propia de la </a:t>
            </a:r>
            <a:r>
              <a:rPr lang="es-ES_tradnl" sz="2400" b="1" dirty="0">
                <a:latin typeface="Arial" panose="020B0604020202020204" pitchFamily="34" charset="0"/>
                <a:cs typeface="Arial" panose="020B0604020202020204" pitchFamily="34" charset="0"/>
              </a:rPr>
              <a:t>sociedad postmoderna</a:t>
            </a:r>
            <a:r>
              <a:rPr lang="es-ES_tradnl" sz="2400" dirty="0">
                <a:latin typeface="Arial" panose="020B0604020202020204" pitchFamily="34" charset="0"/>
                <a:cs typeface="Arial" panose="020B0604020202020204" pitchFamily="34" charset="0"/>
              </a:rPr>
              <a:t>, concepto del filósofo francés </a:t>
            </a:r>
            <a:r>
              <a:rPr lang="es-ES" sz="2400" b="1" dirty="0">
                <a:latin typeface="Arial" panose="020B0604020202020204" pitchFamily="34" charset="0"/>
                <a:cs typeface="Arial" panose="020B0604020202020204" pitchFamily="34" charset="0"/>
              </a:rPr>
              <a:t>Jean François </a:t>
            </a:r>
            <a:r>
              <a:rPr lang="es-ES" sz="2400" b="1" dirty="0" err="1">
                <a:latin typeface="Arial" panose="020B0604020202020204" pitchFamily="34" charset="0"/>
                <a:cs typeface="Arial" panose="020B0604020202020204" pitchFamily="34" charset="0"/>
              </a:rPr>
              <a:t>Lyotard</a:t>
            </a:r>
            <a:r>
              <a:rPr lang="es-ES" sz="2400" b="1" dirty="0">
                <a:latin typeface="Arial" panose="020B0604020202020204" pitchFamily="34" charset="0"/>
                <a:cs typeface="Arial" panose="020B0604020202020204" pitchFamily="34" charset="0"/>
              </a:rPr>
              <a:t>, </a:t>
            </a:r>
            <a:r>
              <a:rPr lang="es-ES" sz="2400" dirty="0">
                <a:latin typeface="Arial" panose="020B0604020202020204" pitchFamily="34" charset="0"/>
                <a:cs typeface="Arial" panose="020B0604020202020204" pitchFamily="34" charset="0"/>
              </a:rPr>
              <a:t>que </a:t>
            </a:r>
            <a:r>
              <a:rPr lang="es-ES" sz="2400" b="1" dirty="0">
                <a:latin typeface="Arial" panose="020B0604020202020204" pitchFamily="34" charset="0"/>
                <a:cs typeface="Arial" panose="020B0604020202020204" pitchFamily="34" charset="0"/>
              </a:rPr>
              <a:t>renuncia a las utopías del progreso y a los mega-relatos. </a:t>
            </a:r>
          </a:p>
        </p:txBody>
      </p:sp>
    </p:spTree>
    <p:extLst>
      <p:ext uri="{BB962C8B-B14F-4D97-AF65-F5344CB8AC3E}">
        <p14:creationId xmlns:p14="http://schemas.microsoft.com/office/powerpoint/2010/main" val="3115496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0" y="0"/>
            <a:ext cx="10291743" cy="578069"/>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307383" y="578069"/>
            <a:ext cx="11577234" cy="579369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1.- Contexto: Evangelizar en la cultura mediática</a:t>
            </a:r>
          </a:p>
          <a:p>
            <a:pPr marL="285750" indent="-28575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La cultura emergente de la sociedad postmoderna</a:t>
            </a:r>
            <a:endParaRPr lang="es-ES_tradnl" sz="2400" dirty="0">
              <a:latin typeface="Arial" panose="020B0604020202020204" pitchFamily="34" charset="0"/>
              <a:cs typeface="Arial" panose="020B0604020202020204" pitchFamily="34" charset="0"/>
            </a:endParaRPr>
          </a:p>
          <a:p>
            <a:pPr>
              <a:lnSpc>
                <a:spcPct val="100000"/>
              </a:lnSpc>
            </a:pPr>
            <a:r>
              <a:rPr lang="es-ES" sz="2400" dirty="0">
                <a:latin typeface="Arial" panose="020B0604020202020204" pitchFamily="34" charset="0"/>
                <a:cs typeface="Arial" panose="020B0604020202020204" pitchFamily="34" charset="0"/>
              </a:rPr>
              <a:t> </a:t>
            </a:r>
            <a:endParaRPr lang="es-ES_tradnl" sz="2400"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6/ </a:t>
            </a:r>
            <a:r>
              <a:rPr lang="es-ES_tradnl" sz="2400" b="1" dirty="0">
                <a:latin typeface="Arial" panose="020B0604020202020204" pitchFamily="34" charset="0"/>
                <a:cs typeface="Arial" panose="020B0604020202020204" pitchFamily="34" charset="0"/>
              </a:rPr>
              <a:t>La cultura </a:t>
            </a:r>
            <a:r>
              <a:rPr lang="es-ES" sz="2400" b="1"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cientificista y tecnocrática.</a:t>
            </a:r>
            <a:r>
              <a:rPr lang="es-ES" sz="2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Entendemos por cientificismo la consideración de la </a:t>
            </a:r>
            <a:r>
              <a:rPr lang="es-ES" sz="2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supremacía de la investigación científica sobre cualquier otro orden epistemológico o ético, </a:t>
            </a:r>
            <a:r>
              <a:rPr lang="es-E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con el argumento de que “cada aplicación indiscriminada de la investigación científica o bien constituye un avance para el bien del hombre y de la comunidad social, o en el caso de que fuese indiscutible el peligro que comportase, no queda más remedio que admitirlo y reconducirlo como se pueda, ya que los avances científicos y todas sus potenciales aplicaciones se consideran imparables. Desde este presupuesto se justifican todas las líneas de investigación, desde el perfeccionamiento de las armas biológicas a los intentos de clonación humana”</a:t>
            </a:r>
            <a:r>
              <a:rPr lang="es-ES" sz="2400" dirty="0">
                <a:effectLst/>
                <a:latin typeface="Arial" panose="020B0604020202020204" pitchFamily="34" charset="0"/>
                <a:cs typeface="Arial" panose="020B0604020202020204" pitchFamily="34" charset="0"/>
              </a:rPr>
              <a:t> </a:t>
            </a:r>
            <a:endParaRPr lang="es-E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6874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0" y="0"/>
            <a:ext cx="10291743" cy="578069"/>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84083" y="578069"/>
            <a:ext cx="12013324" cy="6096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1.- Contexto: Evangelizar en la cultura mediática</a:t>
            </a:r>
          </a:p>
          <a:p>
            <a:pPr marL="285750" indent="-285750">
              <a:lnSpc>
                <a:spcPct val="100000"/>
              </a:lnSpc>
              <a:buFont typeface="Arial" panose="020B0604020202020204" pitchFamily="34" charset="0"/>
              <a:buChar char="•"/>
            </a:pPr>
            <a:r>
              <a:rPr lang="es-ES" sz="2200" b="1" dirty="0">
                <a:latin typeface="Arial" panose="020B0604020202020204" pitchFamily="34" charset="0"/>
                <a:cs typeface="Arial" panose="020B0604020202020204" pitchFamily="34" charset="0"/>
              </a:rPr>
              <a:t>La cultura emergente de la sociedad postmoderna</a:t>
            </a:r>
            <a:endParaRPr lang="es-ES_tradnl" sz="2200" dirty="0">
              <a:latin typeface="Arial" panose="020B0604020202020204" pitchFamily="34" charset="0"/>
              <a:cs typeface="Arial" panose="020B0604020202020204" pitchFamily="34" charset="0"/>
            </a:endParaRPr>
          </a:p>
          <a:p>
            <a:pPr>
              <a:lnSpc>
                <a:spcPct val="100000"/>
              </a:lnSpc>
            </a:pPr>
            <a:r>
              <a:rPr lang="es-ES" sz="2200" dirty="0">
                <a:latin typeface="Arial" panose="020B0604020202020204" pitchFamily="34" charset="0"/>
                <a:cs typeface="Arial" panose="020B0604020202020204" pitchFamily="34" charset="0"/>
              </a:rPr>
              <a:t> </a:t>
            </a:r>
            <a:endParaRPr lang="es-ES_tradnl" sz="2200"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 sz="2200" b="1" dirty="0">
                <a:latin typeface="Arial" panose="020B0604020202020204" pitchFamily="34" charset="0"/>
                <a:cs typeface="Arial" panose="020B0604020202020204" pitchFamily="34" charset="0"/>
              </a:rPr>
              <a:t>6/ </a:t>
            </a:r>
            <a:r>
              <a:rPr lang="es-ES_tradnl" sz="2200" b="1" dirty="0">
                <a:latin typeface="Arial" panose="020B0604020202020204" pitchFamily="34" charset="0"/>
                <a:cs typeface="Arial" panose="020B0604020202020204" pitchFamily="34" charset="0"/>
              </a:rPr>
              <a:t>La cultura </a:t>
            </a:r>
            <a:r>
              <a:rPr lang="es-ES" sz="2200" b="1"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cientificista y tecnocrática.</a:t>
            </a:r>
            <a:r>
              <a:rPr lang="es-ES" sz="2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La cosa se complica cuando del cientificismo nos vamos al </a:t>
            </a:r>
            <a:r>
              <a:rPr lang="es-ES" sz="2200" b="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tecnocentrismo</a:t>
            </a:r>
            <a:r>
              <a:rPr lang="es-ES" sz="2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y de este a las </a:t>
            </a:r>
            <a:r>
              <a:rPr lang="es-ES" sz="2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perspectivas de cambio antropológico propiciado por las nuevas tecnologías.</a:t>
            </a:r>
            <a:r>
              <a:rPr lang="es-ES"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Es decisivo el desarrollo acelerado de las nuevas tecnologías, y sobre todo la cooperación y la convergencia entre ellas: </a:t>
            </a:r>
            <a:endParaRPr lang="es-ES" sz="22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00000"/>
              </a:lnSpc>
              <a:buFont typeface="Wingdings" pitchFamily="2" charset="2"/>
              <a:buChar char="Ø"/>
            </a:pPr>
            <a:r>
              <a:rPr lang="nl-BE" sz="2200" b="1"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la nanotecnología,</a:t>
            </a:r>
            <a:r>
              <a:rPr lang="nl-BE" sz="2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nl-BE"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dedicada a lo ilimitadamente pequeño, que permite manipular los átomos y las moléculas para producir materiales nuevos; </a:t>
            </a:r>
            <a:endParaRPr lang="es-ES" sz="22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00000"/>
              </a:lnSpc>
              <a:buFont typeface="Wingdings" pitchFamily="2" charset="2"/>
              <a:buChar char="Ø"/>
            </a:pPr>
            <a:r>
              <a:rPr lang="nl-BE" sz="2200" b="1"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la biotecnología,</a:t>
            </a:r>
            <a:r>
              <a:rPr lang="nl-BE" sz="2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nl-BE"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que permitía aplicar la ingeniería a la estructura genética, penetrando en el santuario de la vida hasta los "motores de la creación", los genes;</a:t>
            </a:r>
            <a:endParaRPr lang="es-ES" sz="22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00000"/>
              </a:lnSpc>
              <a:buFont typeface="Wingdings" pitchFamily="2" charset="2"/>
              <a:buChar char="Ø"/>
            </a:pPr>
            <a:r>
              <a:rPr lang="nl-BE" sz="2200" b="1"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las neurociencias,</a:t>
            </a:r>
            <a:r>
              <a:rPr lang="nl-BE"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es decir, el análisis de los procesos cerebrales; </a:t>
            </a:r>
            <a:endParaRPr lang="es-ES" sz="22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00000"/>
              </a:lnSpc>
              <a:buFont typeface="Wingdings" pitchFamily="2" charset="2"/>
              <a:buChar char="Ø"/>
            </a:pPr>
            <a:r>
              <a:rPr lang="nl-BE" sz="2200" b="1"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la Inteligencia Artificial</a:t>
            </a:r>
            <a:r>
              <a:rPr lang="nl-BE" sz="2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nl-BE"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y la posibilidad de crear máquinas inteligentes, tan inteligentes que serán capaces de pensar, e incluso de ser reconocidas como "espirituales" o "personas"; </a:t>
            </a:r>
            <a:endParaRPr lang="es-ES" sz="22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00000"/>
              </a:lnSpc>
              <a:buFont typeface="Wingdings" pitchFamily="2" charset="2"/>
              <a:buChar char="Ø"/>
            </a:pPr>
            <a:r>
              <a:rPr lang="es-ES" sz="2200" b="1"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la cibernética y la informática</a:t>
            </a:r>
            <a:r>
              <a:rPr lang="es-ES" sz="2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que no sólo hacen posible el funcionamiento de internet y de la web, sino que muestran que la realidad es en su estructura última datos o algoritmos (no materia o energía</a:t>
            </a:r>
            <a:r>
              <a:rPr lang="es-ES" sz="2200" dirty="0">
                <a:effectLst/>
                <a:latin typeface="Arial" panose="020B0604020202020204" pitchFamily="34" charset="0"/>
                <a:cs typeface="Arial" panose="020B0604020202020204" pitchFamily="34" charset="0"/>
              </a:rPr>
              <a:t> </a:t>
            </a:r>
            <a:r>
              <a:rPr lang="es-ES"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ccionamiento</a:t>
            </a:r>
            <a:r>
              <a:rPr lang="es-ES"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de las armas biológicas a los intentos de clonación humana</a:t>
            </a:r>
            <a:r>
              <a:rPr lang="es-E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endParaRPr lang="es-ES" sz="2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0882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0" y="0"/>
            <a:ext cx="10291743" cy="578069"/>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84083" y="578069"/>
            <a:ext cx="12013324" cy="6096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1.- Contexto: Evangelizar en la cultura mediática</a:t>
            </a:r>
          </a:p>
          <a:p>
            <a:pPr marL="285750" indent="-285750">
              <a:lnSpc>
                <a:spcPct val="100000"/>
              </a:lnSpc>
              <a:buFont typeface="Arial" panose="020B0604020202020204" pitchFamily="34" charset="0"/>
              <a:buChar char="•"/>
            </a:pPr>
            <a:r>
              <a:rPr lang="es-ES" sz="2200" b="1" dirty="0">
                <a:latin typeface="Arial" panose="020B0604020202020204" pitchFamily="34" charset="0"/>
                <a:cs typeface="Arial" panose="020B0604020202020204" pitchFamily="34" charset="0"/>
              </a:rPr>
              <a:t>La cultura emergente de la sociedad postmoderna</a:t>
            </a:r>
            <a:endParaRPr lang="es-ES_tradnl" sz="2200" dirty="0">
              <a:latin typeface="Arial" panose="020B0604020202020204" pitchFamily="34" charset="0"/>
              <a:cs typeface="Arial" panose="020B0604020202020204" pitchFamily="34" charset="0"/>
            </a:endParaRPr>
          </a:p>
          <a:p>
            <a:pPr>
              <a:lnSpc>
                <a:spcPct val="100000"/>
              </a:lnSpc>
            </a:pPr>
            <a:r>
              <a:rPr lang="es-ES" sz="2200" dirty="0">
                <a:latin typeface="Arial" panose="020B0604020202020204" pitchFamily="34" charset="0"/>
                <a:cs typeface="Arial" panose="020B0604020202020204" pitchFamily="34" charset="0"/>
              </a:rPr>
              <a:t> </a:t>
            </a:r>
            <a:endParaRPr lang="es-ES_tradnl" sz="2200"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 sz="2400" b="1" i="1" dirty="0">
                <a:solidFill>
                  <a:srgbClr val="000000"/>
                </a:solidFill>
                <a:effectLst/>
                <a:latin typeface="Arial" panose="020B0604020202020204" pitchFamily="34" charset="0"/>
                <a:ea typeface="Times New Roman" panose="02020603050405020304" pitchFamily="18" charset="0"/>
              </a:rPr>
              <a:t>7/ La preocupación por la Inteligencia Artificial:</a:t>
            </a:r>
            <a:r>
              <a:rPr lang="es-ES" sz="2400" b="1" dirty="0">
                <a:solidFill>
                  <a:srgbClr val="000000"/>
                </a:solidFill>
                <a:effectLst/>
                <a:latin typeface="Arial" panose="020B0604020202020204" pitchFamily="34" charset="0"/>
                <a:ea typeface="Times New Roman" panose="02020603050405020304" pitchFamily="18" charset="0"/>
              </a:rPr>
              <a:t> </a:t>
            </a:r>
            <a:r>
              <a:rPr lang="es-ES" sz="2400" dirty="0">
                <a:solidFill>
                  <a:srgbClr val="000000"/>
                </a:solidFill>
                <a:effectLst/>
                <a:latin typeface="Arial" panose="020B0604020202020204" pitchFamily="34" charset="0"/>
                <a:ea typeface="Times New Roman" panose="02020603050405020304" pitchFamily="18" charset="0"/>
              </a:rPr>
              <a:t>Aunque la capacidad de la Inteligencia Artificial no llegue a alcanzar la conciencia personal facultativa de la dignidad humana, </a:t>
            </a:r>
            <a:r>
              <a:rPr lang="es-ES" sz="2400" b="1" dirty="0">
                <a:solidFill>
                  <a:srgbClr val="000000"/>
                </a:solidFill>
                <a:effectLst/>
                <a:latin typeface="Arial" panose="020B0604020202020204" pitchFamily="34" charset="0"/>
                <a:ea typeface="Times New Roman" panose="02020603050405020304" pitchFamily="18" charset="0"/>
              </a:rPr>
              <a:t>se la puede dotar del poder que hasta hoy sólo había tenido el ser humano real y verdadero, permitiendo que una pseudo-conciencia sin alma decida sobre el destino de los hombres y de la humanidad entera. </a:t>
            </a:r>
            <a:r>
              <a:rPr lang="es-ES" sz="2400" dirty="0">
                <a:solidFill>
                  <a:srgbClr val="000000"/>
                </a:solidFill>
                <a:effectLst/>
                <a:latin typeface="Arial" panose="020B0604020202020204" pitchFamily="34" charset="0"/>
                <a:ea typeface="Times New Roman" panose="02020603050405020304" pitchFamily="18" charset="0"/>
              </a:rPr>
              <a:t>No debemos temer tanto el desarrollo tecnológico de la Inteligencia Artificial como el uso que de ella hagamos los seres humanos, porque, evidentemente, como dice el Papa Francisco, “nunca la humanidad tuvo tanto poder sobre sí misma y nada garantiza que vaya a utilizarlo bien, sobre todo si se considera el modo como lo está haciendo” </a:t>
            </a:r>
            <a:r>
              <a:rPr lang="es-ES" sz="2400" i="1" dirty="0">
                <a:solidFill>
                  <a:srgbClr val="000000"/>
                </a:solidFill>
                <a:effectLst/>
                <a:latin typeface="Arial" panose="020B0604020202020204" pitchFamily="34" charset="0"/>
                <a:ea typeface="Times New Roman" panose="02020603050405020304" pitchFamily="18" charset="0"/>
              </a:rPr>
              <a:t>(</a:t>
            </a:r>
            <a:r>
              <a:rPr lang="es-ES" sz="2400" i="1" dirty="0" err="1">
                <a:solidFill>
                  <a:srgbClr val="000000"/>
                </a:solidFill>
                <a:effectLst/>
                <a:latin typeface="Arial" panose="020B0604020202020204" pitchFamily="34" charset="0"/>
                <a:ea typeface="Times New Roman" panose="02020603050405020304" pitchFamily="18" charset="0"/>
              </a:rPr>
              <a:t>Laudato</a:t>
            </a:r>
            <a:r>
              <a:rPr lang="es-ES" sz="2400" i="1" dirty="0">
                <a:solidFill>
                  <a:srgbClr val="000000"/>
                </a:solidFill>
                <a:effectLst/>
                <a:latin typeface="Arial" panose="020B0604020202020204" pitchFamily="34" charset="0"/>
                <a:ea typeface="Times New Roman" panose="02020603050405020304" pitchFamily="18" charset="0"/>
              </a:rPr>
              <a:t> Si´, </a:t>
            </a:r>
            <a:r>
              <a:rPr lang="es-ES" sz="2400" i="1" dirty="0" err="1">
                <a:solidFill>
                  <a:srgbClr val="000000"/>
                </a:solidFill>
                <a:effectLst/>
                <a:latin typeface="Arial" panose="020B0604020202020204" pitchFamily="34" charset="0"/>
                <a:ea typeface="Times New Roman" panose="02020603050405020304" pitchFamily="18" charset="0"/>
              </a:rPr>
              <a:t>nº</a:t>
            </a:r>
            <a:r>
              <a:rPr lang="es-ES" sz="2400" i="1" dirty="0">
                <a:solidFill>
                  <a:srgbClr val="000000"/>
                </a:solidFill>
                <a:effectLst/>
                <a:latin typeface="Arial" panose="020B0604020202020204" pitchFamily="34" charset="0"/>
                <a:ea typeface="Times New Roman" panose="02020603050405020304" pitchFamily="18" charset="0"/>
              </a:rPr>
              <a:t> 104).</a:t>
            </a:r>
            <a:endParaRPr lang="es-ES" sz="24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3315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0" y="0"/>
            <a:ext cx="10291743" cy="578069"/>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84083" y="578069"/>
            <a:ext cx="12013324" cy="6096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1.- Contexto: Evangelizar en la cultura mediática</a:t>
            </a:r>
          </a:p>
          <a:p>
            <a:pPr marL="285750" indent="-285750">
              <a:lnSpc>
                <a:spcPct val="100000"/>
              </a:lnSpc>
              <a:buFont typeface="Arial" panose="020B0604020202020204" pitchFamily="34" charset="0"/>
              <a:buChar char="•"/>
            </a:pPr>
            <a:r>
              <a:rPr lang="es-ES" sz="2200" b="1" dirty="0">
                <a:latin typeface="Arial" panose="020B0604020202020204" pitchFamily="34" charset="0"/>
                <a:cs typeface="Arial" panose="020B0604020202020204" pitchFamily="34" charset="0"/>
              </a:rPr>
              <a:t>La cultura emergente de la sociedad postmoderna</a:t>
            </a:r>
            <a:endParaRPr lang="es-ES_tradnl" sz="2200" dirty="0">
              <a:latin typeface="Arial" panose="020B0604020202020204" pitchFamily="34" charset="0"/>
              <a:cs typeface="Arial" panose="020B0604020202020204" pitchFamily="34" charset="0"/>
            </a:endParaRPr>
          </a:p>
          <a:p>
            <a:pPr>
              <a:lnSpc>
                <a:spcPct val="100000"/>
              </a:lnSpc>
            </a:pPr>
            <a:r>
              <a:rPr lang="es-ES" sz="2200" dirty="0">
                <a:latin typeface="Arial" panose="020B0604020202020204" pitchFamily="34" charset="0"/>
                <a:cs typeface="Arial" panose="020B0604020202020204" pitchFamily="34" charset="0"/>
              </a:rPr>
              <a:t> </a:t>
            </a:r>
            <a:endParaRPr lang="es-ES_tradnl" sz="2200"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 sz="2400" b="1" i="1" dirty="0">
                <a:solidFill>
                  <a:srgbClr val="000000"/>
                </a:solidFill>
                <a:effectLst/>
                <a:latin typeface="Arial" panose="020B0604020202020204" pitchFamily="34" charset="0"/>
                <a:ea typeface="Times New Roman" panose="02020603050405020304" pitchFamily="18" charset="0"/>
              </a:rPr>
              <a:t>7/ La preocupación por la Inteligencia Artificial:</a:t>
            </a:r>
            <a:r>
              <a:rPr lang="es-ES" sz="2400" b="1" dirty="0">
                <a:solidFill>
                  <a:srgbClr val="000000"/>
                </a:solidFill>
                <a:effectLst/>
                <a:latin typeface="Arial" panose="020B0604020202020204" pitchFamily="34" charset="0"/>
                <a:ea typeface="Times New Roman" panose="02020603050405020304" pitchFamily="18" charset="0"/>
              </a:rPr>
              <a:t> </a:t>
            </a:r>
          </a:p>
          <a:p>
            <a:pPr marL="457200" indent="-457200">
              <a:lnSpc>
                <a:spcPct val="100000"/>
              </a:lnSpc>
              <a:buFont typeface="Wingdings" pitchFamily="2" charset="2"/>
              <a:buChar char="Ø"/>
            </a:pPr>
            <a:r>
              <a:rPr lang="es-ES" sz="2400" b="1" dirty="0">
                <a:solidFill>
                  <a:srgbClr val="000000"/>
                </a:solidFill>
                <a:effectLst/>
                <a:latin typeface="Arial" panose="020B0604020202020204" pitchFamily="34" charset="0"/>
                <a:ea typeface="Times New Roman" panose="02020603050405020304" pitchFamily="18" charset="0"/>
              </a:rPr>
              <a:t>¿Este peligro es real? </a:t>
            </a:r>
            <a:r>
              <a:rPr lang="es-ES" sz="2400" dirty="0">
                <a:solidFill>
                  <a:srgbClr val="000000"/>
                </a:solidFill>
                <a:effectLst/>
                <a:latin typeface="Arial" panose="020B0604020202020204" pitchFamily="34" charset="0"/>
                <a:ea typeface="Times New Roman" panose="02020603050405020304" pitchFamily="18" charset="0"/>
              </a:rPr>
              <a:t>Se pregunta Eloy Bueno de la Fuente: “¿Llegará un momento único en la historia (que Raymond </a:t>
            </a:r>
            <a:r>
              <a:rPr lang="es-ES" sz="2400" dirty="0" err="1">
                <a:solidFill>
                  <a:srgbClr val="000000"/>
                </a:solidFill>
                <a:effectLst/>
                <a:latin typeface="Arial" panose="020B0604020202020204" pitchFamily="34" charset="0"/>
                <a:ea typeface="Times New Roman" panose="02020603050405020304" pitchFamily="18" charset="0"/>
              </a:rPr>
              <a:t>Kuzweil</a:t>
            </a:r>
            <a:r>
              <a:rPr lang="es-ES" sz="2400" dirty="0">
                <a:solidFill>
                  <a:srgbClr val="000000"/>
                </a:solidFill>
                <a:effectLst/>
                <a:latin typeface="Arial" panose="020B0604020202020204" pitchFamily="34" charset="0"/>
                <a:ea typeface="Times New Roman" panose="02020603050405020304" pitchFamily="18" charset="0"/>
              </a:rPr>
              <a:t> denomina Singularidad y la sitúa en 2044), en el que se producirá una explosión única de la inteligencia en virtud de la cual las máquinas reemplazarán a los hombres y podrán tratarlos como esclavos? ¿Habrá una Superinteligencia (pensemos en una nube o en el </a:t>
            </a:r>
            <a:r>
              <a:rPr lang="es-ES" sz="2400" i="1" dirty="0" err="1">
                <a:solidFill>
                  <a:srgbClr val="000000"/>
                </a:solidFill>
                <a:effectLst/>
                <a:latin typeface="Arial" panose="020B0604020202020204" pitchFamily="34" charset="0"/>
                <a:ea typeface="Times New Roman" panose="02020603050405020304" pitchFamily="18" charset="0"/>
              </a:rPr>
              <a:t>big</a:t>
            </a:r>
            <a:r>
              <a:rPr lang="es-ES" sz="2400" i="1" dirty="0">
                <a:solidFill>
                  <a:srgbClr val="000000"/>
                </a:solidFill>
                <a:effectLst/>
                <a:latin typeface="Arial" panose="020B0604020202020204" pitchFamily="34" charset="0"/>
                <a:ea typeface="Times New Roman" panose="02020603050405020304" pitchFamily="18" charset="0"/>
              </a:rPr>
              <a:t> data</a:t>
            </a:r>
            <a:r>
              <a:rPr lang="es-ES" sz="2400" dirty="0">
                <a:solidFill>
                  <a:srgbClr val="000000"/>
                </a:solidFill>
                <a:effectLst/>
                <a:latin typeface="Arial" panose="020B0604020202020204" pitchFamily="34" charset="0"/>
                <a:ea typeface="Times New Roman" panose="02020603050405020304" pitchFamily="18" charset="0"/>
              </a:rPr>
              <a:t>) consciente y activa por sí misma capaz de tratar cualquier algoritmo y por ello de preverlo y controlarlo todo? Lo que habían pronosticado Aldous Huxley en </a:t>
            </a:r>
            <a:r>
              <a:rPr lang="es-ES" sz="2400" i="1" dirty="0">
                <a:solidFill>
                  <a:srgbClr val="000000"/>
                </a:solidFill>
                <a:effectLst/>
                <a:latin typeface="Arial" panose="020B0604020202020204" pitchFamily="34" charset="0"/>
                <a:ea typeface="Times New Roman" panose="02020603050405020304" pitchFamily="18" charset="0"/>
              </a:rPr>
              <a:t>Un mundo feliz</a:t>
            </a:r>
            <a:r>
              <a:rPr lang="es-ES" sz="2400" dirty="0">
                <a:solidFill>
                  <a:srgbClr val="000000"/>
                </a:solidFill>
                <a:effectLst/>
                <a:latin typeface="Arial" panose="020B0604020202020204" pitchFamily="34" charset="0"/>
                <a:ea typeface="Times New Roman" panose="02020603050405020304" pitchFamily="18" charset="0"/>
              </a:rPr>
              <a:t> y George Orwell en 1984 parece haberse realizado plenamente”</a:t>
            </a:r>
            <a:r>
              <a:rPr lang="es-ES" sz="2400" i="1" dirty="0">
                <a:solidFill>
                  <a:srgbClr val="000000"/>
                </a:solidFill>
                <a:effectLst/>
                <a:latin typeface="Arial" panose="020B0604020202020204" pitchFamily="34" charset="0"/>
                <a:ea typeface="Times New Roman" panose="02020603050405020304" pitchFamily="18" charset="0"/>
              </a:rPr>
              <a:t>.</a:t>
            </a:r>
            <a:endParaRPr lang="es-ES" sz="24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4695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0" y="0"/>
            <a:ext cx="10291743" cy="578069"/>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84083" y="578069"/>
            <a:ext cx="12013324" cy="6096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1.- Contexto: Evangelizar en la cultura mediática</a:t>
            </a:r>
          </a:p>
          <a:p>
            <a:pPr marL="285750" indent="-28575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La cultura emergente de la sociedad postmoderna</a:t>
            </a:r>
            <a:endParaRPr lang="es-ES_tradnl" sz="2400" dirty="0">
              <a:latin typeface="Arial" panose="020B0604020202020204" pitchFamily="34" charset="0"/>
              <a:cs typeface="Arial" panose="020B0604020202020204" pitchFamily="34" charset="0"/>
            </a:endParaRPr>
          </a:p>
          <a:p>
            <a:pPr>
              <a:lnSpc>
                <a:spcPct val="100000"/>
              </a:lnSpc>
            </a:pPr>
            <a:r>
              <a:rPr lang="es-ES" sz="2200" dirty="0">
                <a:latin typeface="Arial" panose="020B0604020202020204" pitchFamily="34" charset="0"/>
                <a:cs typeface="Arial" panose="020B0604020202020204" pitchFamily="34" charset="0"/>
              </a:rPr>
              <a:t> </a:t>
            </a:r>
            <a:endParaRPr lang="es-ES_tradnl" sz="2200"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 sz="2400" b="1" i="1" dirty="0">
                <a:solidFill>
                  <a:srgbClr val="000000"/>
                </a:solidFill>
                <a:effectLst/>
                <a:latin typeface="Arial" panose="020B0604020202020204" pitchFamily="34" charset="0"/>
                <a:ea typeface="Times New Roman" panose="02020603050405020304" pitchFamily="18" charset="0"/>
              </a:rPr>
              <a:t>7/ La preocupación por la Inteligencia Artificial:</a:t>
            </a:r>
            <a:r>
              <a:rPr lang="es-ES" sz="2400" b="1" dirty="0">
                <a:solidFill>
                  <a:srgbClr val="000000"/>
                </a:solidFill>
                <a:effectLst/>
                <a:latin typeface="Arial" panose="020B0604020202020204" pitchFamily="34" charset="0"/>
                <a:ea typeface="Times New Roman" panose="02020603050405020304" pitchFamily="18" charset="0"/>
              </a:rPr>
              <a:t> </a:t>
            </a:r>
          </a:p>
          <a:p>
            <a:pPr marL="457200" indent="-457200">
              <a:lnSpc>
                <a:spcPct val="100000"/>
              </a:lnSpc>
              <a:buFont typeface="Wingdings" pitchFamily="2" charset="2"/>
              <a:buChar char="Ø"/>
            </a:pPr>
            <a:r>
              <a:rPr lang="es-ES" sz="2400" b="1" dirty="0">
                <a:solidFill>
                  <a:srgbClr val="000000"/>
                </a:solidFill>
                <a:effectLst/>
                <a:latin typeface="Arial" panose="020B0604020202020204" pitchFamily="34" charset="0"/>
                <a:ea typeface="Times New Roman" panose="02020603050405020304" pitchFamily="18" charset="0"/>
              </a:rPr>
              <a:t>Au</a:t>
            </a:r>
            <a:r>
              <a:rPr lang="es-ES" sz="2400" b="1" dirty="0">
                <a:solidFill>
                  <a:srgbClr val="000000"/>
                </a:solidFill>
                <a:latin typeface="Arial" panose="020B0604020202020204" pitchFamily="34" charset="0"/>
                <a:ea typeface="Times New Roman" panose="02020603050405020304" pitchFamily="18" charset="0"/>
              </a:rPr>
              <a:t>n así, l</a:t>
            </a:r>
            <a:r>
              <a:rPr lang="es-ES" sz="2400" b="1" dirty="0">
                <a:solidFill>
                  <a:srgbClr val="000000"/>
                </a:solidFill>
                <a:effectLst/>
                <a:latin typeface="Arial" panose="020B0604020202020204" pitchFamily="34" charset="0"/>
                <a:ea typeface="Times New Roman" panose="02020603050405020304" pitchFamily="18" charset="0"/>
              </a:rPr>
              <a:t>a oportunidad con respecto a la revolución tecnológica la explica magníficamente el Papa Francisco: </a:t>
            </a:r>
            <a:r>
              <a:rPr lang="es-ES" sz="2400" dirty="0">
                <a:solidFill>
                  <a:srgbClr val="000000"/>
                </a:solidFill>
                <a:effectLst/>
                <a:latin typeface="Arial" panose="020B0604020202020204" pitchFamily="34" charset="0"/>
                <a:ea typeface="Times New Roman" panose="02020603050405020304" pitchFamily="18" charset="0"/>
              </a:rPr>
              <a:t>“Es posible volver a ampliar la mirada, y la libertad humana es capaz de limitar la técnica, orientarla y colocarla al servicio de otro tipo de progreso más sano, más humano, más social, más integral”. Esto ocurre, explica el Papa, por ejemplo “cuando la técnica se orienta prioritariamente a resolver los problemas concretos de los demás, con la pasión de ayudar a otros a vivir con más dignidad y menos sufrimiento. También cuando la intención creadora de lo bello y su contemplación logran superar el poder </a:t>
            </a:r>
            <a:r>
              <a:rPr lang="es-ES" sz="2400" dirty="0" err="1">
                <a:solidFill>
                  <a:srgbClr val="000000"/>
                </a:solidFill>
                <a:effectLst/>
                <a:latin typeface="Arial" panose="020B0604020202020204" pitchFamily="34" charset="0"/>
                <a:ea typeface="Times New Roman" panose="02020603050405020304" pitchFamily="18" charset="0"/>
              </a:rPr>
              <a:t>objetivante</a:t>
            </a:r>
            <a:r>
              <a:rPr lang="es-ES" sz="2400" dirty="0">
                <a:solidFill>
                  <a:srgbClr val="000000"/>
                </a:solidFill>
                <a:effectLst/>
                <a:latin typeface="Arial" panose="020B0604020202020204" pitchFamily="34" charset="0"/>
                <a:ea typeface="Times New Roman" panose="02020603050405020304" pitchFamily="18" charset="0"/>
              </a:rPr>
              <a:t> en una suerte de salvación que acontece en lo bello y en la persona que lo contempla”. Así el Papa mantiene su esperanza en que la humanidad pueda “habitar en medio de la civilización tecnológica, casi imperceptiblemente, como la niebla que se filtra bajo la puerta cerrada. ¿Será una promesa permanente, a pesar de todo, brotando como una empecinada resistencia de lo auténtico?” (</a:t>
            </a:r>
            <a:r>
              <a:rPr lang="es-ES" sz="2400" dirty="0" err="1">
                <a:solidFill>
                  <a:srgbClr val="000000"/>
                </a:solidFill>
                <a:effectLst/>
                <a:latin typeface="Arial" panose="020B0604020202020204" pitchFamily="34" charset="0"/>
                <a:ea typeface="Times New Roman" panose="02020603050405020304" pitchFamily="18" charset="0"/>
              </a:rPr>
              <a:t>Laudoto</a:t>
            </a:r>
            <a:r>
              <a:rPr lang="es-ES" sz="2400" dirty="0">
                <a:solidFill>
                  <a:srgbClr val="000000"/>
                </a:solidFill>
                <a:effectLst/>
                <a:latin typeface="Arial" panose="020B0604020202020204" pitchFamily="34" charset="0"/>
                <a:ea typeface="Times New Roman" panose="02020603050405020304" pitchFamily="18" charset="0"/>
              </a:rPr>
              <a:t> Si, </a:t>
            </a:r>
            <a:r>
              <a:rPr lang="es-ES" sz="2400" dirty="0" err="1">
                <a:solidFill>
                  <a:srgbClr val="000000"/>
                </a:solidFill>
                <a:effectLst/>
                <a:latin typeface="Arial" panose="020B0604020202020204" pitchFamily="34" charset="0"/>
                <a:ea typeface="Times New Roman" panose="02020603050405020304" pitchFamily="18" charset="0"/>
              </a:rPr>
              <a:t>nº</a:t>
            </a:r>
            <a:r>
              <a:rPr lang="es-ES" sz="2400" dirty="0">
                <a:solidFill>
                  <a:srgbClr val="000000"/>
                </a:solidFill>
                <a:effectLst/>
                <a:latin typeface="Arial" panose="020B0604020202020204" pitchFamily="34" charset="0"/>
                <a:ea typeface="Times New Roman" panose="02020603050405020304" pitchFamily="18" charset="0"/>
              </a:rPr>
              <a:t> 112).</a:t>
            </a:r>
            <a:endParaRPr lang="es-ES" sz="24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7044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546538"/>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193819" y="546539"/>
            <a:ext cx="11577234" cy="592860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1.- Contexto: Evangelizar en la cultura mediática</a:t>
            </a:r>
          </a:p>
          <a:p>
            <a:pPr marL="285750" indent="-28575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La cultura del sexto continente</a:t>
            </a:r>
            <a:endParaRPr lang="es-ES_tradnl" sz="2400" dirty="0">
              <a:latin typeface="Arial" panose="020B0604020202020204" pitchFamily="34" charset="0"/>
              <a:cs typeface="Arial" panose="020B0604020202020204" pitchFamily="34" charset="0"/>
            </a:endParaRPr>
          </a:p>
          <a:p>
            <a:pPr>
              <a:lnSpc>
                <a:spcPct val="100000"/>
              </a:lnSpc>
            </a:pPr>
            <a:r>
              <a:rPr lang="es-ES" sz="2400" dirty="0">
                <a:latin typeface="Arial" panose="020B0604020202020204" pitchFamily="34" charset="0"/>
                <a:cs typeface="Arial" panose="020B0604020202020204" pitchFamily="34" charset="0"/>
              </a:rPr>
              <a:t> </a:t>
            </a:r>
            <a:endParaRPr lang="es-ES_tradnl" sz="2400" dirty="0">
              <a:latin typeface="Arial" panose="020B0604020202020204" pitchFamily="34" charset="0"/>
              <a:cs typeface="Arial" panose="020B0604020202020204" pitchFamily="34" charset="0"/>
            </a:endParaRPr>
          </a:p>
          <a:p>
            <a:pPr marL="285750" lvl="0" indent="-285750">
              <a:lnSpc>
                <a:spcPct val="100000"/>
              </a:lnSpc>
              <a:buFont typeface="Arial"/>
              <a:buChar char="•"/>
            </a:pPr>
            <a:r>
              <a:rPr lang="es-ES" sz="2400" b="1" dirty="0">
                <a:latin typeface="Arial" panose="020B0604020202020204" pitchFamily="34" charset="0"/>
                <a:cs typeface="Arial" panose="020B0604020202020204" pitchFamily="34" charset="0"/>
              </a:rPr>
              <a:t>Determinado por el ciberespacio, </a:t>
            </a:r>
            <a:r>
              <a:rPr lang="es-ES" sz="2400" dirty="0">
                <a:latin typeface="Arial" panose="020B0604020202020204" pitchFamily="34" charset="0"/>
                <a:cs typeface="Arial" panose="020B0604020202020204" pitchFamily="34" charset="0"/>
              </a:rPr>
              <a:t>que aun recreando la realidad de los cinco continentes </a:t>
            </a:r>
            <a:r>
              <a:rPr lang="es-ES" sz="2400" b="1" dirty="0">
                <a:latin typeface="Arial" panose="020B0604020202020204" pitchFamily="34" charset="0"/>
                <a:cs typeface="Arial" panose="020B0604020202020204" pitchFamily="34" charset="0"/>
              </a:rPr>
              <a:t>la transporta y la transforma en un mundo aparte</a:t>
            </a:r>
            <a:r>
              <a:rPr lang="es-ES" sz="2400" dirty="0">
                <a:latin typeface="Arial" panose="020B0604020202020204" pitchFamily="34" charset="0"/>
                <a:cs typeface="Arial" panose="020B0604020202020204" pitchFamily="34" charset="0"/>
              </a:rPr>
              <a:t>. </a:t>
            </a:r>
          </a:p>
          <a:p>
            <a:pPr marL="285750" lvl="0" indent="-285750">
              <a:lnSpc>
                <a:spcPct val="100000"/>
              </a:lnSpc>
              <a:buFont typeface="Arial"/>
              <a:buChar char="•"/>
            </a:pPr>
            <a:r>
              <a:rPr lang="es-ES" sz="2400" dirty="0">
                <a:latin typeface="Arial" panose="020B0604020202020204" pitchFamily="34" charset="0"/>
                <a:cs typeface="Arial" panose="020B0604020202020204" pitchFamily="34" charset="0"/>
              </a:rPr>
              <a:t>Y así como cada continente contiene historia, culturas, lenguas, y tradiciones, </a:t>
            </a:r>
            <a:r>
              <a:rPr lang="es-ES" sz="2400" b="1" dirty="0">
                <a:latin typeface="Arial" panose="020B0604020202020204" pitchFamily="34" charset="0"/>
                <a:cs typeface="Arial" panose="020B0604020202020204" pitchFamily="34" charset="0"/>
              </a:rPr>
              <a:t>éste no descubierto sino recreado, </a:t>
            </a:r>
            <a:r>
              <a:rPr lang="es-ES" sz="2400" dirty="0">
                <a:latin typeface="Arial" panose="020B0604020202020204" pitchFamily="34" charset="0"/>
                <a:cs typeface="Arial" panose="020B0604020202020204" pitchFamily="34" charset="0"/>
              </a:rPr>
              <a:t>está</a:t>
            </a:r>
            <a:r>
              <a:rPr lang="es-ES" sz="2400" b="1" dirty="0">
                <a:latin typeface="Arial" panose="020B0604020202020204" pitchFamily="34" charset="0"/>
                <a:cs typeface="Arial" panose="020B0604020202020204" pitchFamily="34" charset="0"/>
              </a:rPr>
              <a:t> </a:t>
            </a:r>
            <a:r>
              <a:rPr lang="es-ES" sz="2400" dirty="0">
                <a:latin typeface="Arial" panose="020B0604020202020204" pitchFamily="34" charset="0"/>
                <a:cs typeface="Arial" panose="020B0604020202020204" pitchFamily="34" charset="0"/>
              </a:rPr>
              <a:t>poblado por las nuevas generaciones de</a:t>
            </a:r>
            <a:r>
              <a:rPr lang="es-ES" sz="2400" b="1" dirty="0">
                <a:latin typeface="Arial" panose="020B0604020202020204" pitchFamily="34" charset="0"/>
                <a:cs typeface="Arial" panose="020B0604020202020204" pitchFamily="34" charset="0"/>
              </a:rPr>
              <a:t> migrantes digitales</a:t>
            </a:r>
            <a:r>
              <a:rPr lang="es-ES" sz="2400" dirty="0">
                <a:latin typeface="Arial" panose="020B0604020202020204" pitchFamily="34" charset="0"/>
                <a:cs typeface="Arial" panose="020B0604020202020204" pitchFamily="34" charset="0"/>
              </a:rPr>
              <a:t>, con un </a:t>
            </a:r>
            <a:r>
              <a:rPr lang="es-ES" sz="2400" b="1" dirty="0">
                <a:latin typeface="Arial" panose="020B0604020202020204" pitchFamily="34" charset="0"/>
                <a:cs typeface="Arial" panose="020B0604020202020204" pitchFamily="34" charset="0"/>
              </a:rPr>
              <a:t>aparato lingüístico-simbólico propio</a:t>
            </a:r>
            <a:r>
              <a:rPr lang="es-ES" sz="2400" dirty="0">
                <a:latin typeface="Arial" panose="020B0604020202020204" pitchFamily="34" charset="0"/>
                <a:cs typeface="Arial" panose="020B0604020202020204" pitchFamily="34" charset="0"/>
              </a:rPr>
              <a:t>.</a:t>
            </a:r>
          </a:p>
          <a:p>
            <a:pPr marL="285750" lvl="0" indent="-285750">
              <a:lnSpc>
                <a:spcPct val="100000"/>
              </a:lnSpc>
              <a:buFont typeface="Arial"/>
              <a:buChar char="•"/>
            </a:pPr>
            <a:r>
              <a:rPr lang="es-ES" sz="2400" b="1" dirty="0">
                <a:latin typeface="Arial" panose="020B0604020202020204" pitchFamily="34" charset="0"/>
                <a:cs typeface="Arial" panose="020B0604020202020204" pitchFamily="34" charset="0"/>
              </a:rPr>
              <a:t>Ahora cada día navegamos varias veces por ese archipiélago virtual del Sexto Continente y volvemos al nuestro de origen sin parpadear, </a:t>
            </a:r>
            <a:r>
              <a:rPr lang="es-ES" sz="2400" dirty="0">
                <a:latin typeface="Arial" panose="020B0604020202020204" pitchFamily="34" charset="0"/>
                <a:cs typeface="Arial" panose="020B0604020202020204" pitchFamily="34" charset="0"/>
              </a:rPr>
              <a:t>con la diferencia que </a:t>
            </a:r>
            <a:r>
              <a:rPr lang="es-ES" sz="2400" b="1" dirty="0">
                <a:latin typeface="Arial" panose="020B0604020202020204" pitchFamily="34" charset="0"/>
                <a:cs typeface="Arial" panose="020B0604020202020204" pitchFamily="34" charset="0"/>
              </a:rPr>
              <a:t>los analógicos </a:t>
            </a:r>
            <a:r>
              <a:rPr lang="es-ES" sz="2400" dirty="0">
                <a:latin typeface="Arial" panose="020B0604020202020204" pitchFamily="34" charset="0"/>
                <a:cs typeface="Arial" panose="020B0604020202020204" pitchFamily="34" charset="0"/>
              </a:rPr>
              <a:t>(e incluso los nacidos ya con Internet –Generación Y o </a:t>
            </a:r>
            <a:r>
              <a:rPr lang="es-ES" sz="2400" i="1" dirty="0" err="1">
                <a:latin typeface="Arial" panose="020B0604020202020204" pitchFamily="34" charset="0"/>
                <a:cs typeface="Arial" panose="020B0604020202020204" pitchFamily="34" charset="0"/>
              </a:rPr>
              <a:t>millennials</a:t>
            </a:r>
            <a:r>
              <a:rPr lang="es-ES" sz="2400" dirty="0">
                <a:latin typeface="Arial" panose="020B0604020202020204" pitchFamily="34" charset="0"/>
                <a:cs typeface="Arial" panose="020B0604020202020204" pitchFamily="34" charset="0"/>
              </a:rPr>
              <a:t>- nacidos en los 80 </a:t>
            </a:r>
            <a:r>
              <a:rPr lang="es-ES" sz="2400" dirty="0" err="1">
                <a:latin typeface="Arial" panose="020B0604020202020204" pitchFamily="34" charset="0"/>
                <a:cs typeface="Arial" panose="020B0604020202020204" pitchFamily="34" charset="0"/>
              </a:rPr>
              <a:t>ó</a:t>
            </a:r>
            <a:r>
              <a:rPr lang="es-ES" sz="2400" dirty="0">
                <a:latin typeface="Arial" panose="020B0604020202020204" pitchFamily="34" charset="0"/>
                <a:cs typeface="Arial" panose="020B0604020202020204" pitchFamily="34" charset="0"/>
              </a:rPr>
              <a:t> 90), </a:t>
            </a:r>
            <a:r>
              <a:rPr lang="es-ES" sz="2400" b="1" dirty="0">
                <a:latin typeface="Arial" panose="020B0604020202020204" pitchFamily="34" charset="0"/>
                <a:cs typeface="Arial" panose="020B0604020202020204" pitchFamily="34" charset="0"/>
              </a:rPr>
              <a:t>seguimos poniendo nuestra patria en el continente físico mientras las nuevas generaciones </a:t>
            </a:r>
            <a:r>
              <a:rPr lang="es-ES" sz="2400" dirty="0">
                <a:latin typeface="Arial" panose="020B0604020202020204" pitchFamily="34" charset="0"/>
                <a:cs typeface="Arial" panose="020B0604020202020204" pitchFamily="34" charset="0"/>
              </a:rPr>
              <a:t>(Generación Z) </a:t>
            </a:r>
            <a:r>
              <a:rPr lang="es-ES" sz="2400" b="1" dirty="0">
                <a:latin typeface="Arial" panose="020B0604020202020204" pitchFamily="34" charset="0"/>
                <a:cs typeface="Arial" panose="020B0604020202020204" pitchFamily="34" charset="0"/>
              </a:rPr>
              <a:t>la ponen</a:t>
            </a:r>
            <a:r>
              <a:rPr lang="es-ES" sz="2400" dirty="0">
                <a:latin typeface="Arial" panose="020B0604020202020204" pitchFamily="34" charset="0"/>
                <a:cs typeface="Arial" panose="020B0604020202020204" pitchFamily="34" charset="0"/>
              </a:rPr>
              <a:t> (viven más allí que aquí) </a:t>
            </a:r>
            <a:r>
              <a:rPr lang="es-ES" sz="2400" b="1" dirty="0">
                <a:latin typeface="Arial" panose="020B0604020202020204" pitchFamily="34" charset="0"/>
                <a:cs typeface="Arial" panose="020B0604020202020204" pitchFamily="34" charset="0"/>
              </a:rPr>
              <a:t>en el virtual.</a:t>
            </a:r>
          </a:p>
        </p:txBody>
      </p:sp>
    </p:spTree>
    <p:extLst>
      <p:ext uri="{BB962C8B-B14F-4D97-AF65-F5344CB8AC3E}">
        <p14:creationId xmlns:p14="http://schemas.microsoft.com/office/powerpoint/2010/main" val="3496131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599089"/>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2"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307383" y="815981"/>
            <a:ext cx="11577234" cy="52260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1.- Contexto: Evangelizar en la cultura mediática</a:t>
            </a:r>
          </a:p>
          <a:p>
            <a:pPr marL="285750" indent="-28575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La cultura del sexto continente</a:t>
            </a:r>
            <a:endParaRPr lang="es-ES_tradnl" sz="2400" dirty="0">
              <a:latin typeface="Arial" panose="020B0604020202020204" pitchFamily="34" charset="0"/>
              <a:cs typeface="Arial" panose="020B0604020202020204" pitchFamily="34" charset="0"/>
            </a:endParaRPr>
          </a:p>
          <a:p>
            <a:pPr>
              <a:lnSpc>
                <a:spcPct val="100000"/>
              </a:lnSpc>
            </a:pPr>
            <a:r>
              <a:rPr lang="es-ES" sz="2400" dirty="0">
                <a:latin typeface="Arial" panose="020B0604020202020204" pitchFamily="34" charset="0"/>
                <a:cs typeface="Arial" panose="020B0604020202020204" pitchFamily="34" charset="0"/>
              </a:rPr>
              <a:t> </a:t>
            </a:r>
            <a:endParaRPr lang="es-ES_tradnl" sz="2400" dirty="0">
              <a:latin typeface="Arial" panose="020B0604020202020204" pitchFamily="34" charset="0"/>
              <a:cs typeface="Arial" panose="020B0604020202020204" pitchFamily="34" charset="0"/>
            </a:endParaRPr>
          </a:p>
          <a:p>
            <a:pPr>
              <a:lnSpc>
                <a:spcPct val="100000"/>
              </a:lnSpc>
            </a:pPr>
            <a:r>
              <a:rPr lang="es-ES" sz="2400" b="1" dirty="0">
                <a:latin typeface="Arial" panose="020B0604020202020204" pitchFamily="34" charset="0"/>
                <a:cs typeface="Arial" panose="020B0604020202020204" pitchFamily="34" charset="0"/>
              </a:rPr>
              <a:t>Pero el Sexto Continente no es </a:t>
            </a:r>
            <a:r>
              <a:rPr lang="es-ES" sz="2400" b="1" i="1" dirty="0">
                <a:latin typeface="Arial" panose="020B0604020202020204" pitchFamily="34" charset="0"/>
                <a:cs typeface="Arial" panose="020B0604020202020204" pitchFamily="34" charset="0"/>
              </a:rPr>
              <a:t>Alicia en el país de las maravillas</a:t>
            </a:r>
            <a:r>
              <a:rPr lang="es-ES" sz="2400" b="1" dirty="0">
                <a:latin typeface="Arial" panose="020B0604020202020204" pitchFamily="34" charset="0"/>
                <a:cs typeface="Arial" panose="020B0604020202020204" pitchFamily="34" charset="0"/>
              </a:rPr>
              <a:t>.</a:t>
            </a:r>
            <a:r>
              <a:rPr lang="es-ES" sz="2400" dirty="0">
                <a:latin typeface="Arial" panose="020B0604020202020204" pitchFamily="34" charset="0"/>
                <a:cs typeface="Arial" panose="020B0604020202020204" pitchFamily="34" charset="0"/>
              </a:rPr>
              <a:t> Es un </a:t>
            </a:r>
            <a:r>
              <a:rPr lang="es-ES" sz="2400" b="1" dirty="0">
                <a:latin typeface="Arial" panose="020B0604020202020204" pitchFamily="34" charset="0"/>
                <a:cs typeface="Arial" panose="020B0604020202020204" pitchFamily="34" charset="0"/>
              </a:rPr>
              <a:t>continente dramático:</a:t>
            </a:r>
          </a:p>
          <a:p>
            <a:pPr marL="45720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Sus mejores paisajes</a:t>
            </a:r>
            <a:r>
              <a:rPr lang="es-ES" sz="2400" dirty="0">
                <a:latin typeface="Arial" panose="020B0604020202020204" pitchFamily="34" charset="0"/>
                <a:cs typeface="Arial" panose="020B0604020202020204" pitchFamily="34" charset="0"/>
              </a:rPr>
              <a:t>, como son el </a:t>
            </a:r>
            <a:r>
              <a:rPr lang="es-ES" sz="2400" b="1" dirty="0">
                <a:latin typeface="Arial" panose="020B0604020202020204" pitchFamily="34" charset="0"/>
                <a:cs typeface="Arial" panose="020B0604020202020204" pitchFamily="34" charset="0"/>
              </a:rPr>
              <a:t>acervo del conocimiento</a:t>
            </a:r>
            <a:r>
              <a:rPr lang="es-ES" sz="2400" dirty="0">
                <a:latin typeface="Arial" panose="020B0604020202020204" pitchFamily="34" charset="0"/>
                <a:cs typeface="Arial" panose="020B0604020202020204" pitchFamily="34" charset="0"/>
              </a:rPr>
              <a:t> (con todos sus límites) y </a:t>
            </a:r>
            <a:r>
              <a:rPr lang="es-ES" sz="2400" b="1" dirty="0">
                <a:latin typeface="Arial" panose="020B0604020202020204" pitchFamily="34" charset="0"/>
                <a:cs typeface="Arial" panose="020B0604020202020204" pitchFamily="34" charset="0"/>
              </a:rPr>
              <a:t>los instrumentos de aprendizaje</a:t>
            </a:r>
            <a:r>
              <a:rPr lang="es-ES" sz="2400" dirty="0">
                <a:latin typeface="Arial" panose="020B0604020202020204" pitchFamily="34" charset="0"/>
                <a:cs typeface="Arial" panose="020B0604020202020204" pitchFamily="34" charset="0"/>
              </a:rPr>
              <a:t> (las aulas virtuales) </a:t>
            </a:r>
            <a:r>
              <a:rPr lang="es-ES" sz="2400" b="1" dirty="0">
                <a:latin typeface="Arial" panose="020B0604020202020204" pitchFamily="34" charset="0"/>
                <a:cs typeface="Arial" panose="020B0604020202020204" pitchFamily="34" charset="0"/>
              </a:rPr>
              <a:t>los aprovechan los que menos los necesitan</a:t>
            </a:r>
            <a:r>
              <a:rPr lang="es-ES" sz="2400" dirty="0">
                <a:latin typeface="Arial" panose="020B0604020202020204" pitchFamily="34" charset="0"/>
                <a:cs typeface="Arial" panose="020B0604020202020204" pitchFamily="34" charset="0"/>
              </a:rPr>
              <a:t>, los estudiantes del primer mundo, </a:t>
            </a:r>
            <a:r>
              <a:rPr lang="es-ES" sz="2400" b="1" dirty="0">
                <a:latin typeface="Arial" panose="020B0604020202020204" pitchFamily="34" charset="0"/>
                <a:cs typeface="Arial" panose="020B0604020202020204" pitchFamily="34" charset="0"/>
              </a:rPr>
              <a:t>mientras no están a disposición</a:t>
            </a:r>
            <a:r>
              <a:rPr lang="es-ES" sz="2400" dirty="0">
                <a:latin typeface="Arial" panose="020B0604020202020204" pitchFamily="34" charset="0"/>
                <a:cs typeface="Arial" panose="020B0604020202020204" pitchFamily="34" charset="0"/>
              </a:rPr>
              <a:t> (por falta de equipos informáticos, de conexión de red, etc…) </a:t>
            </a:r>
            <a:r>
              <a:rPr lang="es-ES" sz="2400" b="1" dirty="0">
                <a:latin typeface="Arial" panose="020B0604020202020204" pitchFamily="34" charset="0"/>
                <a:cs typeface="Arial" panose="020B0604020202020204" pitchFamily="34" charset="0"/>
              </a:rPr>
              <a:t>los estudiantes de los países “en vías de subdesarrollo”</a:t>
            </a:r>
            <a:r>
              <a:rPr lang="es-ES" sz="2400" dirty="0">
                <a:latin typeface="Arial" panose="020B0604020202020204" pitchFamily="34" charset="0"/>
                <a:cs typeface="Arial" panose="020B0604020202020204" pitchFamily="34" charset="0"/>
              </a:rPr>
              <a:t> (ejemplo del fenómeno de la “Brecha Digital”). </a:t>
            </a:r>
            <a:endParaRPr lang="es-ES" sz="2400" b="1" dirty="0">
              <a:latin typeface="Arial" panose="020B0604020202020204" pitchFamily="34" charset="0"/>
              <a:cs typeface="Arial" panose="020B0604020202020204" pitchFamily="34" charset="0"/>
            </a:endParaRPr>
          </a:p>
          <a:p>
            <a:pPr marL="285750" lvl="0" indent="-285750">
              <a:lnSpc>
                <a:spcPct val="100000"/>
              </a:lnSpc>
              <a:buFontTx/>
              <a:buChar char="•"/>
            </a:pPr>
            <a:r>
              <a:rPr lang="es-ES" sz="2400" b="1" dirty="0">
                <a:latin typeface="Arial" panose="020B0604020202020204" pitchFamily="34" charset="0"/>
                <a:cs typeface="Arial" panose="020B0604020202020204" pitchFamily="34" charset="0"/>
              </a:rPr>
              <a:t>Sus peores paisajes están destruyendo a las nuevas generaciones</a:t>
            </a:r>
            <a:r>
              <a:rPr lang="es-ES" sz="2400" dirty="0">
                <a:latin typeface="Arial" panose="020B0604020202020204" pitchFamily="34" charset="0"/>
                <a:cs typeface="Arial" panose="020B0604020202020204" pitchFamily="34" charset="0"/>
              </a:rPr>
              <a:t> (</a:t>
            </a:r>
            <a:r>
              <a:rPr lang="es-ES" sz="2400" dirty="0" err="1">
                <a:latin typeface="Arial" panose="020B0604020202020204" pitchFamily="34" charset="0"/>
                <a:cs typeface="Arial" panose="020B0604020202020204" pitchFamily="34" charset="0"/>
              </a:rPr>
              <a:t>bullyng</a:t>
            </a:r>
            <a:r>
              <a:rPr lang="es-ES" sz="2400" dirty="0">
                <a:latin typeface="Arial" panose="020B0604020202020204" pitchFamily="34" charset="0"/>
                <a:cs typeface="Arial" panose="020B0604020202020204" pitchFamily="34" charset="0"/>
              </a:rPr>
              <a:t> 24h, distorsión de la afectividad y la sexualidad, concursos de suicidio, reclutamiento de terroristas, etc…).</a:t>
            </a:r>
            <a:endParaRPr lang="es-ES_tradnl"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9859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651640"/>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2"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307383" y="815981"/>
            <a:ext cx="11577234" cy="52260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1.- Contexto: Evangelizar en la cultura mediática</a:t>
            </a:r>
          </a:p>
          <a:p>
            <a:pPr marL="285750" indent="-28575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La cultura de la generación Z</a:t>
            </a:r>
            <a:endParaRPr lang="es-ES_tradnl" sz="2400" dirty="0">
              <a:latin typeface="Arial" panose="020B0604020202020204" pitchFamily="34" charset="0"/>
              <a:cs typeface="Arial" panose="020B0604020202020204" pitchFamily="34" charset="0"/>
            </a:endParaRPr>
          </a:p>
          <a:p>
            <a:pPr>
              <a:lnSpc>
                <a:spcPct val="100000"/>
              </a:lnSpc>
            </a:pPr>
            <a:r>
              <a:rPr lang="es-ES" sz="2400" dirty="0">
                <a:latin typeface="Arial" panose="020B0604020202020204" pitchFamily="34" charset="0"/>
                <a:cs typeface="Arial" panose="020B0604020202020204" pitchFamily="34" charset="0"/>
              </a:rPr>
              <a:t> </a:t>
            </a:r>
            <a:endParaRPr lang="es-ES_tradnl" sz="2400" dirty="0">
              <a:latin typeface="Arial" panose="020B0604020202020204" pitchFamily="34" charset="0"/>
              <a:cs typeface="Arial" panose="020B0604020202020204" pitchFamily="34" charset="0"/>
            </a:endParaRPr>
          </a:p>
          <a:p>
            <a:pPr>
              <a:lnSpc>
                <a:spcPct val="100000"/>
              </a:lnSpc>
            </a:pPr>
            <a:r>
              <a:rPr lang="es-ES" sz="2400" b="1" dirty="0">
                <a:latin typeface="Arial" panose="020B0604020202020204" pitchFamily="34" charset="0"/>
                <a:cs typeface="Arial" panose="020B0604020202020204" pitchFamily="34" charset="0"/>
              </a:rPr>
              <a:t>Los adolescentes y jóvenes de hoy </a:t>
            </a:r>
            <a:r>
              <a:rPr lang="es-ES" sz="2400" dirty="0">
                <a:latin typeface="Arial" panose="020B0604020202020204" pitchFamily="34" charset="0"/>
                <a:cs typeface="Arial" panose="020B0604020202020204" pitchFamily="34" charset="0"/>
              </a:rPr>
              <a:t>(nacidos ya en el siglo XXI)</a:t>
            </a:r>
            <a:r>
              <a:rPr lang="es-ES" sz="2400" b="1" dirty="0">
                <a:latin typeface="Arial" panose="020B0604020202020204" pitchFamily="34" charset="0"/>
                <a:cs typeface="Arial" panose="020B0604020202020204" pitchFamily="34" charset="0"/>
              </a:rPr>
              <a:t> están caracterizados por cuatro “íes” y cuatro “ces”. </a:t>
            </a:r>
            <a:r>
              <a:rPr lang="es-ES" sz="2400" dirty="0">
                <a:latin typeface="Arial" panose="020B0604020202020204" pitchFamily="34" charset="0"/>
                <a:cs typeface="Arial" panose="020B0604020202020204" pitchFamily="34" charset="0"/>
              </a:rPr>
              <a:t>Empecemos por </a:t>
            </a:r>
            <a:r>
              <a:rPr lang="es-ES" sz="2400" b="1" dirty="0">
                <a:latin typeface="Arial" panose="020B0604020202020204" pitchFamily="34" charset="0"/>
                <a:cs typeface="Arial" panose="020B0604020202020204" pitchFamily="34" charset="0"/>
              </a:rPr>
              <a:t>las “íes” de: </a:t>
            </a:r>
          </a:p>
          <a:p>
            <a:pPr marL="285750" indent="-28575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Internet: </a:t>
            </a:r>
            <a:r>
              <a:rPr lang="es-ES" sz="2400" dirty="0">
                <a:latin typeface="Arial" panose="020B0604020202020204" pitchFamily="34" charset="0"/>
                <a:cs typeface="Arial" panose="020B0604020202020204" pitchFamily="34" charset="0"/>
              </a:rPr>
              <a:t>habitan y se socializan en el Sexto Continente; </a:t>
            </a:r>
          </a:p>
          <a:p>
            <a:pPr marL="285750" indent="-28575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Irreverencia </a:t>
            </a:r>
            <a:r>
              <a:rPr lang="es-ES" sz="2400" dirty="0">
                <a:latin typeface="Arial" panose="020B0604020202020204" pitchFamily="34" charset="0"/>
                <a:cs typeface="Arial" panose="020B0604020202020204" pitchFamily="34" charset="0"/>
              </a:rPr>
              <a:t>(tienen una visión espacial del conocimiento: no entienden el valor del tiempo, del estudio, de la experiencia, de la autoridad moral, etc…);</a:t>
            </a:r>
          </a:p>
          <a:p>
            <a:pPr marL="285750" indent="-28575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Inmediatez: </a:t>
            </a:r>
            <a:r>
              <a:rPr lang="es-ES" sz="2400" dirty="0">
                <a:latin typeface="Arial" panose="020B0604020202020204" pitchFamily="34" charset="0"/>
                <a:cs typeface="Arial" panose="020B0604020202020204" pitchFamily="34" charset="0"/>
              </a:rPr>
              <a:t>si todo lo consiguen en el Sexto Continente con dar un “clip”, todo lo quieren conseguir en el mundo real inmediatamente, sin esfuerzo y sin tegua; e</a:t>
            </a:r>
          </a:p>
          <a:p>
            <a:pPr marL="285750" indent="-28575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Incertidumbre: </a:t>
            </a:r>
            <a:r>
              <a:rPr lang="es-ES" sz="2400" dirty="0">
                <a:latin typeface="Arial" panose="020B0604020202020204" pitchFamily="34" charset="0"/>
                <a:cs typeface="Arial" panose="020B0604020202020204" pitchFamily="34" charset="0"/>
              </a:rPr>
              <a:t>saben que no saben porque su mundo de referencias es muy poblado pero muy débil para tomar decisiones vitales, manejar sus sentimientos, entender sus vidas.</a:t>
            </a:r>
          </a:p>
        </p:txBody>
      </p:sp>
    </p:spTree>
    <p:extLst>
      <p:ext uri="{BB962C8B-B14F-4D97-AF65-F5344CB8AC3E}">
        <p14:creationId xmlns:p14="http://schemas.microsoft.com/office/powerpoint/2010/main" val="649090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73572" y="365125"/>
            <a:ext cx="10352689" cy="664889"/>
          </a:xfrm>
        </p:spPr>
        <p:txBody>
          <a:bodyPr>
            <a:normAutofit fontScale="90000"/>
          </a:bodyPr>
          <a:lstStyle/>
          <a:p>
            <a:r>
              <a:rPr lang="es-ES" sz="3200" b="1" dirty="0">
                <a:latin typeface="Arial" panose="020B0604020202020204" pitchFamily="34" charset="0"/>
                <a:cs typeface="Arial" panose="020B0604020202020204" pitchFamily="34" charset="0"/>
              </a:rPr>
              <a:t>Medios de Comunicación Social e instituciones religiosas</a:t>
            </a:r>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678510" y="0"/>
            <a:ext cx="1513490" cy="1008993"/>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399393" y="903890"/>
            <a:ext cx="11487807" cy="59541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PREMISAS:</a:t>
            </a:r>
            <a:endParaRPr lang="es-ES" sz="2400" dirty="0">
              <a:latin typeface="Arial" panose="020B0604020202020204" pitchFamily="34" charset="0"/>
              <a:cs typeface="Arial" panose="020B0604020202020204" pitchFamily="34" charset="0"/>
            </a:endParaRPr>
          </a:p>
          <a:p>
            <a:pPr>
              <a:lnSpc>
                <a:spcPct val="100000"/>
              </a:lnSpc>
            </a:pPr>
            <a:r>
              <a:rPr lang="es-ES" sz="2400" dirty="0">
                <a:latin typeface="Arial" panose="020B0604020202020204" pitchFamily="34" charset="0"/>
                <a:cs typeface="Arial" panose="020B0604020202020204" pitchFamily="34" charset="0"/>
              </a:rPr>
              <a:t>1.- Hablamos de comunicación desde las instituciones eclesiales (todas: no sólo las de Vida Consagrada), no del uso personal de los soportes o los medios de comunicación.</a:t>
            </a:r>
          </a:p>
          <a:p>
            <a:pPr>
              <a:lnSpc>
                <a:spcPct val="100000"/>
              </a:lnSpc>
            </a:pPr>
            <a:r>
              <a:rPr lang="es-ES" sz="2400" dirty="0">
                <a:latin typeface="Arial" panose="020B0604020202020204" pitchFamily="34" charset="0"/>
                <a:cs typeface="Arial" panose="020B0604020202020204" pitchFamily="34" charset="0"/>
              </a:rPr>
              <a:t>2.- Cuando hablamos de “comunicación cristiana” tenemos en cuenta dos acepciones complementarias: comunicación ”en” cristiano (criterios antropológicos, teológicos y éticos), y comunicación “de” lo cristiano (comunicación evangelizadora y comunicación institucional). </a:t>
            </a:r>
          </a:p>
          <a:p>
            <a:pPr>
              <a:lnSpc>
                <a:spcPct val="100000"/>
              </a:lnSpc>
            </a:pPr>
            <a:endParaRPr lang="es-ES" sz="2400" b="1" dirty="0">
              <a:latin typeface="Arial" panose="020B0604020202020204" pitchFamily="34" charset="0"/>
              <a:cs typeface="Arial" panose="020B0604020202020204" pitchFamily="34" charset="0"/>
            </a:endParaRPr>
          </a:p>
          <a:p>
            <a:pPr>
              <a:lnSpc>
                <a:spcPct val="100000"/>
              </a:lnSpc>
            </a:pPr>
            <a:r>
              <a:rPr lang="es-ES" sz="2400" b="1" dirty="0">
                <a:latin typeface="Arial" panose="020B0604020202020204" pitchFamily="34" charset="0"/>
                <a:cs typeface="Arial" panose="020B0604020202020204" pitchFamily="34" charset="0"/>
              </a:rPr>
              <a:t>DESARROLLO:</a:t>
            </a:r>
          </a:p>
          <a:p>
            <a:pPr>
              <a:lnSpc>
                <a:spcPct val="100000"/>
              </a:lnSpc>
            </a:pPr>
            <a:r>
              <a:rPr lang="es-ES" sz="2400" dirty="0">
                <a:latin typeface="Arial" panose="020B0604020202020204" pitchFamily="34" charset="0"/>
                <a:cs typeface="Arial" panose="020B0604020202020204" pitchFamily="34" charset="0"/>
              </a:rPr>
              <a:t>1.- Contexto: Evangelizar en la cultura mediática</a:t>
            </a:r>
          </a:p>
          <a:p>
            <a:pPr>
              <a:lnSpc>
                <a:spcPct val="100000"/>
              </a:lnSpc>
            </a:pPr>
            <a:r>
              <a:rPr lang="es-ES" sz="2400" dirty="0">
                <a:latin typeface="Arial" panose="020B0604020202020204" pitchFamily="34" charset="0"/>
                <a:cs typeface="Arial" panose="020B0604020202020204" pitchFamily="34" charset="0"/>
              </a:rPr>
              <a:t>2.- El uso del lenguaje mediático en la comunicación cristiana</a:t>
            </a:r>
          </a:p>
          <a:p>
            <a:pPr>
              <a:lnSpc>
                <a:spcPct val="100000"/>
              </a:lnSpc>
            </a:pPr>
            <a:r>
              <a:rPr lang="es-ES" sz="2400" dirty="0">
                <a:latin typeface="Arial" panose="020B0604020202020204" pitchFamily="34" charset="0"/>
                <a:cs typeface="Arial" panose="020B0604020202020204" pitchFamily="34" charset="0"/>
              </a:rPr>
              <a:t>3.- El uso del lenguaje audiovisual en la comunicación cristiana</a:t>
            </a:r>
          </a:p>
          <a:p>
            <a:pPr>
              <a:lnSpc>
                <a:spcPct val="100000"/>
              </a:lnSpc>
            </a:pPr>
            <a:r>
              <a:rPr lang="es-ES" sz="2400" dirty="0">
                <a:latin typeface="Arial" panose="020B0604020202020204" pitchFamily="34" charset="0"/>
                <a:cs typeface="Arial" panose="020B0604020202020204" pitchFamily="34" charset="0"/>
              </a:rPr>
              <a:t>4.- El uso de las NTIC en la comunicación cristiana al servicio de la comunicación institucional interna y externa</a:t>
            </a:r>
          </a:p>
        </p:txBody>
      </p:sp>
    </p:spTree>
    <p:extLst>
      <p:ext uri="{BB962C8B-B14F-4D97-AF65-F5344CB8AC3E}">
        <p14:creationId xmlns:p14="http://schemas.microsoft.com/office/powerpoint/2010/main" val="980519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641130"/>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2"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307383" y="738583"/>
            <a:ext cx="11577234" cy="52260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1.- Contexto: Evangelizar en la cultura mediática</a:t>
            </a:r>
          </a:p>
          <a:p>
            <a:pPr marL="285750" indent="-28575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La cultura de la generación Z</a:t>
            </a:r>
            <a:endParaRPr lang="es-ES_tradnl" sz="2400" dirty="0">
              <a:latin typeface="Arial" panose="020B0604020202020204" pitchFamily="34" charset="0"/>
              <a:cs typeface="Arial" panose="020B0604020202020204" pitchFamily="34" charset="0"/>
            </a:endParaRPr>
          </a:p>
          <a:p>
            <a:pPr>
              <a:lnSpc>
                <a:spcPct val="100000"/>
              </a:lnSpc>
            </a:pPr>
            <a:r>
              <a:rPr lang="es-ES" sz="2400" dirty="0">
                <a:latin typeface="Arial" panose="020B0604020202020204" pitchFamily="34" charset="0"/>
                <a:cs typeface="Arial" panose="020B0604020202020204" pitchFamily="34" charset="0"/>
              </a:rPr>
              <a:t> </a:t>
            </a:r>
            <a:endParaRPr lang="es-ES_tradnl" sz="2400" dirty="0">
              <a:latin typeface="Arial" panose="020B0604020202020204" pitchFamily="34" charset="0"/>
              <a:cs typeface="Arial" panose="020B0604020202020204" pitchFamily="34" charset="0"/>
            </a:endParaRPr>
          </a:p>
          <a:p>
            <a:pPr>
              <a:lnSpc>
                <a:spcPct val="100000"/>
              </a:lnSpc>
            </a:pPr>
            <a:r>
              <a:rPr lang="es-ES" sz="2400" dirty="0">
                <a:latin typeface="Arial" panose="020B0604020202020204" pitchFamily="34" charset="0"/>
                <a:cs typeface="Arial" panose="020B0604020202020204" pitchFamily="34" charset="0"/>
              </a:rPr>
              <a:t>Se distingue en ellos también cuatro “ces” de: </a:t>
            </a:r>
          </a:p>
          <a:p>
            <a:pPr marL="285750" indent="-28575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Ciencia: </a:t>
            </a:r>
            <a:r>
              <a:rPr lang="es-ES" sz="2400" dirty="0">
                <a:latin typeface="Arial" panose="020B0604020202020204" pitchFamily="34" charset="0"/>
                <a:cs typeface="Arial" panose="020B0604020202020204" pitchFamily="34" charset="0"/>
              </a:rPr>
              <a:t>su visión de la realidad está entre el cientifismo y el relativismo: certeza sólo la ciencia experimental, todo lo demás es relativo, </a:t>
            </a:r>
          </a:p>
          <a:p>
            <a:pPr marL="285750" indent="-28575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Creatividad: </a:t>
            </a:r>
            <a:r>
              <a:rPr lang="es-ES" sz="2400" dirty="0">
                <a:latin typeface="Arial" panose="020B0604020202020204" pitchFamily="34" charset="0"/>
                <a:cs typeface="Arial" panose="020B0604020202020204" pitchFamily="34" charset="0"/>
              </a:rPr>
              <a:t>ven que su mundo digital está sin explotar en el mundo real, no esperan ya a encontrar trabajo, lo inventan. </a:t>
            </a:r>
          </a:p>
          <a:p>
            <a:pPr marL="285750" indent="-28575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Cambio continuo: </a:t>
            </a:r>
            <a:r>
              <a:rPr lang="es-ES" sz="2400" dirty="0">
                <a:latin typeface="Arial" panose="020B0604020202020204" pitchFamily="34" charset="0"/>
                <a:cs typeface="Arial" panose="020B0604020202020204" pitchFamily="34" charset="0"/>
              </a:rPr>
              <a:t>previsión de trabajo temporal, relaciones temporales, proyectos temporales, y sus líderes son discontinuos, </a:t>
            </a:r>
          </a:p>
          <a:p>
            <a:pPr marL="285750" indent="-28575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Cooperación: </a:t>
            </a:r>
            <a:r>
              <a:rPr lang="es-ES" sz="2400" dirty="0">
                <a:latin typeface="Arial" panose="020B0604020202020204" pitchFamily="34" charset="0"/>
                <a:cs typeface="Arial" panose="020B0604020202020204" pitchFamily="34" charset="0"/>
              </a:rPr>
              <a:t>entienden el trabajo en equipo, no esconden secretos, todo está a la vista, y encuentran medios para desplegar su deseo de cambiar el mundo, no desde discursos, sino desde micro-realizaciones sociales como el voluntariado</a:t>
            </a:r>
            <a:r>
              <a:rPr lang="es-ES" sz="2400" b="1" dirty="0">
                <a:latin typeface="Arial" panose="020B0604020202020204" pitchFamily="34" charset="0"/>
                <a:cs typeface="Arial" panose="020B0604020202020204" pitchFamily="34" charset="0"/>
              </a:rPr>
              <a:t>.</a:t>
            </a:r>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0340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641130"/>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307383" y="633419"/>
            <a:ext cx="11577234" cy="52260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800" b="1" dirty="0">
                <a:latin typeface="Arial" panose="020B0604020202020204" pitchFamily="34" charset="0"/>
                <a:cs typeface="Arial" panose="020B0604020202020204" pitchFamily="34" charset="0"/>
              </a:rPr>
              <a:t>2.- El uso del lenguaje mediático en la comunicación cristiana</a:t>
            </a:r>
          </a:p>
          <a:p>
            <a:pPr>
              <a:lnSpc>
                <a:spcPct val="100000"/>
              </a:lnSpc>
            </a:pPr>
            <a:r>
              <a:rPr lang="es-ES" sz="1000" dirty="0">
                <a:latin typeface="Arial" panose="020B0604020202020204" pitchFamily="34" charset="0"/>
                <a:cs typeface="Arial" panose="020B0604020202020204" pitchFamily="34" charset="0"/>
              </a:rPr>
              <a:t> </a:t>
            </a:r>
            <a:endParaRPr lang="es-ES_tradnl" sz="1000"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 sz="2800" dirty="0">
                <a:latin typeface="Arial" panose="020B0604020202020204" pitchFamily="34" charset="0"/>
                <a:cs typeface="Arial" panose="020B0604020202020204" pitchFamily="34" charset="0"/>
              </a:rPr>
              <a:t>La cultura mediática inaugura un nuevo lenguaje</a:t>
            </a:r>
          </a:p>
          <a:p>
            <a:pPr marL="457200" indent="-457200">
              <a:lnSpc>
                <a:spcPct val="100000"/>
              </a:lnSpc>
              <a:buFont typeface="Arial" panose="020B0604020202020204" pitchFamily="34" charset="0"/>
              <a:buChar char="•"/>
            </a:pPr>
            <a:r>
              <a:rPr lang="es-ES" sz="2800" dirty="0">
                <a:latin typeface="Arial" panose="020B0604020202020204" pitchFamily="34" charset="0"/>
                <a:cs typeface="Arial" panose="020B0604020202020204" pitchFamily="34" charset="0"/>
              </a:rPr>
              <a:t>Evangelizar con el nuevo lenguaje de la cultura mediática</a:t>
            </a:r>
          </a:p>
          <a:p>
            <a:pPr marL="457200" indent="-457200">
              <a:lnSpc>
                <a:spcPct val="100000"/>
              </a:lnSpc>
              <a:buFont typeface="Arial" panose="020B0604020202020204" pitchFamily="34" charset="0"/>
              <a:buChar char="•"/>
            </a:pPr>
            <a:r>
              <a:rPr lang="es-ES" sz="2800" dirty="0">
                <a:latin typeface="Arial" panose="020B0604020202020204" pitchFamily="34" charset="0"/>
                <a:cs typeface="Arial" panose="020B0604020202020204" pitchFamily="34" charset="0"/>
              </a:rPr>
              <a:t>Evangelizar con los nuevos medios de la cultura mediática </a:t>
            </a:r>
            <a:endParaRPr lang="es-ES_tradn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2947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493985"/>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307383" y="633419"/>
            <a:ext cx="11577234" cy="52260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2.- El uso del lenguaje mediático en la comunicación cristiana</a:t>
            </a:r>
          </a:p>
          <a:p>
            <a:pPr>
              <a:lnSpc>
                <a:spcPct val="100000"/>
              </a:lnSpc>
            </a:pPr>
            <a:r>
              <a:rPr lang="es-ES" sz="2400" dirty="0">
                <a:latin typeface="Arial" panose="020B0604020202020204" pitchFamily="34" charset="0"/>
                <a:cs typeface="Arial" panose="020B0604020202020204" pitchFamily="34" charset="0"/>
              </a:rPr>
              <a:t> </a:t>
            </a:r>
            <a:endParaRPr lang="es-ES_tradnl" sz="2400"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La cultura mediática inaugura un nuevo lenguaje</a:t>
            </a:r>
          </a:p>
          <a:p>
            <a:pPr>
              <a:lnSpc>
                <a:spcPct val="100000"/>
              </a:lnSpc>
            </a:pPr>
            <a:endParaRPr lang="es-ES" sz="2400" b="1" dirty="0">
              <a:latin typeface="Arial" panose="020B0604020202020204" pitchFamily="34" charset="0"/>
              <a:cs typeface="Arial" panose="020B0604020202020204" pitchFamily="34" charset="0"/>
            </a:endParaRPr>
          </a:p>
          <a:p>
            <a:pPr>
              <a:lnSpc>
                <a:spcPct val="100000"/>
              </a:lnSpc>
            </a:pPr>
            <a:r>
              <a:rPr lang="es-ES" sz="2400" b="1" dirty="0">
                <a:latin typeface="Arial" panose="020B0604020202020204" pitchFamily="34" charset="0"/>
                <a:cs typeface="Arial" panose="020B0604020202020204" pitchFamily="34" charset="0"/>
              </a:rPr>
              <a:t>Ya decía Benedicto XVI </a:t>
            </a:r>
            <a:r>
              <a:rPr lang="es-ES" sz="2400" dirty="0">
                <a:latin typeface="Arial" panose="020B0604020202020204" pitchFamily="34" charset="0"/>
                <a:cs typeface="Arial" panose="020B0604020202020204" pitchFamily="34" charset="0"/>
              </a:rPr>
              <a:t>en su mensaje con ocasión de la Jornada Mundial de las Comunicaciones Sociales de 2011, que </a:t>
            </a:r>
            <a:r>
              <a:rPr lang="es-ES_tradnl" sz="2400" b="1" dirty="0">
                <a:latin typeface="Arial" panose="020B0604020202020204" pitchFamily="34" charset="0"/>
                <a:cs typeface="Arial" panose="020B0604020202020204" pitchFamily="34" charset="0"/>
              </a:rPr>
              <a:t>“</a:t>
            </a:r>
            <a:r>
              <a:rPr lang="es-ES" sz="2400" b="1" dirty="0">
                <a:latin typeface="Arial" panose="020B0604020202020204" pitchFamily="34" charset="0"/>
                <a:cs typeface="Arial" panose="020B0604020202020204" pitchFamily="34" charset="0"/>
              </a:rPr>
              <a:t>las nuevas tecnologías no modifican sólo el modo de comunicar, sino la comunicación en sí misma, por lo que se puede afirmar que nos encontramos ante una vasta transformación cultural.</a:t>
            </a:r>
            <a:r>
              <a:rPr lang="es-ES" sz="2400" dirty="0">
                <a:latin typeface="Arial" panose="020B0604020202020204" pitchFamily="34" charset="0"/>
                <a:cs typeface="Arial" panose="020B0604020202020204" pitchFamily="34" charset="0"/>
              </a:rPr>
              <a:t> Junto a ese modo de difundir información y conocimientos, </a:t>
            </a:r>
            <a:r>
              <a:rPr lang="es-ES" sz="2400" b="1" dirty="0">
                <a:latin typeface="Arial" panose="020B0604020202020204" pitchFamily="34" charset="0"/>
                <a:cs typeface="Arial" panose="020B0604020202020204" pitchFamily="34" charset="0"/>
              </a:rPr>
              <a:t>nace un nuevo modo de aprender y de pensar, así como nuevas oportunidades para establecer relaciones y construir lazos de comunión</a:t>
            </a:r>
            <a:r>
              <a:rPr lang="es-ES_tradnl" sz="2400" b="1" dirty="0">
                <a:latin typeface="Arial" panose="020B0604020202020204" pitchFamily="34" charset="0"/>
                <a:cs typeface="Arial" panose="020B0604020202020204" pitchFamily="34" charset="0"/>
              </a:rPr>
              <a:t>”.</a:t>
            </a:r>
          </a:p>
          <a:p>
            <a:pPr>
              <a:lnSpc>
                <a:spcPct val="100000"/>
              </a:lnSpc>
            </a:pPr>
            <a:endParaRPr lang="es-ES_tradnl" sz="2400" b="1"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_tradnl" sz="2400" b="1" dirty="0">
                <a:latin typeface="Arial" panose="020B0604020202020204" pitchFamily="34" charset="0"/>
                <a:cs typeface="Arial" panose="020B0604020202020204" pitchFamily="34" charset="0"/>
              </a:rPr>
              <a:t>Dos consecuencias de esta afirmación:</a:t>
            </a:r>
            <a:endParaRPr lang="es-ES_tradnl"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4799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620109"/>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2"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307383" y="620110"/>
            <a:ext cx="11577234" cy="52260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2.- El uso del lenguaje mediático en la comunicación cristiana</a:t>
            </a:r>
          </a:p>
          <a:p>
            <a:pPr>
              <a:lnSpc>
                <a:spcPct val="100000"/>
              </a:lnSpc>
            </a:pPr>
            <a:r>
              <a:rPr lang="es-ES" sz="2400" b="1" dirty="0">
                <a:latin typeface="Arial" panose="020B0604020202020204" pitchFamily="34" charset="0"/>
                <a:cs typeface="Arial" panose="020B0604020202020204" pitchFamily="34" charset="0"/>
              </a:rPr>
              <a:t> </a:t>
            </a:r>
            <a:endParaRPr lang="es-ES_tradnl" sz="2400" b="1"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La cultura mediática inaugura un nuevo lenguaje</a:t>
            </a:r>
          </a:p>
          <a:p>
            <a:pPr>
              <a:lnSpc>
                <a:spcPct val="100000"/>
              </a:lnSpc>
            </a:pPr>
            <a:endParaRPr lang="es-ES" sz="2400" b="1" dirty="0">
              <a:latin typeface="Arial" panose="020B0604020202020204" pitchFamily="34" charset="0"/>
              <a:cs typeface="Arial" panose="020B0604020202020204" pitchFamily="34" charset="0"/>
            </a:endParaRPr>
          </a:p>
          <a:p>
            <a:pPr lvl="0">
              <a:lnSpc>
                <a:spcPct val="100000"/>
              </a:lnSpc>
            </a:pPr>
            <a:r>
              <a:rPr lang="es-ES" sz="2400" b="1" dirty="0">
                <a:latin typeface="Arial" panose="020B0604020202020204" pitchFamily="34" charset="0"/>
                <a:cs typeface="Arial" panose="020B0604020202020204" pitchFamily="34" charset="0"/>
              </a:rPr>
              <a:t>Primera consecuencia:</a:t>
            </a:r>
          </a:p>
          <a:p>
            <a:pPr marL="457200" indent="-457200">
              <a:lnSpc>
                <a:spcPct val="100000"/>
              </a:lnSpc>
              <a:buFont typeface="Arial" panose="020B0604020202020204" pitchFamily="34" charset="0"/>
              <a:buChar char="•"/>
            </a:pPr>
            <a:r>
              <a:rPr lang="es-ES_tradnl" sz="2400" b="1" dirty="0">
                <a:latin typeface="Arial" panose="020B0604020202020204" pitchFamily="34" charset="0"/>
                <a:cs typeface="Arial" panose="020B0604020202020204" pitchFamily="34" charset="0"/>
              </a:rPr>
              <a:t>En la Sociedad de la Información los MCS </a:t>
            </a:r>
            <a:r>
              <a:rPr lang="es-ES_tradnl" sz="2400" dirty="0">
                <a:latin typeface="Arial" panose="020B0604020202020204" pitchFamily="34" charset="0"/>
                <a:cs typeface="Arial" panose="020B0604020202020204" pitchFamily="34" charset="0"/>
              </a:rPr>
              <a:t>se han erigido ya como </a:t>
            </a:r>
            <a:r>
              <a:rPr lang="es-ES_tradnl" sz="2400" b="1" dirty="0">
                <a:latin typeface="Arial" panose="020B0604020202020204" pitchFamily="34" charset="0"/>
                <a:cs typeface="Arial" panose="020B0604020202020204" pitchFamily="34" charset="0"/>
              </a:rPr>
              <a:t>el primer ámbito no sólo de transmisión cultural, sino de la reconstrucción cultural </a:t>
            </a:r>
            <a:r>
              <a:rPr lang="es-ES_tradnl" sz="2400" dirty="0">
                <a:latin typeface="Arial" panose="020B0604020202020204" pitchFamily="34" charset="0"/>
                <a:cs typeface="Arial" panose="020B0604020202020204" pitchFamily="34" charset="0"/>
              </a:rPr>
              <a:t>(“el medio es el mensaje”).</a:t>
            </a:r>
          </a:p>
          <a:p>
            <a:pPr marL="457200" indent="-457200">
              <a:lnSpc>
                <a:spcPct val="100000"/>
              </a:lnSpc>
              <a:buFont typeface="Arial" panose="020B0604020202020204" pitchFamily="34" charset="0"/>
              <a:buChar char="•"/>
            </a:pPr>
            <a:r>
              <a:rPr lang="es-ES_tradnl" sz="2400" b="1" dirty="0">
                <a:latin typeface="Arial" panose="020B0604020202020204" pitchFamily="34" charset="0"/>
                <a:cs typeface="Arial" panose="020B0604020202020204" pitchFamily="34" charset="0"/>
              </a:rPr>
              <a:t>De tal suerte que sin el concurso mediático no podemos pretender hoy en día hacer transmisión evangelizadora</a:t>
            </a:r>
            <a:r>
              <a:rPr lang="es-ES_tradnl" sz="2400" dirty="0">
                <a:latin typeface="Arial" panose="020B0604020202020204" pitchFamily="34" charset="0"/>
                <a:cs typeface="Arial" panose="020B0604020202020204" pitchFamily="34" charset="0"/>
              </a:rPr>
              <a:t> (ni primer anuncio, ni catequética, ni educativa, ni pastoral), capaz de </a:t>
            </a:r>
            <a:r>
              <a:rPr lang="es-ES_tradnl" sz="2400" b="1" dirty="0">
                <a:latin typeface="Arial" panose="020B0604020202020204" pitchFamily="34" charset="0"/>
                <a:cs typeface="Arial" panose="020B0604020202020204" pitchFamily="34" charset="0"/>
              </a:rPr>
              <a:t>adentrarse en el mundo de las “referencias” cognitivas y axiológicas de la sociedad de hoy.</a:t>
            </a:r>
            <a:endParaRPr lang="es-ES_tradnl"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9353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630620"/>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2"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307383" y="630621"/>
            <a:ext cx="11577234" cy="52260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2.- El uso del lenguaje mediático en la comunicación cristiana</a:t>
            </a:r>
            <a:endParaRPr lang="es-ES_tradnl" sz="2400" b="1"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La cultura mediática inaugura un nuevo lenguaje</a:t>
            </a:r>
          </a:p>
          <a:p>
            <a:pPr>
              <a:lnSpc>
                <a:spcPct val="100000"/>
              </a:lnSpc>
            </a:pPr>
            <a:endParaRPr lang="es-ES" sz="2400" b="1" dirty="0">
              <a:latin typeface="Arial" panose="020B0604020202020204" pitchFamily="34" charset="0"/>
              <a:cs typeface="Arial" panose="020B0604020202020204" pitchFamily="34" charset="0"/>
            </a:endParaRPr>
          </a:p>
          <a:p>
            <a:pPr lvl="0">
              <a:lnSpc>
                <a:spcPct val="100000"/>
              </a:lnSpc>
            </a:pPr>
            <a:r>
              <a:rPr lang="es-ES" sz="2400" b="1" dirty="0">
                <a:latin typeface="Arial" panose="020B0604020202020204" pitchFamily="34" charset="0"/>
                <a:cs typeface="Arial" panose="020B0604020202020204" pitchFamily="34" charset="0"/>
              </a:rPr>
              <a:t>Segunda consecuencia:</a:t>
            </a:r>
          </a:p>
          <a:p>
            <a:pPr lvl="0">
              <a:lnSpc>
                <a:spcPct val="100000"/>
              </a:lnSpc>
            </a:pPr>
            <a:endParaRPr lang="es-ES" sz="2400" b="1" dirty="0">
              <a:latin typeface="Arial" panose="020B0604020202020204" pitchFamily="34" charset="0"/>
              <a:cs typeface="Arial" panose="020B0604020202020204" pitchFamily="34" charset="0"/>
            </a:endParaRPr>
          </a:p>
          <a:p>
            <a:pPr marL="285750" lvl="0" indent="-285750">
              <a:lnSpc>
                <a:spcPct val="100000"/>
              </a:lnSpc>
              <a:buFont typeface="Arial"/>
              <a:buChar char="•"/>
            </a:pPr>
            <a:r>
              <a:rPr lang="es-ES" sz="2400" b="1" dirty="0">
                <a:latin typeface="Arial" panose="020B0604020202020204" pitchFamily="34" charset="0"/>
                <a:cs typeface="Arial" panose="020B0604020202020204" pitchFamily="34" charset="0"/>
              </a:rPr>
              <a:t>A este nuevo modo de aprender y de pensar, </a:t>
            </a:r>
            <a:r>
              <a:rPr lang="es-ES" sz="2400" dirty="0">
                <a:latin typeface="Arial" panose="020B0604020202020204" pitchFamily="34" charset="0"/>
                <a:cs typeface="Arial" panose="020B0604020202020204" pitchFamily="34" charset="0"/>
              </a:rPr>
              <a:t>y por tanto también de comunicarnos, </a:t>
            </a:r>
          </a:p>
          <a:p>
            <a:pPr marL="285750" lvl="0" indent="-285750">
              <a:lnSpc>
                <a:spcPct val="100000"/>
              </a:lnSpc>
              <a:buFont typeface="Arial"/>
              <a:buChar char="•"/>
            </a:pPr>
            <a:r>
              <a:rPr lang="es-ES" sz="2400" b="1" dirty="0">
                <a:latin typeface="Arial" panose="020B0604020202020204" pitchFamily="34" charset="0"/>
                <a:cs typeface="Arial" panose="020B0604020202020204" pitchFamily="34" charset="0"/>
              </a:rPr>
              <a:t>es a lo que llamamos lenguaje mediático.</a:t>
            </a:r>
            <a:r>
              <a:rPr lang="es-ES" sz="2400" dirty="0">
                <a:latin typeface="Arial" panose="020B0604020202020204" pitchFamily="34" charset="0"/>
                <a:cs typeface="Arial" panose="020B0604020202020204" pitchFamily="34" charset="0"/>
              </a:rPr>
              <a:t> Porque el hombre mediático aprende un nuevo lenguaje: </a:t>
            </a:r>
            <a:r>
              <a:rPr lang="es-ES" sz="2400" b="1" dirty="0">
                <a:latin typeface="Arial" panose="020B0604020202020204" pitchFamily="34" charset="0"/>
                <a:cs typeface="Arial" panose="020B0604020202020204" pitchFamily="34" charset="0"/>
              </a:rPr>
              <a:t>inmediato, conciso, simple, provocativo. </a:t>
            </a:r>
          </a:p>
          <a:p>
            <a:pPr marL="285750" lvl="0" indent="-285750">
              <a:lnSpc>
                <a:spcPct val="100000"/>
              </a:lnSpc>
              <a:buFont typeface="Arial"/>
              <a:buChar char="•"/>
            </a:pPr>
            <a:r>
              <a:rPr lang="es-ES" sz="2400" b="1" dirty="0">
                <a:latin typeface="Arial" panose="020B0604020202020204" pitchFamily="34" charset="0"/>
                <a:cs typeface="Arial" panose="020B0604020202020204" pitchFamily="34" charset="0"/>
              </a:rPr>
              <a:t>Sujeto a una manipulación </a:t>
            </a:r>
            <a:r>
              <a:rPr lang="es-ES" sz="2400" dirty="0">
                <a:latin typeface="Arial" panose="020B0604020202020204" pitchFamily="34" charset="0"/>
                <a:cs typeface="Arial" panose="020B0604020202020204" pitchFamily="34" charset="0"/>
              </a:rPr>
              <a:t>(sentido literal, no peyorativo)</a:t>
            </a:r>
            <a:r>
              <a:rPr lang="es-ES" sz="2400" b="1" dirty="0">
                <a:latin typeface="Arial" panose="020B0604020202020204" pitchFamily="34" charset="0"/>
                <a:cs typeface="Arial" panose="020B0604020202020204" pitchFamily="34" charset="0"/>
              </a:rPr>
              <a:t>: </a:t>
            </a:r>
          </a:p>
          <a:p>
            <a:pPr marL="742950" lvl="1" indent="-285750">
              <a:buFont typeface="Arial"/>
              <a:buChar char="•"/>
            </a:pPr>
            <a:r>
              <a:rPr lang="es-ES" sz="2400" b="1" dirty="0">
                <a:latin typeface="Arial" panose="020B0604020202020204" pitchFamily="34" charset="0"/>
                <a:cs typeface="Arial" panose="020B0604020202020204" pitchFamily="34" charset="0"/>
              </a:rPr>
              <a:t>emotiva y evocativa</a:t>
            </a:r>
            <a:r>
              <a:rPr lang="es-ES" sz="2400" dirty="0">
                <a:latin typeface="Arial" panose="020B0604020202020204" pitchFamily="34" charset="0"/>
                <a:cs typeface="Arial" panose="020B0604020202020204" pitchFamily="34" charset="0"/>
              </a:rPr>
              <a:t> (luz, color, ritmo, palabra, música, enfoque) </a:t>
            </a:r>
          </a:p>
          <a:p>
            <a:pPr marL="742950" lvl="1" indent="-285750">
              <a:buFont typeface="Arial"/>
              <a:buChar char="•"/>
            </a:pPr>
            <a:r>
              <a:rPr lang="es-ES" sz="2400" b="1" dirty="0">
                <a:latin typeface="Arial" panose="020B0604020202020204" pitchFamily="34" charset="0"/>
                <a:cs typeface="Arial" panose="020B0604020202020204" pitchFamily="34" charset="0"/>
              </a:rPr>
              <a:t>y cognitiva</a:t>
            </a:r>
            <a:r>
              <a:rPr lang="es-ES" sz="2400" dirty="0">
                <a:latin typeface="Arial" panose="020B0604020202020204" pitchFamily="34" charset="0"/>
                <a:cs typeface="Arial" panose="020B0604020202020204" pitchFamily="34" charset="0"/>
              </a:rPr>
              <a:t> (primacía de la percepción a la atención y la comprensión).</a:t>
            </a:r>
            <a:endParaRPr lang="es-ES_tradnl"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9493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536027"/>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365125"/>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307383" y="675521"/>
            <a:ext cx="11577234" cy="52260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2.- El uso del lenguaje mediático en la comunicación cristiana</a:t>
            </a:r>
            <a:endParaRPr lang="es-ES_tradnl" sz="2400"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La cultura mediática inaugura un nuevo lenguaje</a:t>
            </a:r>
          </a:p>
          <a:p>
            <a:pPr>
              <a:lnSpc>
                <a:spcPct val="100000"/>
              </a:lnSpc>
            </a:pPr>
            <a:endParaRPr lang="es-ES" sz="2400" b="1" dirty="0">
              <a:latin typeface="Arial" panose="020B0604020202020204" pitchFamily="34" charset="0"/>
              <a:cs typeface="Arial" panose="020B0604020202020204" pitchFamily="34" charset="0"/>
            </a:endParaRPr>
          </a:p>
          <a:p>
            <a:pPr>
              <a:lnSpc>
                <a:spcPct val="100000"/>
              </a:lnSpc>
            </a:pPr>
            <a:r>
              <a:rPr lang="es-ES_tradnl" sz="2400" b="1" dirty="0">
                <a:latin typeface="Arial" panose="020B0604020202020204" pitchFamily="34" charset="0"/>
                <a:cs typeface="Arial" panose="020B0604020202020204" pitchFamily="34" charset="0"/>
              </a:rPr>
              <a:t>A nadie se le escapa que hablar hoy de lenguaje mediático y de lenguaje parabólico a la vez es hablar de lenguaje audiovisual. </a:t>
            </a:r>
            <a:r>
              <a:rPr lang="es-ES_tradnl" sz="2400" dirty="0">
                <a:latin typeface="Arial" panose="020B0604020202020204" pitchFamily="34" charset="0"/>
                <a:cs typeface="Arial" panose="020B0604020202020204" pitchFamily="34" charset="0"/>
              </a:rPr>
              <a:t>Pero significa mucho más que esto. Porque el lenguaje audiovisual no es sino un reflejo, entre otros, de una nueva sensibilidad y de un nuevo lenguaje que recorre todos los códigos lingüísticos y todas las técnicas de la comunicación, y que podríamos resumir en la expresión también del </a:t>
            </a:r>
            <a:r>
              <a:rPr lang="es-ES_tradnl" sz="2400" b="1" dirty="0">
                <a:latin typeface="Arial" panose="020B0604020202020204" pitchFamily="34" charset="0"/>
                <a:cs typeface="Arial" panose="020B0604020202020204" pitchFamily="34" charset="0"/>
              </a:rPr>
              <a:t>Papa Francisco </a:t>
            </a:r>
            <a:r>
              <a:rPr lang="es-ES_tradnl" sz="2400" dirty="0">
                <a:latin typeface="Arial" panose="020B0604020202020204" pitchFamily="34" charset="0"/>
                <a:cs typeface="Arial" panose="020B0604020202020204" pitchFamily="34" charset="0"/>
              </a:rPr>
              <a:t>de un modo de comunicarse que integra </a:t>
            </a:r>
            <a:r>
              <a:rPr lang="es-ES_tradnl" sz="2400" b="1" dirty="0">
                <a:latin typeface="Arial" panose="020B0604020202020204" pitchFamily="34" charset="0"/>
                <a:cs typeface="Arial" panose="020B0604020202020204" pitchFamily="34" charset="0"/>
              </a:rPr>
              <a:t>la idea, el sentimiento y la imagen </a:t>
            </a:r>
            <a:r>
              <a:rPr lang="es-ES_tradnl" sz="2400" dirty="0">
                <a:latin typeface="Arial" panose="020B0604020202020204" pitchFamily="34" charset="0"/>
                <a:cs typeface="Arial" panose="020B0604020202020204" pitchFamily="34" charset="0"/>
              </a:rPr>
              <a:t>(</a:t>
            </a:r>
            <a:r>
              <a:rPr lang="es-ES_tradnl" sz="2400" i="1" dirty="0" err="1">
                <a:latin typeface="Arial" panose="020B0604020202020204" pitchFamily="34" charset="0"/>
                <a:cs typeface="Arial" panose="020B0604020202020204" pitchFamily="34" charset="0"/>
              </a:rPr>
              <a:t>Evangelii</a:t>
            </a:r>
            <a:r>
              <a:rPr lang="es-ES_tradnl" sz="2400" i="1" dirty="0">
                <a:latin typeface="Arial" panose="020B0604020202020204" pitchFamily="34" charset="0"/>
                <a:cs typeface="Arial" panose="020B0604020202020204" pitchFamily="34" charset="0"/>
              </a:rPr>
              <a:t> </a:t>
            </a:r>
            <a:r>
              <a:rPr lang="es-ES_tradnl" sz="2400" i="1" dirty="0" err="1">
                <a:latin typeface="Arial" panose="020B0604020202020204" pitchFamily="34" charset="0"/>
                <a:cs typeface="Arial" panose="020B0604020202020204" pitchFamily="34" charset="0"/>
              </a:rPr>
              <a:t>Gaudium</a:t>
            </a:r>
            <a:r>
              <a:rPr lang="es-ES_tradnl" sz="2400" i="1" dirty="0">
                <a:latin typeface="Arial" panose="020B0604020202020204" pitchFamily="34" charset="0"/>
                <a:cs typeface="Arial" panose="020B0604020202020204" pitchFamily="34" charset="0"/>
              </a:rPr>
              <a:t>,</a:t>
            </a:r>
            <a:r>
              <a:rPr lang="es-ES_tradnl" sz="2400" dirty="0">
                <a:latin typeface="Arial" panose="020B0604020202020204" pitchFamily="34" charset="0"/>
                <a:cs typeface="Arial" panose="020B0604020202020204" pitchFamily="34" charset="0"/>
              </a:rPr>
              <a:t> nº 157).</a:t>
            </a:r>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7653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557047"/>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2"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307383" y="557048"/>
            <a:ext cx="11577234" cy="52260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2.- El uso del lenguaje mediático en la comunicación cristiana</a:t>
            </a:r>
            <a:endParaRPr lang="es-ES_tradnl" sz="2400"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Evangelizar con el nuevo lenguaje de la cultura mediática</a:t>
            </a:r>
            <a:endParaRPr lang="es-ES_tradnl" sz="2400" b="1" dirty="0">
              <a:latin typeface="Arial" panose="020B0604020202020204" pitchFamily="34" charset="0"/>
              <a:cs typeface="Arial" panose="020B0604020202020204" pitchFamily="34" charset="0"/>
            </a:endParaRPr>
          </a:p>
          <a:p>
            <a:pPr>
              <a:lnSpc>
                <a:spcPct val="100000"/>
              </a:lnSpc>
            </a:pPr>
            <a:r>
              <a:rPr lang="es-ES" sz="2400" dirty="0">
                <a:latin typeface="Arial" panose="020B0604020202020204" pitchFamily="34" charset="0"/>
                <a:cs typeface="Arial" panose="020B0604020202020204" pitchFamily="34" charset="0"/>
              </a:rPr>
              <a:t> </a:t>
            </a:r>
            <a:endParaRPr lang="es-ES_tradnl" sz="2400" dirty="0">
              <a:latin typeface="Arial" panose="020B0604020202020204" pitchFamily="34" charset="0"/>
              <a:cs typeface="Arial" panose="020B0604020202020204" pitchFamily="34" charset="0"/>
            </a:endParaRPr>
          </a:p>
          <a:p>
            <a:pPr lvl="0">
              <a:lnSpc>
                <a:spcPct val="100000"/>
              </a:lnSpc>
            </a:pPr>
            <a:r>
              <a:rPr lang="es-ES" sz="2400" b="1" dirty="0">
                <a:latin typeface="Arial" panose="020B0604020202020204" pitchFamily="34" charset="0"/>
                <a:cs typeface="Arial" panose="020B0604020202020204" pitchFamily="34" charset="0"/>
              </a:rPr>
              <a:t>¿Existe correlación entre el lenguaje de la cultura mediática y el lenguaje eclesial de la evangelización? San Juan Pablo II </a:t>
            </a:r>
            <a:r>
              <a:rPr lang="es-ES" sz="2400" dirty="0">
                <a:latin typeface="Arial" panose="020B0604020202020204" pitchFamily="34" charset="0"/>
                <a:cs typeface="Arial" panose="020B0604020202020204" pitchFamily="34" charset="0"/>
              </a:rPr>
              <a:t>ya se hizo en su día esta pregunta. Y también dio la respuesta: </a:t>
            </a:r>
          </a:p>
          <a:p>
            <a:pPr lvl="0">
              <a:lnSpc>
                <a:spcPct val="100000"/>
              </a:lnSpc>
            </a:pPr>
            <a:endParaRPr lang="es-ES" sz="2400" b="1" dirty="0">
              <a:latin typeface="Arial" panose="020B0604020202020204" pitchFamily="34" charset="0"/>
              <a:cs typeface="Arial" panose="020B0604020202020204" pitchFamily="34" charset="0"/>
            </a:endParaRPr>
          </a:p>
          <a:p>
            <a:pPr lvl="0">
              <a:lnSpc>
                <a:spcPct val="100000"/>
              </a:lnSpc>
            </a:pPr>
            <a:r>
              <a:rPr lang="es-ES" sz="2400" b="1" dirty="0">
                <a:latin typeface="Arial" panose="020B0604020202020204" pitchFamily="34" charset="0"/>
                <a:cs typeface="Arial" panose="020B0604020202020204" pitchFamily="34" charset="0"/>
              </a:rPr>
              <a:t>“La cultura del memorial de la Iglesia puede salvar a la cultura de la fugacidad de la </a:t>
            </a:r>
            <a:r>
              <a:rPr lang="es-ES_tradnl" sz="2400" b="1" dirty="0">
                <a:latin typeface="Arial" panose="020B0604020202020204" pitchFamily="34" charset="0"/>
                <a:cs typeface="Arial" panose="020B0604020202020204" pitchFamily="34" charset="0"/>
              </a:rPr>
              <a:t>“</a:t>
            </a:r>
            <a:r>
              <a:rPr lang="es-ES" sz="2400" b="1" dirty="0">
                <a:latin typeface="Arial" panose="020B0604020202020204" pitchFamily="34" charset="0"/>
                <a:cs typeface="Arial" panose="020B0604020202020204" pitchFamily="34" charset="0"/>
              </a:rPr>
              <a:t>noticia</a:t>
            </a:r>
            <a:r>
              <a:rPr lang="es-ES_tradnl" sz="2400" b="1" dirty="0">
                <a:latin typeface="Arial" panose="020B0604020202020204" pitchFamily="34" charset="0"/>
                <a:cs typeface="Arial" panose="020B0604020202020204" pitchFamily="34" charset="0"/>
              </a:rPr>
              <a:t>” </a:t>
            </a:r>
            <a:r>
              <a:rPr lang="es-ES" sz="2400" dirty="0">
                <a:latin typeface="Arial" panose="020B0604020202020204" pitchFamily="34" charset="0"/>
                <a:cs typeface="Arial" panose="020B0604020202020204" pitchFamily="34" charset="0"/>
              </a:rPr>
              <a:t>que nos trae la comunicación moderna, del olvido que corroe la esperanza; </a:t>
            </a:r>
            <a:r>
              <a:rPr lang="es-ES" sz="2400" b="1" dirty="0">
                <a:latin typeface="Arial" panose="020B0604020202020204" pitchFamily="34" charset="0"/>
                <a:cs typeface="Arial" panose="020B0604020202020204" pitchFamily="34" charset="0"/>
              </a:rPr>
              <a:t>los medios, en cambio, pueden ayudar a la Iglesia a proclamar el Evangelio en toda su perdurable actualidad, </a:t>
            </a:r>
            <a:r>
              <a:rPr lang="es-ES" sz="2400" dirty="0">
                <a:latin typeface="Arial" panose="020B0604020202020204" pitchFamily="34" charset="0"/>
                <a:cs typeface="Arial" panose="020B0604020202020204" pitchFamily="34" charset="0"/>
              </a:rPr>
              <a:t>en la realidad de cada día de la vida de las personas”.</a:t>
            </a:r>
            <a:endParaRPr lang="es-ES_tradnl"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2883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557047"/>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204329" y="633419"/>
            <a:ext cx="11577234" cy="52260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2.- El uso del lenguaje mediático en la comunicación cristiana</a:t>
            </a:r>
            <a:endParaRPr lang="es-ES_tradnl" sz="2400"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Evangelizar con el nuevo lenguaje de la cultura mediática</a:t>
            </a:r>
            <a:endParaRPr lang="es-ES_tradnl" sz="2400" b="1" dirty="0">
              <a:latin typeface="Arial" panose="020B0604020202020204" pitchFamily="34" charset="0"/>
              <a:cs typeface="Arial" panose="020B0604020202020204" pitchFamily="34" charset="0"/>
            </a:endParaRPr>
          </a:p>
          <a:p>
            <a:pPr>
              <a:lnSpc>
                <a:spcPct val="100000"/>
              </a:lnSpc>
            </a:pPr>
            <a:r>
              <a:rPr lang="es-ES" sz="2400" dirty="0">
                <a:latin typeface="Arial" panose="020B0604020202020204" pitchFamily="34" charset="0"/>
                <a:cs typeface="Arial" panose="020B0604020202020204" pitchFamily="34" charset="0"/>
              </a:rPr>
              <a:t> </a:t>
            </a:r>
            <a:endParaRPr lang="es-ES_tradnl" sz="2400" dirty="0">
              <a:latin typeface="Arial" panose="020B0604020202020204" pitchFamily="34" charset="0"/>
              <a:cs typeface="Arial" panose="020B0604020202020204" pitchFamily="34" charset="0"/>
            </a:endParaRPr>
          </a:p>
          <a:p>
            <a:pPr lvl="0">
              <a:lnSpc>
                <a:spcPct val="100000"/>
              </a:lnSpc>
            </a:pPr>
            <a:r>
              <a:rPr lang="es-ES" sz="2400" b="1" dirty="0">
                <a:latin typeface="Arial" panose="020B0604020202020204" pitchFamily="34" charset="0"/>
                <a:cs typeface="Arial" panose="020B0604020202020204" pitchFamily="34" charset="0"/>
              </a:rPr>
              <a:t>Y continuaba diciendo:</a:t>
            </a:r>
          </a:p>
          <a:p>
            <a:pPr lvl="0">
              <a:lnSpc>
                <a:spcPct val="100000"/>
              </a:lnSpc>
            </a:pPr>
            <a:endParaRPr lang="es-ES" sz="2400" b="1" dirty="0">
              <a:latin typeface="Arial" panose="020B0604020202020204" pitchFamily="34" charset="0"/>
              <a:cs typeface="Arial" panose="020B0604020202020204" pitchFamily="34" charset="0"/>
            </a:endParaRPr>
          </a:p>
          <a:p>
            <a:pPr>
              <a:lnSpc>
                <a:spcPct val="100000"/>
              </a:lnSpc>
            </a:pPr>
            <a:r>
              <a:rPr lang="es-ES" sz="2400" b="1" dirty="0">
                <a:latin typeface="Arial" panose="020B0604020202020204" pitchFamily="34" charset="0"/>
                <a:cs typeface="Arial" panose="020B0604020202020204" pitchFamily="34" charset="0"/>
              </a:rPr>
              <a:t>“La cultura de sabiduría de la Iglesia puede salvar a la cultura de información de los </a:t>
            </a:r>
            <a:r>
              <a:rPr lang="es-ES" sz="2400" b="1" dirty="0" err="1">
                <a:latin typeface="Arial" panose="020B0604020202020204" pitchFamily="34" charset="0"/>
                <a:cs typeface="Arial" panose="020B0604020202020204" pitchFamily="34" charset="0"/>
              </a:rPr>
              <a:t>mass</a:t>
            </a:r>
            <a:r>
              <a:rPr lang="es-ES" sz="2400" b="1" dirty="0">
                <a:latin typeface="Arial" panose="020B0604020202020204" pitchFamily="34" charset="0"/>
                <a:cs typeface="Arial" panose="020B0604020202020204" pitchFamily="34" charset="0"/>
              </a:rPr>
              <a:t>-media</a:t>
            </a:r>
            <a:r>
              <a:rPr lang="es-ES" sz="2400" dirty="0">
                <a:latin typeface="Arial" panose="020B0604020202020204" pitchFamily="34" charset="0"/>
                <a:cs typeface="Arial" panose="020B0604020202020204" pitchFamily="34" charset="0"/>
              </a:rPr>
              <a:t> de convertirse en una acumulación de hechos sin sentido; </a:t>
            </a:r>
            <a:r>
              <a:rPr lang="es-ES" sz="2400" b="1" dirty="0">
                <a:latin typeface="Arial" panose="020B0604020202020204" pitchFamily="34" charset="0"/>
                <a:cs typeface="Arial" panose="020B0604020202020204" pitchFamily="34" charset="0"/>
              </a:rPr>
              <a:t>y los medios pueden ayudar a la sabiduría de la Iglesia a permanecer alerta ante los impresionantes nuevos conocimientos que ahora emergen”.</a:t>
            </a:r>
            <a:r>
              <a:rPr lang="es-ES_tradnl" sz="2400" dirty="0">
                <a:latin typeface="Arial" panose="020B0604020202020204" pitchFamily="34" charset="0"/>
                <a:cs typeface="Arial" panose="020B0604020202020204" pitchFamily="34" charset="0"/>
              </a:rPr>
              <a:t> </a:t>
            </a:r>
            <a:r>
              <a:rPr lang="es-ES" sz="2400" b="1" dirty="0">
                <a:latin typeface="Arial" panose="020B0604020202020204" pitchFamily="34" charset="0"/>
                <a:cs typeface="Arial" panose="020B0604020202020204" pitchFamily="34" charset="0"/>
              </a:rPr>
              <a:t>La cultura de alegría de la Iglesia puede salvar la cultura de entretenimiento de los medios</a:t>
            </a:r>
            <a:r>
              <a:rPr lang="es-ES" sz="2400" dirty="0">
                <a:latin typeface="Arial" panose="020B0604020202020204" pitchFamily="34" charset="0"/>
                <a:cs typeface="Arial" panose="020B0604020202020204" pitchFamily="34" charset="0"/>
              </a:rPr>
              <a:t> de convertirse en una fuga desalmada de la verdad y la responsabilidad; </a:t>
            </a:r>
            <a:r>
              <a:rPr lang="es-ES" sz="2400" b="1" dirty="0">
                <a:latin typeface="Arial" panose="020B0604020202020204" pitchFamily="34" charset="0"/>
                <a:cs typeface="Arial" panose="020B0604020202020204" pitchFamily="34" charset="0"/>
              </a:rPr>
              <a:t>y los medios pueden ayudar a la Iglesia a comprender mejor cómo comunicar con la gente de forma atractiva</a:t>
            </a:r>
            <a:r>
              <a:rPr lang="es-ES" sz="2400" dirty="0">
                <a:latin typeface="Arial" panose="020B0604020202020204" pitchFamily="34" charset="0"/>
                <a:cs typeface="Arial" panose="020B0604020202020204" pitchFamily="34" charset="0"/>
              </a:rPr>
              <a:t> y que a la vez deleite”.</a:t>
            </a:r>
          </a:p>
        </p:txBody>
      </p:sp>
    </p:spTree>
    <p:extLst>
      <p:ext uri="{BB962C8B-B14F-4D97-AF65-F5344CB8AC3E}">
        <p14:creationId xmlns:p14="http://schemas.microsoft.com/office/powerpoint/2010/main" val="753802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2"/>
            <a:ext cx="10291743" cy="651640"/>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307383" y="651642"/>
            <a:ext cx="11577234" cy="53903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2.- El uso del lenguaje mediático en la comunicación cristiana</a:t>
            </a:r>
            <a:endParaRPr lang="es-ES_tradnl" sz="2400"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Evangelizar con el nuevo lenguaje de la cultura mediática</a:t>
            </a:r>
            <a:endParaRPr lang="es-ES_tradnl" sz="2400" b="1" dirty="0">
              <a:latin typeface="Arial" panose="020B0604020202020204" pitchFamily="34" charset="0"/>
              <a:cs typeface="Arial" panose="020B0604020202020204" pitchFamily="34" charset="0"/>
            </a:endParaRPr>
          </a:p>
          <a:p>
            <a:pPr>
              <a:lnSpc>
                <a:spcPct val="100000"/>
              </a:lnSpc>
            </a:pPr>
            <a:r>
              <a:rPr lang="es-ES" sz="2400" dirty="0">
                <a:latin typeface="Arial" panose="020B0604020202020204" pitchFamily="34" charset="0"/>
                <a:cs typeface="Arial" panose="020B0604020202020204" pitchFamily="34" charset="0"/>
              </a:rPr>
              <a:t> </a:t>
            </a:r>
            <a:endParaRPr lang="es-ES_tradnl" sz="2400" dirty="0">
              <a:latin typeface="Arial" panose="020B0604020202020204" pitchFamily="34" charset="0"/>
              <a:cs typeface="Arial" panose="020B0604020202020204" pitchFamily="34" charset="0"/>
            </a:endParaRPr>
          </a:p>
          <a:p>
            <a:pPr lvl="0">
              <a:lnSpc>
                <a:spcPct val="100000"/>
              </a:lnSpc>
            </a:pPr>
            <a:r>
              <a:rPr lang="es-ES_tradnl" sz="2400" dirty="0">
                <a:latin typeface="Arial" panose="020B0604020202020204" pitchFamily="34" charset="0"/>
                <a:cs typeface="Arial" panose="020B0604020202020204" pitchFamily="34" charset="0"/>
              </a:rPr>
              <a:t>Para </a:t>
            </a:r>
            <a:r>
              <a:rPr lang="es-ES_tradnl" sz="2400" b="1" dirty="0">
                <a:latin typeface="Arial" panose="020B0604020202020204" pitchFamily="34" charset="0"/>
                <a:cs typeface="Arial" panose="020B0604020202020204" pitchFamily="34" charset="0"/>
              </a:rPr>
              <a:t>San Juan Pablo II ya queda bien claro,</a:t>
            </a:r>
            <a:r>
              <a:rPr lang="es-ES_tradnl" sz="2400" dirty="0">
                <a:latin typeface="Arial" panose="020B0604020202020204" pitchFamily="34" charset="0"/>
                <a:cs typeface="Arial" panose="020B0604020202020204" pitchFamily="34" charset="0"/>
              </a:rPr>
              <a:t> además, </a:t>
            </a:r>
            <a:r>
              <a:rPr lang="es-ES_tradnl" sz="2400" b="1" dirty="0">
                <a:latin typeface="Arial" panose="020B0604020202020204" pitchFamily="34" charset="0"/>
                <a:cs typeface="Arial" panose="020B0604020202020204" pitchFamily="34" charset="0"/>
              </a:rPr>
              <a:t>que no se trataba sólo de tomar prestado el lenguaje y los recursos mediáticos para la evangelización, sino</a:t>
            </a:r>
            <a:r>
              <a:rPr lang="es-ES_tradnl" sz="2400" dirty="0">
                <a:latin typeface="Arial" panose="020B0604020202020204" pitchFamily="34" charset="0"/>
                <a:cs typeface="Arial" panose="020B0604020202020204" pitchFamily="34" charset="0"/>
              </a:rPr>
              <a:t> de integrarlos en el lenguaje de la evangelización o, mejor dicho, </a:t>
            </a:r>
            <a:r>
              <a:rPr lang="es-ES_tradnl" sz="2400" b="1" dirty="0">
                <a:latin typeface="Arial" panose="020B0604020202020204" pitchFamily="34" charset="0"/>
                <a:cs typeface="Arial" panose="020B0604020202020204" pitchFamily="34" charset="0"/>
              </a:rPr>
              <a:t>de integrar la evangelización en la misma cultura mediática</a:t>
            </a:r>
            <a:r>
              <a:rPr lang="es-ES_tradnl" sz="2400" dirty="0">
                <a:latin typeface="Arial" panose="020B0604020202020204" pitchFamily="34" charset="0"/>
                <a:cs typeface="Arial" panose="020B0604020202020204" pitchFamily="34" charset="0"/>
              </a:rPr>
              <a:t>: </a:t>
            </a:r>
          </a:p>
          <a:p>
            <a:pPr lvl="0">
              <a:lnSpc>
                <a:spcPct val="100000"/>
              </a:lnSpc>
            </a:pPr>
            <a:endParaRPr lang="es-ES_tradnl" sz="2400" dirty="0">
              <a:latin typeface="Arial" panose="020B0604020202020204" pitchFamily="34" charset="0"/>
              <a:cs typeface="Arial" panose="020B0604020202020204" pitchFamily="34" charset="0"/>
            </a:endParaRPr>
          </a:p>
          <a:p>
            <a:pPr lvl="0">
              <a:lnSpc>
                <a:spcPct val="100000"/>
              </a:lnSpc>
            </a:pPr>
            <a:r>
              <a:rPr lang="es-ES" sz="2400" dirty="0">
                <a:latin typeface="Arial" panose="020B0604020202020204" pitchFamily="34" charset="0"/>
                <a:cs typeface="Arial" panose="020B0604020202020204" pitchFamily="34" charset="0"/>
              </a:rPr>
              <a:t>“El trabajo en estos medios, sin embargo, </a:t>
            </a:r>
            <a:r>
              <a:rPr lang="es-ES" sz="2400" b="1" dirty="0">
                <a:latin typeface="Arial" panose="020B0604020202020204" pitchFamily="34" charset="0"/>
                <a:cs typeface="Arial" panose="020B0604020202020204" pitchFamily="34" charset="0"/>
              </a:rPr>
              <a:t>no tiene solamente el objetivo de multiplicar el anuncio. </a:t>
            </a:r>
            <a:r>
              <a:rPr lang="es-ES" sz="2400" dirty="0">
                <a:latin typeface="Arial" panose="020B0604020202020204" pitchFamily="34" charset="0"/>
                <a:cs typeface="Arial" panose="020B0604020202020204" pitchFamily="34" charset="0"/>
              </a:rPr>
              <a:t>Se trata de un hecho más profundo, porque la evangelización misma de la cultura moderna depende en gran parte de su influjo. No basta pues, usarlos para difundir el mensaje cristiano y el Magisterio de la Iglesia, </a:t>
            </a:r>
            <a:r>
              <a:rPr lang="es-ES" sz="2400" b="1" dirty="0">
                <a:latin typeface="Arial" panose="020B0604020202020204" pitchFamily="34" charset="0"/>
                <a:cs typeface="Arial" panose="020B0604020202020204" pitchFamily="34" charset="0"/>
              </a:rPr>
              <a:t>sino que conviene integrar el mensaje mismo en esta nueva cultura creada por la comunicación moderna”</a:t>
            </a:r>
            <a:r>
              <a:rPr lang="es-ES_tradnl"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365134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693682"/>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307383" y="633419"/>
            <a:ext cx="11577234" cy="522603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2.- El uso del lenguaje mediático en la comunicación cristiana</a:t>
            </a:r>
            <a:endParaRPr lang="es-ES_tradnl" sz="2400"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Evangelizar con el nuevo lenguaje de la cultura mediática</a:t>
            </a:r>
            <a:endParaRPr lang="es-ES_tradnl" sz="2400" b="1" dirty="0">
              <a:latin typeface="Arial" panose="020B0604020202020204" pitchFamily="34" charset="0"/>
              <a:cs typeface="Arial" panose="020B0604020202020204" pitchFamily="34" charset="0"/>
            </a:endParaRPr>
          </a:p>
          <a:p>
            <a:pPr>
              <a:lnSpc>
                <a:spcPct val="100000"/>
              </a:lnSpc>
            </a:pPr>
            <a:r>
              <a:rPr lang="es-ES" sz="2400" dirty="0">
                <a:latin typeface="Arial" panose="020B0604020202020204" pitchFamily="34" charset="0"/>
                <a:cs typeface="Arial" panose="020B0604020202020204" pitchFamily="34" charset="0"/>
              </a:rPr>
              <a:t> </a:t>
            </a:r>
            <a:endParaRPr lang="es-ES_tradnl" sz="2400" dirty="0">
              <a:latin typeface="Arial" panose="020B0604020202020204" pitchFamily="34" charset="0"/>
              <a:cs typeface="Arial" panose="020B0604020202020204" pitchFamily="34" charset="0"/>
            </a:endParaRPr>
          </a:p>
          <a:p>
            <a:pPr marL="457200" lvl="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La fidelidad al destinatario de la evangelización, </a:t>
            </a:r>
            <a:r>
              <a:rPr lang="es-ES" sz="2400" dirty="0">
                <a:latin typeface="Arial" panose="020B0604020202020204" pitchFamily="34" charset="0"/>
                <a:cs typeface="Arial" panose="020B0604020202020204" pitchFamily="34" charset="0"/>
              </a:rPr>
              <a:t>al hombre de hoy,</a:t>
            </a:r>
            <a:r>
              <a:rPr lang="es-ES" sz="2400" b="1" dirty="0">
                <a:latin typeface="Arial" panose="020B0604020202020204" pitchFamily="34" charset="0"/>
                <a:cs typeface="Arial" panose="020B0604020202020204" pitchFamily="34" charset="0"/>
              </a:rPr>
              <a:t> nos lleva a tomarnos en serio este nuevo lenguaje, a asumirlo, a hacerlo nuestro.</a:t>
            </a:r>
            <a:r>
              <a:rPr lang="es-ES" sz="2400" dirty="0">
                <a:latin typeface="Arial" panose="020B0604020202020204" pitchFamily="34" charset="0"/>
                <a:cs typeface="Arial" panose="020B0604020202020204" pitchFamily="34" charset="0"/>
              </a:rPr>
              <a:t> </a:t>
            </a:r>
          </a:p>
          <a:p>
            <a:pPr marL="457200" lvl="0" indent="-457200">
              <a:lnSpc>
                <a:spcPct val="100000"/>
              </a:lnSpc>
              <a:buFont typeface="Arial" panose="020B0604020202020204" pitchFamily="34" charset="0"/>
              <a:buChar char="•"/>
            </a:pPr>
            <a:r>
              <a:rPr lang="es-ES" sz="2400" dirty="0">
                <a:latin typeface="Arial" panose="020B0604020202020204" pitchFamily="34" charset="0"/>
                <a:cs typeface="Arial" panose="020B0604020202020204" pitchFamily="34" charset="0"/>
              </a:rPr>
              <a:t>Para </a:t>
            </a:r>
            <a:r>
              <a:rPr lang="es-ES" sz="2400" b="1" dirty="0">
                <a:latin typeface="Arial" panose="020B0604020202020204" pitchFamily="34" charset="0"/>
                <a:cs typeface="Arial" panose="020B0604020202020204" pitchFamily="34" charset="0"/>
              </a:rPr>
              <a:t>los más jóvenes</a:t>
            </a:r>
            <a:r>
              <a:rPr lang="es-ES" sz="2400" dirty="0">
                <a:latin typeface="Arial" panose="020B0604020202020204" pitchFamily="34" charset="0"/>
                <a:cs typeface="Arial" panose="020B0604020202020204" pitchFamily="34" charset="0"/>
              </a:rPr>
              <a:t> no resulta difícil, aunque también </a:t>
            </a:r>
            <a:r>
              <a:rPr lang="es-ES" sz="2400" b="1" dirty="0">
                <a:latin typeface="Arial" panose="020B0604020202020204" pitchFamily="34" charset="0"/>
                <a:cs typeface="Arial" panose="020B0604020202020204" pitchFamily="34" charset="0"/>
              </a:rPr>
              <a:t>pueden haberse acostumbrado a un doble lenguaje, el de su vida social y el de su vida religiosa,</a:t>
            </a:r>
            <a:r>
              <a:rPr lang="es-ES" sz="2400" dirty="0">
                <a:latin typeface="Arial" panose="020B0604020202020204" pitchFamily="34" charset="0"/>
                <a:cs typeface="Arial" panose="020B0604020202020204" pitchFamily="34" charset="0"/>
              </a:rPr>
              <a:t> expresión de la tentación de ruptura fe/vida del cristiano de hoy. </a:t>
            </a:r>
            <a:r>
              <a:rPr lang="es-ES" sz="2400" b="1" dirty="0">
                <a:latin typeface="Arial" panose="020B0604020202020204" pitchFamily="34" charset="0"/>
                <a:cs typeface="Arial" panose="020B0604020202020204" pitchFamily="34" charset="0"/>
              </a:rPr>
              <a:t>Para todos supone un aprendizaje.</a:t>
            </a:r>
          </a:p>
        </p:txBody>
      </p:sp>
    </p:spTree>
    <p:extLst>
      <p:ext uri="{BB962C8B-B14F-4D97-AF65-F5344CB8AC3E}">
        <p14:creationId xmlns:p14="http://schemas.microsoft.com/office/powerpoint/2010/main" val="3899136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05103" y="136635"/>
            <a:ext cx="10186640" cy="599089"/>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365125"/>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409903" y="1229710"/>
            <a:ext cx="11477297" cy="4969613"/>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20000"/>
              </a:lnSpc>
            </a:pPr>
            <a:r>
              <a:rPr lang="es-ES" sz="3200" b="1" dirty="0">
                <a:latin typeface="Arial" panose="020B0604020202020204" pitchFamily="34" charset="0"/>
                <a:cs typeface="Arial" panose="020B0604020202020204" pitchFamily="34" charset="0"/>
              </a:rPr>
              <a:t>1.- Contexto: Evangelizar en la cultura mediática</a:t>
            </a:r>
          </a:p>
          <a:p>
            <a:pPr>
              <a:lnSpc>
                <a:spcPct val="120000"/>
              </a:lnSpc>
            </a:pPr>
            <a:endParaRPr lang="es-ES" sz="3200" b="1" dirty="0">
              <a:latin typeface="Arial" panose="020B0604020202020204" pitchFamily="34" charset="0"/>
              <a:cs typeface="Arial" panose="020B0604020202020204" pitchFamily="34" charset="0"/>
            </a:endParaRPr>
          </a:p>
          <a:p>
            <a:pPr marL="457200" indent="-457200">
              <a:lnSpc>
                <a:spcPct val="120000"/>
              </a:lnSpc>
              <a:buFont typeface="Arial" panose="020B0604020202020204" pitchFamily="34" charset="0"/>
              <a:buChar char="•"/>
            </a:pPr>
            <a:r>
              <a:rPr lang="es-ES_tradnl" sz="3200" dirty="0">
                <a:latin typeface="Arial" panose="020B0604020202020204" pitchFamily="34" charset="0"/>
                <a:cs typeface="Arial" panose="020B0604020202020204" pitchFamily="34" charset="0"/>
              </a:rPr>
              <a:t>¿Qué entendemos por cultura mediática?</a:t>
            </a:r>
          </a:p>
          <a:p>
            <a:pPr marL="457200" indent="-457200">
              <a:lnSpc>
                <a:spcPct val="120000"/>
              </a:lnSpc>
              <a:buFont typeface="Arial" panose="020B0604020202020204" pitchFamily="34" charset="0"/>
              <a:buChar char="•"/>
            </a:pPr>
            <a:r>
              <a:rPr lang="es-ES" sz="3200" dirty="0">
                <a:latin typeface="Arial" panose="020B0604020202020204" pitchFamily="34" charset="0"/>
                <a:cs typeface="Arial" panose="020B0604020202020204" pitchFamily="34" charset="0"/>
              </a:rPr>
              <a:t>La cultura propia del actual momento de la globalización</a:t>
            </a:r>
            <a:endParaRPr lang="es-ES_tradnl" sz="3200" dirty="0">
              <a:latin typeface="Arial" panose="020B0604020202020204" pitchFamily="34" charset="0"/>
              <a:cs typeface="Arial" panose="020B0604020202020204" pitchFamily="34" charset="0"/>
            </a:endParaRPr>
          </a:p>
          <a:p>
            <a:pPr marL="457200" indent="-457200">
              <a:lnSpc>
                <a:spcPct val="120000"/>
              </a:lnSpc>
              <a:buFont typeface="Arial" panose="020B0604020202020204" pitchFamily="34" charset="0"/>
              <a:buChar char="•"/>
            </a:pPr>
            <a:r>
              <a:rPr lang="es-ES" sz="3200" dirty="0">
                <a:latin typeface="Arial" panose="020B0604020202020204" pitchFamily="34" charset="0"/>
                <a:cs typeface="Arial" panose="020B0604020202020204" pitchFamily="34" charset="0"/>
              </a:rPr>
              <a:t>La cultura emergente de la Sociedad de la Información</a:t>
            </a:r>
            <a:endParaRPr lang="es-ES_tradnl" sz="3200" dirty="0">
              <a:latin typeface="Arial" panose="020B0604020202020204" pitchFamily="34" charset="0"/>
              <a:cs typeface="Arial" panose="020B0604020202020204" pitchFamily="34" charset="0"/>
            </a:endParaRPr>
          </a:p>
          <a:p>
            <a:pPr marL="457200" indent="-457200">
              <a:lnSpc>
                <a:spcPct val="120000"/>
              </a:lnSpc>
              <a:buFont typeface="Arial" panose="020B0604020202020204" pitchFamily="34" charset="0"/>
              <a:buChar char="•"/>
            </a:pPr>
            <a:r>
              <a:rPr lang="es-ES" sz="3200" dirty="0">
                <a:latin typeface="Arial" panose="020B0604020202020204" pitchFamily="34" charset="0"/>
                <a:cs typeface="Arial" panose="020B0604020202020204" pitchFamily="34" charset="0"/>
              </a:rPr>
              <a:t>La cultura emergente de la Sociedad postmoderna</a:t>
            </a:r>
          </a:p>
          <a:p>
            <a:pPr marL="457200" indent="-457200">
              <a:lnSpc>
                <a:spcPct val="120000"/>
              </a:lnSpc>
              <a:buFont typeface="Arial" panose="020B0604020202020204" pitchFamily="34" charset="0"/>
              <a:buChar char="•"/>
            </a:pPr>
            <a:r>
              <a:rPr lang="es-ES" sz="3200" dirty="0">
                <a:latin typeface="Arial" panose="020B0604020202020204" pitchFamily="34" charset="0"/>
                <a:cs typeface="Arial" panose="020B0604020202020204" pitchFamily="34" charset="0"/>
              </a:rPr>
              <a:t>La cultura débil propia de un cambio de época </a:t>
            </a:r>
            <a:endParaRPr lang="es-ES_tradnl" sz="3200" dirty="0">
              <a:latin typeface="Arial" panose="020B0604020202020204" pitchFamily="34" charset="0"/>
              <a:cs typeface="Arial" panose="020B0604020202020204" pitchFamily="34" charset="0"/>
            </a:endParaRPr>
          </a:p>
          <a:p>
            <a:pPr marL="457200" indent="-457200">
              <a:lnSpc>
                <a:spcPct val="120000"/>
              </a:lnSpc>
              <a:buFont typeface="Arial" panose="020B0604020202020204" pitchFamily="34" charset="0"/>
              <a:buChar char="•"/>
            </a:pPr>
            <a:r>
              <a:rPr lang="es-ES" sz="3200" dirty="0">
                <a:latin typeface="Arial" panose="020B0604020202020204" pitchFamily="34" charset="0"/>
                <a:cs typeface="Arial" panose="020B0604020202020204" pitchFamily="34" charset="0"/>
              </a:rPr>
              <a:t>La cultura del sexto continente</a:t>
            </a:r>
            <a:endParaRPr lang="es-ES_tradnl" sz="3200" dirty="0">
              <a:latin typeface="Arial" panose="020B0604020202020204" pitchFamily="34" charset="0"/>
              <a:cs typeface="Arial" panose="020B0604020202020204" pitchFamily="34" charset="0"/>
            </a:endParaRPr>
          </a:p>
          <a:p>
            <a:pPr marL="457200" indent="-457200">
              <a:lnSpc>
                <a:spcPct val="120000"/>
              </a:lnSpc>
              <a:buFont typeface="Arial" panose="020B0604020202020204" pitchFamily="34" charset="0"/>
              <a:buChar char="•"/>
            </a:pPr>
            <a:r>
              <a:rPr lang="es-ES" sz="3200" dirty="0">
                <a:latin typeface="Arial" panose="020B0604020202020204" pitchFamily="34" charset="0"/>
                <a:cs typeface="Arial" panose="020B0604020202020204" pitchFamily="34" charset="0"/>
              </a:rPr>
              <a:t>La cultura de la generación Z</a:t>
            </a:r>
          </a:p>
          <a:p>
            <a:pPr marL="457200" indent="-457200">
              <a:lnSpc>
                <a:spcPct val="120000"/>
              </a:lnSpc>
              <a:buFont typeface="Arial" panose="020B0604020202020204" pitchFamily="34" charset="0"/>
              <a:buChar char="•"/>
            </a:pPr>
            <a:r>
              <a:rPr lang="es-ES" sz="3200" dirty="0">
                <a:latin typeface="Arial" panose="020B0604020202020204" pitchFamily="34" charset="0"/>
                <a:cs typeface="Arial" panose="020B0604020202020204" pitchFamily="34" charset="0"/>
              </a:rPr>
              <a:t>Los valores de la generación </a:t>
            </a:r>
            <a:r>
              <a:rPr lang="es-ES" sz="3200" i="1" dirty="0" err="1">
                <a:latin typeface="Arial" panose="020B0604020202020204" pitchFamily="34" charset="0"/>
                <a:cs typeface="Arial" panose="020B0604020202020204" pitchFamily="34" charset="0"/>
              </a:rPr>
              <a:t>selfie</a:t>
            </a:r>
            <a:endParaRPr lang="es-ES_tradnl" sz="3200" i="1" dirty="0">
              <a:latin typeface="Arial" panose="020B0604020202020204" pitchFamily="34" charset="0"/>
              <a:cs typeface="Arial" panose="020B0604020202020204" pitchFamily="34" charset="0"/>
            </a:endParaRPr>
          </a:p>
          <a:p>
            <a:pPr marL="457200" indent="-457200">
              <a:lnSpc>
                <a:spcPct val="120000"/>
              </a:lnSpc>
              <a:buFont typeface="Arial" panose="020B0604020202020204" pitchFamily="34" charset="0"/>
              <a:buChar char="•"/>
            </a:pPr>
            <a:r>
              <a:rPr lang="es-ES" sz="3200" dirty="0">
                <a:latin typeface="Arial" panose="020B0604020202020204" pitchFamily="34" charset="0"/>
                <a:cs typeface="Arial" panose="020B0604020202020204" pitchFamily="34" charset="0"/>
              </a:rPr>
              <a:t>La cultura que inaugura un nuevo lenguaje</a:t>
            </a:r>
            <a:endParaRPr lang="es-ES_tradnl"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1362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651640"/>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307383" y="651641"/>
            <a:ext cx="11577234" cy="522603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2.- El uso del lenguaje mediático en la comunicación cristiana</a:t>
            </a:r>
            <a:endParaRPr lang="es-ES_tradnl" sz="2400"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Evangelizar con el nuevo lenguaje de la cultura mediática</a:t>
            </a:r>
            <a:endParaRPr lang="es-ES_tradnl" sz="2400" b="1" dirty="0">
              <a:latin typeface="Arial" panose="020B0604020202020204" pitchFamily="34" charset="0"/>
              <a:cs typeface="Arial" panose="020B0604020202020204" pitchFamily="34" charset="0"/>
            </a:endParaRPr>
          </a:p>
          <a:p>
            <a:pPr>
              <a:lnSpc>
                <a:spcPct val="100000"/>
              </a:lnSpc>
            </a:pPr>
            <a:r>
              <a:rPr lang="es-ES" sz="2400" dirty="0">
                <a:latin typeface="Arial" panose="020B0604020202020204" pitchFamily="34" charset="0"/>
                <a:cs typeface="Arial" panose="020B0604020202020204" pitchFamily="34" charset="0"/>
              </a:rPr>
              <a:t> </a:t>
            </a:r>
            <a:endParaRPr lang="es-ES_tradnl" sz="2400" dirty="0">
              <a:latin typeface="Arial" panose="020B0604020202020204" pitchFamily="34" charset="0"/>
              <a:cs typeface="Arial" panose="020B0604020202020204" pitchFamily="34" charset="0"/>
            </a:endParaRPr>
          </a:p>
          <a:p>
            <a:pPr>
              <a:lnSpc>
                <a:spcPct val="100000"/>
              </a:lnSpc>
            </a:pPr>
            <a:r>
              <a:rPr lang="es-ES_tradnl" sz="2400" b="1" dirty="0">
                <a:latin typeface="Arial" panose="020B0604020202020204" pitchFamily="34" charset="0"/>
                <a:cs typeface="Arial" panose="020B0604020202020204" pitchFamily="34" charset="0"/>
              </a:rPr>
              <a:t>Características de este nuevo lenguaje</a:t>
            </a:r>
            <a:r>
              <a:rPr lang="es-ES_tradnl" sz="2400" dirty="0">
                <a:latin typeface="Arial" panose="020B0604020202020204" pitchFamily="34" charset="0"/>
                <a:cs typeface="Arial" panose="020B0604020202020204" pitchFamily="34" charset="0"/>
              </a:rPr>
              <a:t> como </a:t>
            </a:r>
          </a:p>
          <a:p>
            <a:pPr marL="457200" indent="-457200">
              <a:lnSpc>
                <a:spcPct val="100000"/>
              </a:lnSpc>
              <a:buFont typeface="Arial" panose="020B0604020202020204" pitchFamily="34" charset="0"/>
              <a:buChar char="•"/>
            </a:pPr>
            <a:r>
              <a:rPr lang="es-ES_tradnl" sz="2400" dirty="0">
                <a:latin typeface="Arial" panose="020B0604020202020204" pitchFamily="34" charset="0"/>
                <a:cs typeface="Arial" panose="020B0604020202020204" pitchFamily="34" charset="0"/>
              </a:rPr>
              <a:t>la fortísima velocidad en la fragmentación de la imagen, </a:t>
            </a:r>
          </a:p>
          <a:p>
            <a:pPr marL="457200" indent="-457200">
              <a:lnSpc>
                <a:spcPct val="100000"/>
              </a:lnSpc>
              <a:buFont typeface="Arial" panose="020B0604020202020204" pitchFamily="34" charset="0"/>
              <a:buChar char="•"/>
            </a:pPr>
            <a:r>
              <a:rPr lang="es-ES_tradnl" sz="2400" dirty="0">
                <a:latin typeface="Arial" panose="020B0604020202020204" pitchFamily="34" charset="0"/>
                <a:cs typeface="Arial" panose="020B0604020202020204" pitchFamily="34" charset="0"/>
              </a:rPr>
              <a:t>el simple y escaso uso de palabra, </a:t>
            </a:r>
          </a:p>
          <a:p>
            <a:pPr marL="457200" indent="-457200">
              <a:lnSpc>
                <a:spcPct val="100000"/>
              </a:lnSpc>
              <a:buFont typeface="Arial" panose="020B0604020202020204" pitchFamily="34" charset="0"/>
              <a:buChar char="•"/>
            </a:pPr>
            <a:r>
              <a:rPr lang="es-ES_tradnl" sz="2400" dirty="0">
                <a:latin typeface="Arial" panose="020B0604020202020204" pitchFamily="34" charset="0"/>
                <a:cs typeface="Arial" panose="020B0604020202020204" pitchFamily="34" charset="0"/>
              </a:rPr>
              <a:t>y la proliferación de golpes de impacto sonoro y visual, </a:t>
            </a:r>
          </a:p>
          <a:p>
            <a:pPr>
              <a:lnSpc>
                <a:spcPct val="100000"/>
              </a:lnSpc>
            </a:pPr>
            <a:endParaRPr lang="es-ES_tradnl" sz="2400" b="1" dirty="0">
              <a:latin typeface="Arial" panose="020B0604020202020204" pitchFamily="34" charset="0"/>
              <a:cs typeface="Arial" panose="020B0604020202020204" pitchFamily="34" charset="0"/>
            </a:endParaRPr>
          </a:p>
          <a:p>
            <a:pPr>
              <a:lnSpc>
                <a:spcPct val="100000"/>
              </a:lnSpc>
            </a:pPr>
            <a:r>
              <a:rPr lang="es-ES_tradnl" sz="2400" b="1" dirty="0">
                <a:latin typeface="Arial" panose="020B0604020202020204" pitchFamily="34" charset="0"/>
                <a:cs typeface="Arial" panose="020B0604020202020204" pitchFamily="34" charset="0"/>
              </a:rPr>
              <a:t>podrían poner en duda que el lenguaje mediático </a:t>
            </a:r>
            <a:r>
              <a:rPr lang="es-ES_tradnl" sz="2400" dirty="0">
                <a:latin typeface="Arial" panose="020B0604020202020204" pitchFamily="34" charset="0"/>
                <a:cs typeface="Arial" panose="020B0604020202020204" pitchFamily="34" charset="0"/>
              </a:rPr>
              <a:t>(sobre todo el audiovisual y digital) </a:t>
            </a:r>
            <a:r>
              <a:rPr lang="es-ES_tradnl" sz="2400" b="1" dirty="0">
                <a:latin typeface="Arial" panose="020B0604020202020204" pitchFamily="34" charset="0"/>
                <a:cs typeface="Arial" panose="020B0604020202020204" pitchFamily="34" charset="0"/>
              </a:rPr>
              <a:t>no sirve para evangelizar, </a:t>
            </a:r>
            <a:r>
              <a:rPr lang="es-ES_tradnl" sz="2400" dirty="0">
                <a:latin typeface="Arial" panose="020B0604020202020204" pitchFamily="34" charset="0"/>
                <a:cs typeface="Arial" panose="020B0604020202020204" pitchFamily="34" charset="0"/>
              </a:rPr>
              <a:t>y menos para suscitar la inquietud y el asombro religiosos. </a:t>
            </a:r>
            <a:r>
              <a:rPr lang="es-ES_tradnl" sz="2400" b="1" dirty="0">
                <a:latin typeface="Arial" panose="020B0604020202020204" pitchFamily="34" charset="0"/>
                <a:cs typeface="Arial" panose="020B0604020202020204" pitchFamily="34" charset="0"/>
              </a:rPr>
              <a:t>Nos equivocaríamos.</a:t>
            </a:r>
            <a:endParaRPr lang="es-ES_tradnl"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7369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609599"/>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2"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307383" y="609600"/>
            <a:ext cx="11577234" cy="522603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2.- El uso del lenguaje mediático en la comunicación cristiana</a:t>
            </a:r>
            <a:endParaRPr lang="es-ES_tradnl" sz="2400"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Evangelizar con el nuevo lenguaje de la cultura mediática</a:t>
            </a:r>
            <a:endParaRPr lang="es-ES_tradnl" sz="2400" b="1" dirty="0">
              <a:latin typeface="Arial" panose="020B0604020202020204" pitchFamily="34" charset="0"/>
              <a:cs typeface="Arial" panose="020B0604020202020204" pitchFamily="34" charset="0"/>
            </a:endParaRPr>
          </a:p>
          <a:p>
            <a:pPr>
              <a:lnSpc>
                <a:spcPct val="100000"/>
              </a:lnSpc>
            </a:pPr>
            <a:r>
              <a:rPr lang="es-ES" sz="2400" dirty="0">
                <a:latin typeface="Arial" panose="020B0604020202020204" pitchFamily="34" charset="0"/>
                <a:cs typeface="Arial" panose="020B0604020202020204" pitchFamily="34" charset="0"/>
              </a:rPr>
              <a:t> </a:t>
            </a:r>
            <a:endParaRPr lang="es-ES_tradnl" sz="2400" dirty="0">
              <a:latin typeface="Arial" panose="020B0604020202020204" pitchFamily="34" charset="0"/>
              <a:cs typeface="Arial" panose="020B0604020202020204" pitchFamily="34" charset="0"/>
            </a:endParaRPr>
          </a:p>
          <a:p>
            <a:pPr marL="457200" lvl="0" indent="-457200">
              <a:lnSpc>
                <a:spcPct val="100000"/>
              </a:lnSpc>
              <a:buFont typeface="Arial" panose="020B0604020202020204" pitchFamily="34" charset="0"/>
              <a:buChar char="•"/>
            </a:pPr>
            <a:r>
              <a:rPr lang="es-ES_tradnl" sz="2400" dirty="0">
                <a:latin typeface="Arial" panose="020B0604020202020204" pitchFamily="34" charset="0"/>
                <a:cs typeface="Arial" panose="020B0604020202020204" pitchFamily="34" charset="0"/>
              </a:rPr>
              <a:t>En realidad, </a:t>
            </a:r>
            <a:r>
              <a:rPr lang="es-ES_tradnl" sz="2400" b="1" dirty="0">
                <a:latin typeface="Arial" panose="020B0604020202020204" pitchFamily="34" charset="0"/>
                <a:cs typeface="Arial" panose="020B0604020202020204" pitchFamily="34" charset="0"/>
              </a:rPr>
              <a:t>en todo formato se pueden transmitir las cosas más sublimes.</a:t>
            </a:r>
            <a:r>
              <a:rPr lang="es-ES_tradnl" sz="2400" dirty="0">
                <a:latin typeface="Arial" panose="020B0604020202020204" pitchFamily="34" charset="0"/>
                <a:cs typeface="Arial" panose="020B0604020202020204" pitchFamily="34" charset="0"/>
              </a:rPr>
              <a:t> Basta ajustarse a </a:t>
            </a:r>
            <a:r>
              <a:rPr lang="es-ES_tradnl" sz="2400" b="1" dirty="0">
                <a:latin typeface="Arial" panose="020B0604020202020204" pitchFamily="34" charset="0"/>
                <a:cs typeface="Arial" panose="020B0604020202020204" pitchFamily="34" charset="0"/>
              </a:rPr>
              <a:t>dos condiciones: hacerlo sin “trampear” las leyes propias de ese lenguaje, y hacerlo con la máxima calidad,</a:t>
            </a:r>
            <a:r>
              <a:rPr lang="es-ES_tradnl" sz="2400" dirty="0">
                <a:latin typeface="Arial" panose="020B0604020202020204" pitchFamily="34" charset="0"/>
                <a:cs typeface="Arial" panose="020B0604020202020204" pitchFamily="34" charset="0"/>
              </a:rPr>
              <a:t> es decir, sacando todo el provecho posible a las características y a las virtualidades de dicho lenguaje. </a:t>
            </a:r>
          </a:p>
          <a:p>
            <a:pPr marL="457200" lvl="0" indent="-457200">
              <a:lnSpc>
                <a:spcPct val="100000"/>
              </a:lnSpc>
              <a:buFont typeface="Arial" panose="020B0604020202020204" pitchFamily="34" charset="0"/>
              <a:buChar char="•"/>
            </a:pPr>
            <a:r>
              <a:rPr lang="es-ES_tradnl" sz="2400" b="1" dirty="0">
                <a:latin typeface="Arial" panose="020B0604020202020204" pitchFamily="34" charset="0"/>
                <a:cs typeface="Arial" panose="020B0604020202020204" pitchFamily="34" charset="0"/>
              </a:rPr>
              <a:t>El anuncio del Evangelio no puede exponerse </a:t>
            </a:r>
            <a:r>
              <a:rPr lang="es-ES_tradnl" sz="2400" dirty="0">
                <a:latin typeface="Arial" panose="020B0604020202020204" pitchFamily="34" charset="0"/>
                <a:cs typeface="Arial" panose="020B0604020202020204" pitchFamily="34" charset="0"/>
              </a:rPr>
              <a:t>en productos mediáticos producidos </a:t>
            </a:r>
            <a:r>
              <a:rPr lang="es-ES_tradnl" sz="2400" b="1" dirty="0">
                <a:latin typeface="Arial" panose="020B0604020202020204" pitchFamily="34" charset="0"/>
                <a:cs typeface="Arial" panose="020B0604020202020204" pitchFamily="34" charset="0"/>
              </a:rPr>
              <a:t>sin profesionalidad y sin los mejores recursos para ello.</a:t>
            </a:r>
          </a:p>
        </p:txBody>
      </p:sp>
    </p:spTree>
    <p:extLst>
      <p:ext uri="{BB962C8B-B14F-4D97-AF65-F5344CB8AC3E}">
        <p14:creationId xmlns:p14="http://schemas.microsoft.com/office/powerpoint/2010/main" val="800637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536027"/>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307383" y="633419"/>
            <a:ext cx="11577234" cy="522603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2.- El uso del lenguaje mediático en la comunicación cristiana</a:t>
            </a:r>
            <a:endParaRPr lang="es-ES_tradnl" sz="2400"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Evangelizar con el nuevo lenguaje de la cultura mediática</a:t>
            </a:r>
            <a:endParaRPr lang="es-ES_tradnl" sz="2400" b="1" dirty="0">
              <a:latin typeface="Arial" panose="020B0604020202020204" pitchFamily="34" charset="0"/>
              <a:cs typeface="Arial" panose="020B0604020202020204" pitchFamily="34" charset="0"/>
            </a:endParaRPr>
          </a:p>
          <a:p>
            <a:pPr>
              <a:lnSpc>
                <a:spcPct val="100000"/>
              </a:lnSpc>
            </a:pPr>
            <a:r>
              <a:rPr lang="es-ES" sz="2400" dirty="0">
                <a:latin typeface="Arial" panose="020B0604020202020204" pitchFamily="34" charset="0"/>
                <a:cs typeface="Arial" panose="020B0604020202020204" pitchFamily="34" charset="0"/>
              </a:rPr>
              <a:t> </a:t>
            </a:r>
            <a:endParaRPr lang="es-ES_tradnl" sz="2400" dirty="0">
              <a:latin typeface="Arial" panose="020B0604020202020204" pitchFamily="34" charset="0"/>
              <a:cs typeface="Arial" panose="020B0604020202020204" pitchFamily="34" charset="0"/>
            </a:endParaRPr>
          </a:p>
          <a:p>
            <a:pPr lvl="0">
              <a:lnSpc>
                <a:spcPct val="100000"/>
              </a:lnSpc>
            </a:pPr>
            <a:r>
              <a:rPr lang="es-ES_tradnl" sz="2400" b="1" dirty="0">
                <a:latin typeface="Arial" panose="020B0604020202020204" pitchFamily="34" charset="0"/>
                <a:cs typeface="Arial" panose="020B0604020202020204" pitchFamily="34" charset="0"/>
              </a:rPr>
              <a:t>La inculturación de la fe significa también adaptación simbólica de los nuevos lenguajes,</a:t>
            </a:r>
            <a:r>
              <a:rPr lang="es-ES_tradnl" sz="2400" dirty="0">
                <a:latin typeface="Arial" panose="020B0604020202020204" pitchFamily="34" charset="0"/>
                <a:cs typeface="Arial" panose="020B0604020202020204" pitchFamily="34" charset="0"/>
              </a:rPr>
              <a:t> sobre </a:t>
            </a:r>
            <a:r>
              <a:rPr lang="es-ES_tradnl" sz="2400" b="1" dirty="0">
                <a:latin typeface="Arial" panose="020B0604020202020204" pitchFamily="34" charset="0"/>
                <a:cs typeface="Arial" panose="020B0604020202020204" pitchFamily="34" charset="0"/>
              </a:rPr>
              <a:t>tres características comunes entre el lenguaje de la fe y lenguaje mediático:</a:t>
            </a:r>
            <a:r>
              <a:rPr lang="es-ES_tradnl" sz="2400" dirty="0">
                <a:latin typeface="Arial" panose="020B0604020202020204" pitchFamily="34" charset="0"/>
                <a:cs typeface="Arial" panose="020B0604020202020204" pitchFamily="34" charset="0"/>
              </a:rPr>
              <a:t> </a:t>
            </a:r>
          </a:p>
          <a:p>
            <a:pPr marL="285750" lvl="0" indent="-285750">
              <a:lnSpc>
                <a:spcPct val="100000"/>
              </a:lnSpc>
              <a:buFont typeface="Arial"/>
              <a:buChar char="•"/>
            </a:pPr>
            <a:r>
              <a:rPr lang="es-ES_tradnl" sz="2400" b="1" dirty="0">
                <a:latin typeface="Arial" panose="020B0604020202020204" pitchFamily="34" charset="0"/>
                <a:cs typeface="Arial" panose="020B0604020202020204" pitchFamily="34" charset="0"/>
              </a:rPr>
              <a:t>La primacía del testimonio</a:t>
            </a:r>
            <a:r>
              <a:rPr lang="es-ES_tradnl" sz="2400" dirty="0">
                <a:latin typeface="Arial" panose="020B0604020202020204" pitchFamily="34" charset="0"/>
                <a:cs typeface="Arial" panose="020B0604020202020204" pitchFamily="34" charset="0"/>
              </a:rPr>
              <a:t> (contar mini-relatos, poner rostros...) </a:t>
            </a:r>
          </a:p>
          <a:p>
            <a:pPr marL="285750" lvl="0" indent="-285750">
              <a:lnSpc>
                <a:spcPct val="100000"/>
              </a:lnSpc>
              <a:buFont typeface="Arial"/>
              <a:buChar char="•"/>
            </a:pPr>
            <a:r>
              <a:rPr lang="es-ES_tradnl" sz="2400" b="1" dirty="0">
                <a:latin typeface="Arial" panose="020B0604020202020204" pitchFamily="34" charset="0"/>
                <a:cs typeface="Arial" panose="020B0604020202020204" pitchFamily="34" charset="0"/>
              </a:rPr>
              <a:t>La mutua imbricación entre entendimiento y sentimiento</a:t>
            </a:r>
            <a:r>
              <a:rPr lang="es-ES_tradnl" sz="2400" dirty="0">
                <a:latin typeface="Arial" panose="020B0604020202020204" pitchFamily="34" charset="0"/>
                <a:cs typeface="Arial" panose="020B0604020202020204" pitchFamily="34" charset="0"/>
              </a:rPr>
              <a:t> (despertar la inteligencia y la emotividad a la vez, facilitando la moción espiritual).</a:t>
            </a:r>
          </a:p>
          <a:p>
            <a:pPr marL="285750" lvl="0" indent="-285750">
              <a:lnSpc>
                <a:spcPct val="100000"/>
              </a:lnSpc>
              <a:buFont typeface="Arial"/>
              <a:buChar char="•"/>
            </a:pPr>
            <a:r>
              <a:rPr lang="es-ES_tradnl" sz="2400" b="1" dirty="0">
                <a:latin typeface="Arial" panose="020B0604020202020204" pitchFamily="34" charset="0"/>
                <a:cs typeface="Arial" panose="020B0604020202020204" pitchFamily="34" charset="0"/>
              </a:rPr>
              <a:t>Y la inmediatez en la estimulación de la respuesta</a:t>
            </a:r>
            <a:r>
              <a:rPr lang="es-ES_tradnl" sz="2400" dirty="0">
                <a:latin typeface="Arial" panose="020B0604020202020204" pitchFamily="34" charset="0"/>
                <a:cs typeface="Arial" panose="020B0604020202020204" pitchFamily="34" charset="0"/>
              </a:rPr>
              <a:t> (interactividad no es </a:t>
            </a:r>
            <a:r>
              <a:rPr lang="es-ES_tradnl" sz="2400" dirty="0" err="1">
                <a:latin typeface="Arial" panose="020B0604020202020204" pitchFamily="34" charset="0"/>
                <a:cs typeface="Arial" panose="020B0604020202020204" pitchFamily="34" charset="0"/>
              </a:rPr>
              <a:t>intercoexión</a:t>
            </a:r>
            <a:r>
              <a:rPr lang="es-ES_tradnl"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772069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78633" y="-9629"/>
            <a:ext cx="10113110" cy="556167"/>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8682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178633" y="623729"/>
            <a:ext cx="11577234" cy="547124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2.- El uso del lenguaje mediático en la comunicación cristiana</a:t>
            </a:r>
          </a:p>
          <a:p>
            <a:pPr>
              <a:lnSpc>
                <a:spcPct val="100000"/>
              </a:lnSpc>
            </a:pPr>
            <a:r>
              <a:rPr lang="es-ES" sz="2400" dirty="0">
                <a:latin typeface="Arial" panose="020B0604020202020204" pitchFamily="34" charset="0"/>
                <a:cs typeface="Arial" panose="020B0604020202020204" pitchFamily="34" charset="0"/>
              </a:rPr>
              <a:t> </a:t>
            </a:r>
            <a:endParaRPr lang="es-ES_tradnl" sz="2400"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Evangelizar con los nuevos medios de la cultura mediática</a:t>
            </a:r>
            <a:endParaRPr lang="es-ES_tradnl" sz="2400" dirty="0">
              <a:latin typeface="Arial" panose="020B0604020202020204" pitchFamily="34" charset="0"/>
              <a:cs typeface="Arial" panose="020B0604020202020204" pitchFamily="34" charset="0"/>
            </a:endParaRPr>
          </a:p>
          <a:p>
            <a:pPr>
              <a:lnSpc>
                <a:spcPct val="100000"/>
              </a:lnSpc>
            </a:pPr>
            <a:endParaRPr lang="es-ES_tradnl" sz="2400" b="1" dirty="0">
              <a:latin typeface="Arial" panose="020B0604020202020204" pitchFamily="34" charset="0"/>
              <a:cs typeface="Arial" panose="020B0604020202020204" pitchFamily="34" charset="0"/>
            </a:endParaRPr>
          </a:p>
          <a:p>
            <a:pPr marL="457200" lvl="0" indent="-457200">
              <a:lnSpc>
                <a:spcPct val="100000"/>
              </a:lnSpc>
              <a:buFont typeface="Arial" panose="020B0604020202020204" pitchFamily="34" charset="0"/>
              <a:buChar char="•"/>
            </a:pPr>
            <a:r>
              <a:rPr lang="es-ES_tradnl" sz="2400" b="1" dirty="0">
                <a:latin typeface="Arial" panose="020B0604020202020204" pitchFamily="34" charset="0"/>
                <a:cs typeface="Arial" panose="020B0604020202020204" pitchFamily="34" charset="0"/>
              </a:rPr>
              <a:t>Que hay que recurrir a los recursos mediáticos para la evangelización, </a:t>
            </a:r>
            <a:r>
              <a:rPr lang="es-ES_tradnl" sz="2400" dirty="0">
                <a:latin typeface="Arial" panose="020B0604020202020204" pitchFamily="34" charset="0"/>
                <a:cs typeface="Arial" panose="020B0604020202020204" pitchFamily="34" charset="0"/>
              </a:rPr>
              <a:t>ya nos lo dejo bien claro en 1975</a:t>
            </a:r>
            <a:r>
              <a:rPr lang="es-ES_tradnl" sz="2400" b="1" dirty="0">
                <a:latin typeface="Arial" panose="020B0604020202020204" pitchFamily="34" charset="0"/>
                <a:cs typeface="Arial" panose="020B0604020202020204" pitchFamily="34" charset="0"/>
              </a:rPr>
              <a:t> San Pablo VI: </a:t>
            </a:r>
            <a:r>
              <a:rPr lang="es-ES" sz="2400" dirty="0">
                <a:latin typeface="Arial" panose="020B0604020202020204" pitchFamily="34" charset="0"/>
                <a:cs typeface="Arial" panose="020B0604020202020204" pitchFamily="34" charset="0"/>
              </a:rPr>
              <a:t>“</a:t>
            </a:r>
            <a:r>
              <a:rPr lang="es-ES" sz="2400" b="1" dirty="0">
                <a:latin typeface="Arial" panose="020B0604020202020204" pitchFamily="34" charset="0"/>
                <a:cs typeface="Arial" panose="020B0604020202020204" pitchFamily="34" charset="0"/>
              </a:rPr>
              <a:t>La Iglesia se sentiría culpable ante Dios si no empleara esos poderosos medios, </a:t>
            </a:r>
            <a:r>
              <a:rPr lang="es-ES" sz="2400" dirty="0">
                <a:latin typeface="Arial" panose="020B0604020202020204" pitchFamily="34" charset="0"/>
                <a:cs typeface="Arial" panose="020B0604020202020204" pitchFamily="34" charset="0"/>
              </a:rPr>
              <a:t>que la inteligencia humana perfecciona cada vez más. </a:t>
            </a:r>
            <a:r>
              <a:rPr lang="es-ES" sz="2400" b="1" dirty="0">
                <a:latin typeface="Arial" panose="020B0604020202020204" pitchFamily="34" charset="0"/>
                <a:cs typeface="Arial" panose="020B0604020202020204" pitchFamily="34" charset="0"/>
              </a:rPr>
              <a:t>Con ellos la Iglesia pregona sobre los terrados el mensaje del que es depositaria</a:t>
            </a:r>
            <a:r>
              <a:rPr lang="es-ES" sz="2400" dirty="0">
                <a:latin typeface="Arial" panose="020B0604020202020204" pitchFamily="34" charset="0"/>
                <a:cs typeface="Arial" panose="020B0604020202020204" pitchFamily="34" charset="0"/>
              </a:rPr>
              <a:t>” </a:t>
            </a:r>
            <a:r>
              <a:rPr lang="es-ES_tradnl" sz="2400" i="1" dirty="0">
                <a:latin typeface="Arial" panose="020B0604020202020204" pitchFamily="34" charset="0"/>
                <a:cs typeface="Arial" panose="020B0604020202020204" pitchFamily="34" charset="0"/>
              </a:rPr>
              <a:t>(</a:t>
            </a:r>
            <a:r>
              <a:rPr lang="es-ES_tradnl" sz="2400" i="1" dirty="0" err="1">
                <a:latin typeface="Arial" panose="020B0604020202020204" pitchFamily="34" charset="0"/>
                <a:cs typeface="Arial" panose="020B0604020202020204" pitchFamily="34" charset="0"/>
              </a:rPr>
              <a:t>Evangelli</a:t>
            </a:r>
            <a:r>
              <a:rPr lang="es-ES_tradnl" sz="2400" i="1" dirty="0">
                <a:latin typeface="Arial" panose="020B0604020202020204" pitchFamily="34" charset="0"/>
                <a:cs typeface="Arial" panose="020B0604020202020204" pitchFamily="34" charset="0"/>
              </a:rPr>
              <a:t> </a:t>
            </a:r>
            <a:r>
              <a:rPr lang="es-ES_tradnl" sz="2400" i="1" dirty="0" err="1">
                <a:latin typeface="Arial" panose="020B0604020202020204" pitchFamily="34" charset="0"/>
                <a:cs typeface="Arial" panose="020B0604020202020204" pitchFamily="34" charset="0"/>
              </a:rPr>
              <a:t>Nuntiandi</a:t>
            </a:r>
            <a:r>
              <a:rPr lang="es-ES_tradnl" sz="2400" i="1" dirty="0">
                <a:latin typeface="Arial" panose="020B0604020202020204" pitchFamily="34" charset="0"/>
                <a:cs typeface="Arial" panose="020B0604020202020204" pitchFamily="34" charset="0"/>
              </a:rPr>
              <a:t>,</a:t>
            </a:r>
            <a:r>
              <a:rPr lang="es-ES_tradnl" sz="2400" dirty="0">
                <a:latin typeface="Arial" panose="020B0604020202020204" pitchFamily="34" charset="0"/>
                <a:cs typeface="Arial" panose="020B0604020202020204" pitchFamily="34" charset="0"/>
              </a:rPr>
              <a:t> nº 45). </a:t>
            </a:r>
          </a:p>
          <a:p>
            <a:pPr marL="457200" lvl="0" indent="-457200">
              <a:lnSpc>
                <a:spcPct val="100000"/>
              </a:lnSpc>
              <a:buFont typeface="Arial" panose="020B0604020202020204" pitchFamily="34" charset="0"/>
              <a:buChar char="•"/>
            </a:pPr>
            <a:r>
              <a:rPr lang="es-ES_tradnl" sz="2400" b="1" dirty="0">
                <a:latin typeface="Arial" panose="020B0604020202020204" pitchFamily="34" charset="0"/>
                <a:cs typeface="Arial" panose="020B0604020202020204" pitchFamily="34" charset="0"/>
              </a:rPr>
              <a:t>Esto supone una serie de límites, y a la vez, una serie de oportunidades.</a:t>
            </a:r>
            <a:r>
              <a:rPr lang="es-ES_tradnl" sz="2400" dirty="0">
                <a:latin typeface="Arial" panose="020B0604020202020204" pitchFamily="34" charset="0"/>
                <a:cs typeface="Arial" panose="020B0604020202020204" pitchFamily="34" charset="0"/>
              </a:rPr>
              <a:t> </a:t>
            </a:r>
            <a:r>
              <a:rPr lang="es-ES_tradnl" sz="2400" b="1" dirty="0">
                <a:latin typeface="Arial" panose="020B0604020202020204" pitchFamily="34" charset="0"/>
                <a:cs typeface="Arial" panose="020B0604020202020204" pitchFamily="34" charset="0"/>
              </a:rPr>
              <a:t>Entre los límites, la simplificación y la caducidad</a:t>
            </a:r>
            <a:r>
              <a:rPr lang="es-ES_tradnl" sz="2400" dirty="0">
                <a:latin typeface="Arial" panose="020B0604020202020204" pitchFamily="34" charset="0"/>
                <a:cs typeface="Arial" panose="020B0604020202020204" pitchFamily="34" charset="0"/>
              </a:rPr>
              <a:t>. </a:t>
            </a:r>
            <a:r>
              <a:rPr lang="es-ES_tradnl" sz="2400" b="1" dirty="0">
                <a:latin typeface="Arial" panose="020B0604020202020204" pitchFamily="34" charset="0"/>
                <a:cs typeface="Arial" panose="020B0604020202020204" pitchFamily="34" charset="0"/>
              </a:rPr>
              <a:t>Entre las ventajas, la inmediatez y su alcance,</a:t>
            </a:r>
            <a:r>
              <a:rPr lang="es-ES_tradnl" sz="2400" dirty="0">
                <a:latin typeface="Arial" panose="020B0604020202020204" pitchFamily="34" charset="0"/>
                <a:cs typeface="Arial" panose="020B0604020202020204" pitchFamily="34" charset="0"/>
              </a:rPr>
              <a:t> sobre todo respecto a las nuevas generaciones.</a:t>
            </a:r>
          </a:p>
          <a:p>
            <a:pPr marL="457200" lvl="0" indent="-457200">
              <a:lnSpc>
                <a:spcPct val="100000"/>
              </a:lnSpc>
              <a:buFont typeface="Arial" panose="020B0604020202020204" pitchFamily="34" charset="0"/>
              <a:buChar char="•"/>
            </a:pPr>
            <a:r>
              <a:rPr lang="es-ES_tradnl" sz="2400" dirty="0">
                <a:latin typeface="Arial" panose="020B0604020202020204" pitchFamily="34" charset="0"/>
                <a:cs typeface="Arial" panose="020B0604020202020204" pitchFamily="34" charset="0"/>
              </a:rPr>
              <a:t>Como </a:t>
            </a:r>
            <a:r>
              <a:rPr lang="es-ES_tradnl" sz="2400" b="1" dirty="0">
                <a:latin typeface="Arial" panose="020B0604020202020204" pitchFamily="34" charset="0"/>
                <a:cs typeface="Arial" panose="020B0604020202020204" pitchFamily="34" charset="0"/>
              </a:rPr>
              <a:t>principal formato</a:t>
            </a:r>
            <a:r>
              <a:rPr lang="es-ES_tradnl" sz="2400" dirty="0">
                <a:latin typeface="Arial" panose="020B0604020202020204" pitchFamily="34" charset="0"/>
                <a:cs typeface="Arial" panose="020B0604020202020204" pitchFamily="34" charset="0"/>
              </a:rPr>
              <a:t>, tenemos que hablar del </a:t>
            </a:r>
            <a:r>
              <a:rPr lang="es-ES_tradnl" sz="2400" b="1" dirty="0">
                <a:latin typeface="Arial" panose="020B0604020202020204" pitchFamily="34" charset="0"/>
                <a:cs typeface="Arial" panose="020B0604020202020204" pitchFamily="34" charset="0"/>
              </a:rPr>
              <a:t>formato audiovisual</a:t>
            </a:r>
            <a:r>
              <a:rPr lang="es-ES_tradnl" sz="2400" dirty="0">
                <a:latin typeface="Arial" panose="020B0604020202020204" pitchFamily="34" charset="0"/>
                <a:cs typeface="Arial" panose="020B0604020202020204" pitchFamily="34" charset="0"/>
              </a:rPr>
              <a:t>, y como </a:t>
            </a:r>
            <a:r>
              <a:rPr lang="es-ES_tradnl" sz="2400" b="1" dirty="0">
                <a:latin typeface="Arial" panose="020B0604020202020204" pitchFamily="34" charset="0"/>
                <a:cs typeface="Arial" panose="020B0604020202020204" pitchFamily="34" charset="0"/>
              </a:rPr>
              <a:t>principal soporte</a:t>
            </a:r>
            <a:r>
              <a:rPr lang="es-ES_tradnl" sz="2400" dirty="0">
                <a:latin typeface="Arial" panose="020B0604020202020204" pitchFamily="34" charset="0"/>
                <a:cs typeface="Arial" panose="020B0604020202020204" pitchFamily="34" charset="0"/>
              </a:rPr>
              <a:t>, tenemos que hablar de las </a:t>
            </a:r>
            <a:r>
              <a:rPr lang="es-ES_tradnl" sz="2400" b="1" dirty="0">
                <a:latin typeface="Arial" panose="020B0604020202020204" pitchFamily="34" charset="0"/>
                <a:cs typeface="Arial" panose="020B0604020202020204" pitchFamily="34" charset="0"/>
              </a:rPr>
              <a:t>NTIC </a:t>
            </a:r>
            <a:r>
              <a:rPr lang="es-ES_tradnl" sz="2400" dirty="0">
                <a:latin typeface="Arial" panose="020B0604020202020204" pitchFamily="34" charset="0"/>
                <a:cs typeface="Arial" panose="020B0604020202020204" pitchFamily="34" charset="0"/>
              </a:rPr>
              <a:t>(Nuevas Tecnologías de la información y la comunicación). Veámoslo: </a:t>
            </a:r>
          </a:p>
        </p:txBody>
      </p:sp>
    </p:spTree>
    <p:extLst>
      <p:ext uri="{BB962C8B-B14F-4D97-AF65-F5344CB8AC3E}">
        <p14:creationId xmlns:p14="http://schemas.microsoft.com/office/powerpoint/2010/main" val="69177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599089"/>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307383" y="599090"/>
            <a:ext cx="11577234" cy="52260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800" b="1" dirty="0">
                <a:latin typeface="Arial" panose="020B0604020202020204" pitchFamily="34" charset="0"/>
                <a:cs typeface="Arial" panose="020B0604020202020204" pitchFamily="34" charset="0"/>
              </a:rPr>
              <a:t>3.- El uso del lenguaje audiovisual en la comunicación cristiana</a:t>
            </a:r>
          </a:p>
          <a:p>
            <a:pPr>
              <a:lnSpc>
                <a:spcPct val="100000"/>
              </a:lnSpc>
            </a:pPr>
            <a:endParaRPr lang="es-ES" sz="2800" b="1"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 sz="2800" b="1" dirty="0">
                <a:latin typeface="Arial" panose="020B0604020202020204" pitchFamily="34" charset="0"/>
                <a:cs typeface="Arial" panose="020B0604020202020204" pitchFamily="34" charset="0"/>
              </a:rPr>
              <a:t>El audiovisual: formato y lenguaje</a:t>
            </a:r>
          </a:p>
          <a:p>
            <a:pPr marL="457200" indent="-457200">
              <a:lnSpc>
                <a:spcPct val="100000"/>
              </a:lnSpc>
              <a:buFont typeface="Arial" panose="020B0604020202020204" pitchFamily="34" charset="0"/>
              <a:buChar char="•"/>
            </a:pPr>
            <a:r>
              <a:rPr lang="es-ES_tradnl" sz="2800" b="1" dirty="0">
                <a:latin typeface="Arial" panose="020B0604020202020204" pitchFamily="34" charset="0"/>
                <a:cs typeface="Arial" panose="020B0604020202020204" pitchFamily="34" charset="0"/>
              </a:rPr>
              <a:t>Uso de los recursos audiovisuales para la evangelización</a:t>
            </a:r>
          </a:p>
          <a:p>
            <a:pPr marL="457200" indent="-457200">
              <a:lnSpc>
                <a:spcPct val="100000"/>
              </a:lnSpc>
              <a:buFont typeface="Arial" panose="020B0604020202020204" pitchFamily="34" charset="0"/>
              <a:buChar char="•"/>
            </a:pPr>
            <a:r>
              <a:rPr lang="es-ES_tradnl" sz="2800" b="1" dirty="0">
                <a:latin typeface="Arial" panose="020B0604020202020204" pitchFamily="34" charset="0"/>
                <a:cs typeface="Arial" panose="020B0604020202020204" pitchFamily="34" charset="0"/>
              </a:rPr>
              <a:t>Breve tipología de audiovisuales para la evangelización</a:t>
            </a:r>
            <a:endParaRPr lang="es-ES" sz="28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s-ES" sz="2800" dirty="0">
              <a:latin typeface="+mn-lt"/>
            </a:endParaRPr>
          </a:p>
        </p:txBody>
      </p:sp>
    </p:spTree>
    <p:extLst>
      <p:ext uri="{BB962C8B-B14F-4D97-AF65-F5344CB8AC3E}">
        <p14:creationId xmlns:p14="http://schemas.microsoft.com/office/powerpoint/2010/main" val="338815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567558"/>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183308" y="815981"/>
            <a:ext cx="11577234" cy="52260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3.- El uso del lenguaje audiovisual en la comunicación cristiana</a:t>
            </a:r>
          </a:p>
          <a:p>
            <a:pPr marL="45720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El audiovisual: formato y lenguaje</a:t>
            </a:r>
          </a:p>
          <a:p>
            <a:pPr>
              <a:lnSpc>
                <a:spcPct val="100000"/>
              </a:lnSpc>
            </a:pPr>
            <a:endParaRPr lang="es-ES" sz="2400" b="1" dirty="0">
              <a:latin typeface="Arial" panose="020B0604020202020204" pitchFamily="34" charset="0"/>
              <a:cs typeface="Arial" panose="020B0604020202020204" pitchFamily="34" charset="0"/>
            </a:endParaRPr>
          </a:p>
          <a:p>
            <a:pPr>
              <a:lnSpc>
                <a:spcPct val="100000"/>
              </a:lnSpc>
            </a:pPr>
            <a:r>
              <a:rPr lang="es-ES_tradnl" sz="2400" b="1" dirty="0">
                <a:latin typeface="Arial" panose="020B0604020202020204" pitchFamily="34" charset="0"/>
                <a:cs typeface="Arial" panose="020B0604020202020204" pitchFamily="34" charset="0"/>
              </a:rPr>
              <a:t>Los géneros propios del testimonio</a:t>
            </a:r>
            <a:r>
              <a:rPr lang="es-ES_tradnl" sz="2400" dirty="0">
                <a:latin typeface="Arial" panose="020B0604020202020204" pitchFamily="34" charset="0"/>
                <a:cs typeface="Arial" panose="020B0604020202020204" pitchFamily="34" charset="0"/>
              </a:rPr>
              <a:t> (sobre todo el relato y la semblanza), </a:t>
            </a:r>
            <a:r>
              <a:rPr lang="es-ES_tradnl" sz="2400" b="1" dirty="0">
                <a:latin typeface="Arial" panose="020B0604020202020204" pitchFamily="34" charset="0"/>
                <a:cs typeface="Arial" panose="020B0604020202020204" pitchFamily="34" charset="0"/>
              </a:rPr>
              <a:t>son especialmente adecuados a los diversos formatos del lenguaje mediático</a:t>
            </a:r>
            <a:r>
              <a:rPr lang="es-ES_tradnl" sz="2400" dirty="0">
                <a:latin typeface="Arial" panose="020B0604020202020204" pitchFamily="34" charset="0"/>
                <a:cs typeface="Arial" panose="020B0604020202020204" pitchFamily="34" charset="0"/>
              </a:rPr>
              <a:t>, pero, sobre todo, </a:t>
            </a:r>
            <a:r>
              <a:rPr lang="es-ES_tradnl" sz="2400" b="1" dirty="0">
                <a:latin typeface="Arial" panose="020B0604020202020204" pitchFamily="34" charset="0"/>
                <a:cs typeface="Arial" panose="020B0604020202020204" pitchFamily="34" charset="0"/>
              </a:rPr>
              <a:t>son especialmente adecuados para el formato audiovisual</a:t>
            </a:r>
            <a:r>
              <a:rPr lang="es-ES_tradnl" sz="2400" dirty="0">
                <a:latin typeface="Arial" panose="020B0604020202020204" pitchFamily="34" charset="0"/>
                <a:cs typeface="Arial" panose="020B0604020202020204" pitchFamily="34" charset="0"/>
              </a:rPr>
              <a:t> (no tanto para su transmisión televisiva, en acelerado reajuste en los nuevos hábitos, sobre todo de las nuevas generaciones), </a:t>
            </a:r>
            <a:r>
              <a:rPr lang="es-ES_tradnl" sz="2400" b="1" dirty="0">
                <a:latin typeface="Arial" panose="020B0604020202020204" pitchFamily="34" charset="0"/>
                <a:cs typeface="Arial" panose="020B0604020202020204" pitchFamily="34" charset="0"/>
              </a:rPr>
              <a:t>sino para: </a:t>
            </a:r>
          </a:p>
          <a:p>
            <a:pPr>
              <a:lnSpc>
                <a:spcPct val="100000"/>
              </a:lnSpc>
            </a:pPr>
            <a:endParaRPr lang="es-ES_tradnl" sz="2400" b="1"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_tradnl" sz="2400" b="1" dirty="0">
                <a:latin typeface="Arial" panose="020B0604020202020204" pitchFamily="34" charset="0"/>
                <a:cs typeface="Arial" panose="020B0604020202020204" pitchFamily="34" charset="0"/>
              </a:rPr>
              <a:t>Su transmisión a través de la Red Web y de las Redes Sociales </a:t>
            </a:r>
            <a:r>
              <a:rPr lang="es-ES_tradnl" sz="2400" dirty="0">
                <a:latin typeface="Arial" panose="020B0604020202020204" pitchFamily="34" charset="0"/>
                <a:cs typeface="Arial" panose="020B0604020202020204" pitchFamily="34" charset="0"/>
              </a:rPr>
              <a:t>(en los nuevos soportes de las NTIC).</a:t>
            </a:r>
          </a:p>
          <a:p>
            <a:pPr marL="457200" indent="-457200">
              <a:lnSpc>
                <a:spcPct val="100000"/>
              </a:lnSpc>
              <a:buFont typeface="Arial" panose="020B0604020202020204" pitchFamily="34" charset="0"/>
              <a:buChar char="•"/>
            </a:pPr>
            <a:r>
              <a:rPr lang="es-ES_tradnl" sz="2400" b="1" dirty="0">
                <a:latin typeface="Arial" panose="020B0604020202020204" pitchFamily="34" charset="0"/>
                <a:cs typeface="Arial" panose="020B0604020202020204" pitchFamily="34" charset="0"/>
              </a:rPr>
              <a:t>Su uso en los diversos modos de comunicación de grupo </a:t>
            </a:r>
            <a:r>
              <a:rPr lang="es-ES_tradnl" sz="2400" dirty="0">
                <a:latin typeface="Arial" panose="020B0604020202020204" pitchFamily="34" charset="0"/>
                <a:cs typeface="Arial" panose="020B0604020202020204" pitchFamily="34" charset="0"/>
              </a:rPr>
              <a:t>(congresos, presentaciones, catequesis, etc..)</a:t>
            </a:r>
            <a:endParaRPr lang="es-ES"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s-ES" sz="2800" dirty="0">
              <a:latin typeface="+mn-lt"/>
            </a:endParaRPr>
          </a:p>
        </p:txBody>
      </p:sp>
    </p:spTree>
    <p:extLst>
      <p:ext uri="{BB962C8B-B14F-4D97-AF65-F5344CB8AC3E}">
        <p14:creationId xmlns:p14="http://schemas.microsoft.com/office/powerpoint/2010/main" val="3681099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630620"/>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2"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307383" y="935421"/>
            <a:ext cx="11577234" cy="52260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3.- El uso del lenguaje audiovisual en la comunicación cristiana</a:t>
            </a:r>
          </a:p>
          <a:p>
            <a:pPr marL="45720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El audiovisual: formato y lenguaje</a:t>
            </a:r>
          </a:p>
          <a:p>
            <a:pPr>
              <a:lnSpc>
                <a:spcPct val="100000"/>
              </a:lnSpc>
            </a:pPr>
            <a:endParaRPr lang="es-ES" sz="2400" b="1" dirty="0">
              <a:latin typeface="Arial" panose="020B0604020202020204" pitchFamily="34" charset="0"/>
              <a:cs typeface="Arial" panose="020B0604020202020204" pitchFamily="34" charset="0"/>
            </a:endParaRPr>
          </a:p>
          <a:p>
            <a:pPr lvl="0">
              <a:lnSpc>
                <a:spcPct val="100000"/>
              </a:lnSpc>
            </a:pPr>
            <a:r>
              <a:rPr lang="es-ES_tradnl" sz="2400" b="1" dirty="0">
                <a:latin typeface="Arial" panose="020B0604020202020204" pitchFamily="34" charset="0"/>
                <a:cs typeface="Arial" panose="020B0604020202020204" pitchFamily="34" charset="0"/>
              </a:rPr>
              <a:t>Lo que antes decíamos del lenguaje mediático en general, los tenemos que adjudicar específicamente al lenguaje audiovisual: </a:t>
            </a:r>
          </a:p>
          <a:p>
            <a:pPr lvl="0">
              <a:lnSpc>
                <a:spcPct val="100000"/>
              </a:lnSpc>
            </a:pPr>
            <a:endParaRPr lang="es-ES_tradnl" sz="2400" b="1" dirty="0">
              <a:latin typeface="Arial" panose="020B0604020202020204" pitchFamily="34" charset="0"/>
              <a:cs typeface="Arial" panose="020B0604020202020204" pitchFamily="34" charset="0"/>
            </a:endParaRPr>
          </a:p>
          <a:p>
            <a:pPr marL="285750" lvl="0" indent="-285750">
              <a:lnSpc>
                <a:spcPct val="100000"/>
              </a:lnSpc>
              <a:buFont typeface="Arial"/>
              <a:buChar char="•"/>
            </a:pPr>
            <a:r>
              <a:rPr lang="es-ES_tradnl" sz="2400" dirty="0">
                <a:latin typeface="Arial" panose="020B0604020202020204" pitchFamily="34" charset="0"/>
                <a:cs typeface="Arial" panose="020B0604020202020204" pitchFamily="34" charset="0"/>
              </a:rPr>
              <a:t>la fortísima </a:t>
            </a:r>
            <a:r>
              <a:rPr lang="es-ES_tradnl" sz="2400" b="1" dirty="0">
                <a:latin typeface="Arial" panose="020B0604020202020204" pitchFamily="34" charset="0"/>
                <a:cs typeface="Arial" panose="020B0604020202020204" pitchFamily="34" charset="0"/>
              </a:rPr>
              <a:t>velocidad en la fragmentación de la imagen</a:t>
            </a:r>
            <a:r>
              <a:rPr lang="es-ES_tradnl" sz="2400" dirty="0">
                <a:latin typeface="Arial" panose="020B0604020202020204" pitchFamily="34" charset="0"/>
                <a:cs typeface="Arial" panose="020B0604020202020204" pitchFamily="34" charset="0"/>
              </a:rPr>
              <a:t>, </a:t>
            </a:r>
          </a:p>
          <a:p>
            <a:pPr marL="285750" lvl="0" indent="-285750">
              <a:lnSpc>
                <a:spcPct val="100000"/>
              </a:lnSpc>
              <a:buFont typeface="Arial"/>
              <a:buChar char="•"/>
            </a:pPr>
            <a:r>
              <a:rPr lang="es-ES_tradnl" sz="2400" dirty="0">
                <a:latin typeface="Arial" panose="020B0604020202020204" pitchFamily="34" charset="0"/>
                <a:cs typeface="Arial" panose="020B0604020202020204" pitchFamily="34" charset="0"/>
              </a:rPr>
              <a:t>la </a:t>
            </a:r>
            <a:r>
              <a:rPr lang="es-ES_tradnl" sz="2400" b="1" dirty="0">
                <a:latin typeface="Arial" panose="020B0604020202020204" pitchFamily="34" charset="0"/>
                <a:cs typeface="Arial" panose="020B0604020202020204" pitchFamily="34" charset="0"/>
              </a:rPr>
              <a:t>primacía de la música</a:t>
            </a:r>
            <a:r>
              <a:rPr lang="es-ES_tradnl" sz="2400" dirty="0">
                <a:latin typeface="Arial" panose="020B0604020202020204" pitchFamily="34" charset="0"/>
                <a:cs typeface="Arial" panose="020B0604020202020204" pitchFamily="34" charset="0"/>
              </a:rPr>
              <a:t>, </a:t>
            </a:r>
          </a:p>
          <a:p>
            <a:pPr marL="285750" lvl="0" indent="-285750">
              <a:lnSpc>
                <a:spcPct val="100000"/>
              </a:lnSpc>
              <a:buFont typeface="Arial"/>
              <a:buChar char="•"/>
            </a:pPr>
            <a:r>
              <a:rPr lang="es-ES_tradnl" sz="2400" dirty="0">
                <a:latin typeface="Arial" panose="020B0604020202020204" pitchFamily="34" charset="0"/>
                <a:cs typeface="Arial" panose="020B0604020202020204" pitchFamily="34" charset="0"/>
              </a:rPr>
              <a:t>el </a:t>
            </a:r>
            <a:r>
              <a:rPr lang="es-ES_tradnl" sz="2400" b="1" dirty="0">
                <a:latin typeface="Arial" panose="020B0604020202020204" pitchFamily="34" charset="0"/>
                <a:cs typeface="Arial" panose="020B0604020202020204" pitchFamily="34" charset="0"/>
              </a:rPr>
              <a:t>simple y escaso uso de palabra</a:t>
            </a:r>
            <a:r>
              <a:rPr lang="es-ES_tradnl" sz="2400" dirty="0">
                <a:latin typeface="Arial" panose="020B0604020202020204" pitchFamily="34" charset="0"/>
                <a:cs typeface="Arial" panose="020B0604020202020204" pitchFamily="34" charset="0"/>
              </a:rPr>
              <a:t>, </a:t>
            </a:r>
          </a:p>
          <a:p>
            <a:pPr marL="285750" lvl="0" indent="-285750">
              <a:lnSpc>
                <a:spcPct val="100000"/>
              </a:lnSpc>
              <a:buFont typeface="Arial"/>
              <a:buChar char="•"/>
            </a:pPr>
            <a:r>
              <a:rPr lang="es-ES_tradnl" sz="2400" dirty="0">
                <a:latin typeface="Arial" panose="020B0604020202020204" pitchFamily="34" charset="0"/>
                <a:cs typeface="Arial" panose="020B0604020202020204" pitchFamily="34" charset="0"/>
              </a:rPr>
              <a:t>y la proliferación de </a:t>
            </a:r>
            <a:r>
              <a:rPr lang="es-ES_tradnl" sz="2400" b="1" dirty="0">
                <a:latin typeface="Arial" panose="020B0604020202020204" pitchFamily="34" charset="0"/>
                <a:cs typeface="Arial" panose="020B0604020202020204" pitchFamily="34" charset="0"/>
              </a:rPr>
              <a:t>golpes de impacto sonoro y visual.</a:t>
            </a:r>
            <a:r>
              <a:rPr lang="es-ES_tradnl" sz="2400" dirty="0">
                <a:latin typeface="Arial" panose="020B0604020202020204" pitchFamily="34" charset="0"/>
                <a:cs typeface="Arial" panose="020B0604020202020204" pitchFamily="34" charset="0"/>
              </a:rPr>
              <a:t> </a:t>
            </a:r>
          </a:p>
          <a:p>
            <a:pPr lvl="0">
              <a:lnSpc>
                <a:spcPct val="100000"/>
              </a:lnSpc>
            </a:pPr>
            <a:endParaRPr lang="es-ES_tradnl" sz="2400" dirty="0">
              <a:latin typeface="Arial" panose="020B0604020202020204" pitchFamily="34" charset="0"/>
              <a:cs typeface="Arial" panose="020B0604020202020204" pitchFamily="34" charset="0"/>
            </a:endParaRPr>
          </a:p>
          <a:p>
            <a:pPr marL="457200" lvl="0" indent="-457200">
              <a:lnSpc>
                <a:spcPct val="100000"/>
              </a:lnSpc>
              <a:buFont typeface="Arial" panose="020B0604020202020204" pitchFamily="34" charset="0"/>
              <a:buChar char="•"/>
            </a:pPr>
            <a:r>
              <a:rPr lang="es-ES_tradnl" sz="2400" dirty="0">
                <a:latin typeface="Arial" panose="020B0604020202020204" pitchFamily="34" charset="0"/>
                <a:cs typeface="Arial" panose="020B0604020202020204" pitchFamily="34" charset="0"/>
              </a:rPr>
              <a:t>¿Pasarían estas a ser las </a:t>
            </a:r>
            <a:r>
              <a:rPr lang="es-ES_tradnl" sz="2400" b="1" dirty="0">
                <a:latin typeface="Arial" panose="020B0604020202020204" pitchFamily="34" charset="0"/>
                <a:cs typeface="Arial" panose="020B0604020202020204" pitchFamily="34" charset="0"/>
              </a:rPr>
              <a:t>nuevas leyes de la evangelización audiovisual?</a:t>
            </a:r>
            <a:endParaRPr lang="es-ES_tradnl" sz="2400" dirty="0">
              <a:latin typeface="Arial" panose="020B0604020202020204" pitchFamily="34" charset="0"/>
              <a:cs typeface="Arial" panose="020B0604020202020204" pitchFamily="34" charset="0"/>
            </a:endParaRPr>
          </a:p>
          <a:p>
            <a:pPr marL="457200" lvl="0" indent="-457200">
              <a:lnSpc>
                <a:spcPct val="100000"/>
              </a:lnSpc>
              <a:buFont typeface="Arial" panose="020B0604020202020204" pitchFamily="34" charset="0"/>
              <a:buChar char="•"/>
            </a:pPr>
            <a:r>
              <a:rPr lang="es-ES_tradnl" sz="2400" dirty="0">
                <a:latin typeface="Arial" panose="020B0604020202020204" pitchFamily="34" charset="0"/>
                <a:cs typeface="Arial" panose="020B0604020202020204" pitchFamily="34" charset="0"/>
              </a:rPr>
              <a:t>¿Estarán ya escritas en los </a:t>
            </a:r>
            <a:r>
              <a:rPr lang="es-ES_tradnl" sz="2400" i="1" dirty="0" err="1">
                <a:latin typeface="Arial" panose="020B0604020202020204" pitchFamily="34" charset="0"/>
                <a:cs typeface="Arial" panose="020B0604020202020204" pitchFamily="34" charset="0"/>
              </a:rPr>
              <a:t>pósit</a:t>
            </a:r>
            <a:r>
              <a:rPr lang="es-ES_tradnl" sz="2400" dirty="0">
                <a:latin typeface="Arial" panose="020B0604020202020204" pitchFamily="34" charset="0"/>
                <a:cs typeface="Arial" panose="020B0604020202020204" pitchFamily="34" charset="0"/>
              </a:rPr>
              <a:t> de los que </a:t>
            </a:r>
            <a:r>
              <a:rPr lang="es-ES_tradnl" sz="2400" b="1" dirty="0">
                <a:latin typeface="Arial" panose="020B0604020202020204" pitchFamily="34" charset="0"/>
                <a:cs typeface="Arial" panose="020B0604020202020204" pitchFamily="34" charset="0"/>
              </a:rPr>
              <a:t>preparan materiales catequéticos y pastorales</a:t>
            </a:r>
            <a:r>
              <a:rPr lang="es-ES_tradnl" sz="2400" dirty="0">
                <a:latin typeface="Arial" panose="020B0604020202020204" pitchFamily="34" charset="0"/>
                <a:cs typeface="Arial" panose="020B0604020202020204" pitchFamily="34" charset="0"/>
              </a:rPr>
              <a:t>?</a:t>
            </a:r>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4767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515006"/>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307383" y="728072"/>
            <a:ext cx="11577234" cy="52260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3.- El uso del lenguaje audiovisual en la comunicación cristiana</a:t>
            </a:r>
          </a:p>
          <a:p>
            <a:pPr marL="457200" indent="-457200">
              <a:lnSpc>
                <a:spcPct val="100000"/>
              </a:lnSpc>
              <a:buFont typeface="Arial" panose="020B0604020202020204" pitchFamily="34" charset="0"/>
              <a:buChar char="•"/>
            </a:pPr>
            <a:r>
              <a:rPr lang="es-ES_tradnl" sz="2400" b="1" dirty="0">
                <a:latin typeface="Arial" panose="020B0604020202020204" pitchFamily="34" charset="0"/>
                <a:cs typeface="Arial" panose="020B0604020202020204" pitchFamily="34" charset="0"/>
              </a:rPr>
              <a:t>Uso de los recursos audiovisuales para la evangelización</a:t>
            </a:r>
          </a:p>
          <a:p>
            <a:pPr>
              <a:lnSpc>
                <a:spcPct val="100000"/>
              </a:lnSpc>
            </a:pPr>
            <a:endParaRPr lang="es-ES" sz="2400" b="1" dirty="0">
              <a:latin typeface="Arial" panose="020B0604020202020204" pitchFamily="34" charset="0"/>
              <a:cs typeface="Arial" panose="020B0604020202020204" pitchFamily="34" charset="0"/>
            </a:endParaRPr>
          </a:p>
          <a:p>
            <a:pPr>
              <a:lnSpc>
                <a:spcPct val="100000"/>
              </a:lnSpc>
            </a:pPr>
            <a:r>
              <a:rPr lang="es-ES_tradnl" sz="2400" b="1" dirty="0">
                <a:latin typeface="Arial" panose="020B0604020202020204" pitchFamily="34" charset="0"/>
                <a:cs typeface="Arial" panose="020B0604020202020204" pitchFamily="34" charset="0"/>
              </a:rPr>
              <a:t>En cuanto a la conveniencia en promover un uso de los recursos audiovisuales para la evangelización, esta ha de hacerse bajo dos condiciones: </a:t>
            </a:r>
          </a:p>
          <a:p>
            <a:pPr>
              <a:lnSpc>
                <a:spcPct val="100000"/>
              </a:lnSpc>
            </a:pPr>
            <a:endParaRPr lang="es-ES_tradnl" sz="2400" dirty="0">
              <a:latin typeface="Arial" panose="020B0604020202020204" pitchFamily="34" charset="0"/>
              <a:cs typeface="Arial" panose="020B0604020202020204" pitchFamily="34" charset="0"/>
            </a:endParaRPr>
          </a:p>
          <a:p>
            <a:pPr marL="285750" lvl="0" indent="-285750">
              <a:lnSpc>
                <a:spcPct val="100000"/>
              </a:lnSpc>
              <a:buFont typeface="Arial"/>
              <a:buChar char="•"/>
            </a:pPr>
            <a:r>
              <a:rPr lang="es-ES_tradnl" sz="2400" b="1" dirty="0">
                <a:latin typeface="Arial" panose="020B0604020202020204" pitchFamily="34" charset="0"/>
                <a:cs typeface="Arial" panose="020B0604020202020204" pitchFamily="34" charset="0"/>
              </a:rPr>
              <a:t>Que se trate de un uso combinado con las demás dinámicas</a:t>
            </a:r>
            <a:r>
              <a:rPr lang="es-ES_tradnl" sz="2400" dirty="0">
                <a:latin typeface="Arial" panose="020B0604020202020204" pitchFamily="34" charset="0"/>
                <a:cs typeface="Arial" panose="020B0604020202020204" pitchFamily="34" charset="0"/>
              </a:rPr>
              <a:t> de la comunicación de grupo.</a:t>
            </a:r>
          </a:p>
          <a:p>
            <a:pPr marL="285750" lvl="0" indent="-285750">
              <a:lnSpc>
                <a:spcPct val="100000"/>
              </a:lnSpc>
              <a:buFont typeface="Arial"/>
              <a:buChar char="•"/>
            </a:pPr>
            <a:r>
              <a:rPr lang="es-ES_tradnl" sz="2400" b="1" dirty="0">
                <a:latin typeface="Arial" panose="020B0604020202020204" pitchFamily="34" charset="0"/>
                <a:cs typeface="Arial" panose="020B0604020202020204" pitchFamily="34" charset="0"/>
              </a:rPr>
              <a:t>Que no sólo incorporen la técnica mediática, sino también el lenguaje mediático</a:t>
            </a:r>
            <a:r>
              <a:rPr lang="es-ES_tradnl" sz="2400" dirty="0">
                <a:latin typeface="Arial" panose="020B0604020202020204" pitchFamily="34" charset="0"/>
                <a:cs typeface="Arial" panose="020B0604020202020204" pitchFamily="34" charset="0"/>
              </a:rPr>
              <a:t> (como ya apuntamos antes, gran parte de los productos eclesiales adolecen de ello, por falta de profesionalidad).</a:t>
            </a:r>
          </a:p>
        </p:txBody>
      </p:sp>
    </p:spTree>
    <p:extLst>
      <p:ext uri="{BB962C8B-B14F-4D97-AF65-F5344CB8AC3E}">
        <p14:creationId xmlns:p14="http://schemas.microsoft.com/office/powerpoint/2010/main" val="3127231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641130"/>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2"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307383" y="641131"/>
            <a:ext cx="11577234" cy="52260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3.- El uso del lenguaje audiovisual en la comunicación cristiana</a:t>
            </a:r>
          </a:p>
          <a:p>
            <a:pPr marL="457200" indent="-457200">
              <a:lnSpc>
                <a:spcPct val="100000"/>
              </a:lnSpc>
              <a:buFont typeface="Arial" panose="020B0604020202020204" pitchFamily="34" charset="0"/>
              <a:buChar char="•"/>
            </a:pPr>
            <a:r>
              <a:rPr lang="es-ES_tradnl" sz="2400" b="1" dirty="0">
                <a:latin typeface="Arial" panose="020B0604020202020204" pitchFamily="34" charset="0"/>
                <a:cs typeface="Arial" panose="020B0604020202020204" pitchFamily="34" charset="0"/>
              </a:rPr>
              <a:t>Breve tipología (21 tipos) de audiovisuales para la evangelización</a:t>
            </a:r>
            <a:endParaRPr lang="es-ES" sz="2400" b="1" dirty="0">
              <a:latin typeface="Arial" panose="020B0604020202020204" pitchFamily="34" charset="0"/>
              <a:cs typeface="Arial" panose="020B0604020202020204" pitchFamily="34" charset="0"/>
            </a:endParaRPr>
          </a:p>
          <a:p>
            <a:pPr>
              <a:lnSpc>
                <a:spcPct val="100000"/>
              </a:lnSpc>
            </a:pPr>
            <a:endParaRPr lang="es-ES" sz="2400" b="1" dirty="0">
              <a:latin typeface="Arial" panose="020B0604020202020204" pitchFamily="34" charset="0"/>
              <a:cs typeface="Arial" panose="020B0604020202020204" pitchFamily="34" charset="0"/>
            </a:endParaRPr>
          </a:p>
          <a:p>
            <a:pPr marL="285750" lvl="0" indent="-285750">
              <a:lnSpc>
                <a:spcPct val="100000"/>
              </a:lnSpc>
              <a:buFont typeface="Arial"/>
              <a:buChar char="•"/>
            </a:pPr>
            <a:r>
              <a:rPr lang="es-ES_tradnl" sz="2400" b="1" dirty="0">
                <a:latin typeface="Arial" panose="020B0604020202020204" pitchFamily="34" charset="0"/>
                <a:cs typeface="Arial" panose="020B0604020202020204" pitchFamily="34" charset="0"/>
              </a:rPr>
              <a:t>Videos publicitarios </a:t>
            </a:r>
            <a:r>
              <a:rPr lang="es-ES_tradnl" sz="2400" dirty="0">
                <a:latin typeface="Arial" panose="020B0604020202020204" pitchFamily="34" charset="0"/>
                <a:cs typeface="Arial" panose="020B0604020202020204" pitchFamily="34" charset="0"/>
              </a:rPr>
              <a:t>(publicidad de eventos, de propuestas concretas, o incluso de productos y servicios) </a:t>
            </a:r>
            <a:r>
              <a:rPr lang="es-ES_tradnl" sz="2400" b="1" dirty="0">
                <a:latin typeface="Arial" panose="020B0604020202020204" pitchFamily="34" charset="0"/>
                <a:cs typeface="Arial" panose="020B0604020202020204" pitchFamily="34" charset="0"/>
              </a:rPr>
              <a:t>de formato televisivo </a:t>
            </a:r>
            <a:r>
              <a:rPr lang="es-ES_tradnl" sz="2400" dirty="0">
                <a:latin typeface="Arial" panose="020B0604020202020204" pitchFamily="34" charset="0"/>
                <a:cs typeface="Arial" panose="020B0604020202020204" pitchFamily="34" charset="0"/>
              </a:rPr>
              <a:t>(menos de 20 segundos). Sin miedo a usar el recurso de la asociación de ideas.</a:t>
            </a:r>
          </a:p>
          <a:p>
            <a:pPr marL="285750" lvl="0" indent="-285750">
              <a:lnSpc>
                <a:spcPct val="100000"/>
              </a:lnSpc>
              <a:buFont typeface="Arial"/>
              <a:buChar char="•"/>
            </a:pPr>
            <a:r>
              <a:rPr lang="es-ES_tradnl" sz="2400" b="1" dirty="0">
                <a:latin typeface="Arial" panose="020B0604020202020204" pitchFamily="34" charset="0"/>
                <a:cs typeface="Arial" panose="020B0604020202020204" pitchFamily="34" charset="0"/>
              </a:rPr>
              <a:t>Videos promocionales </a:t>
            </a:r>
            <a:r>
              <a:rPr lang="es-ES_tradnl" sz="2400" dirty="0">
                <a:latin typeface="Arial" panose="020B0604020202020204" pitchFamily="34" charset="0"/>
                <a:cs typeface="Arial" panose="020B0604020202020204" pitchFamily="34" charset="0"/>
              </a:rPr>
              <a:t>(fundamentalmente de instituciones) de formato publicitario (publicidad informativa) o como mini-reportajes. </a:t>
            </a:r>
          </a:p>
          <a:p>
            <a:pPr marL="285750" lvl="0" indent="-285750">
              <a:lnSpc>
                <a:spcPct val="100000"/>
              </a:lnSpc>
              <a:buFont typeface="Arial"/>
              <a:buChar char="•"/>
            </a:pPr>
            <a:r>
              <a:rPr lang="es-ES_tradnl" sz="2400" b="1" dirty="0">
                <a:latin typeface="Arial" panose="020B0604020202020204" pitchFamily="34" charset="0"/>
                <a:cs typeface="Arial" panose="020B0604020202020204" pitchFamily="34" charset="0"/>
              </a:rPr>
              <a:t>Videos de presentación de campañas de jornadas</a:t>
            </a:r>
            <a:r>
              <a:rPr lang="es-ES_tradnl" sz="2400" dirty="0">
                <a:latin typeface="Arial" panose="020B0604020202020204" pitchFamily="34" charset="0"/>
                <a:cs typeface="Arial" panose="020B0604020202020204" pitchFamily="34" charset="0"/>
              </a:rPr>
              <a:t>, de campañas vocacionales, etc… (de tres a siete minutos) principalmente para proyección en eventos. </a:t>
            </a:r>
          </a:p>
        </p:txBody>
      </p:sp>
    </p:spTree>
    <p:extLst>
      <p:ext uri="{BB962C8B-B14F-4D97-AF65-F5344CB8AC3E}">
        <p14:creationId xmlns:p14="http://schemas.microsoft.com/office/powerpoint/2010/main" val="2929436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525516"/>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225349" y="633419"/>
            <a:ext cx="11577234" cy="52260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3.- El uso del lenguaje audiovisual en la comunicación cristiana</a:t>
            </a:r>
          </a:p>
          <a:p>
            <a:pPr marL="457200" indent="-457200">
              <a:lnSpc>
                <a:spcPct val="100000"/>
              </a:lnSpc>
              <a:buFont typeface="Arial" panose="020B0604020202020204" pitchFamily="34" charset="0"/>
              <a:buChar char="•"/>
            </a:pPr>
            <a:r>
              <a:rPr lang="es-ES_tradnl" sz="2400" b="1" dirty="0">
                <a:latin typeface="Arial" panose="020B0604020202020204" pitchFamily="34" charset="0"/>
                <a:cs typeface="Arial" panose="020B0604020202020204" pitchFamily="34" charset="0"/>
              </a:rPr>
              <a:t>Breve tipología de audiovisuales para la evangelización</a:t>
            </a:r>
            <a:endParaRPr lang="es-ES" sz="2400" b="1" dirty="0">
              <a:latin typeface="Arial" panose="020B0604020202020204" pitchFamily="34" charset="0"/>
              <a:cs typeface="Arial" panose="020B0604020202020204" pitchFamily="34" charset="0"/>
            </a:endParaRPr>
          </a:p>
          <a:p>
            <a:pPr>
              <a:lnSpc>
                <a:spcPct val="100000"/>
              </a:lnSpc>
            </a:pPr>
            <a:endParaRPr lang="es-ES" sz="2400" b="1" dirty="0">
              <a:latin typeface="Arial" panose="020B0604020202020204" pitchFamily="34" charset="0"/>
              <a:cs typeface="Arial" panose="020B0604020202020204" pitchFamily="34" charset="0"/>
            </a:endParaRPr>
          </a:p>
          <a:p>
            <a:pPr marL="285750" lvl="0" indent="-285750">
              <a:lnSpc>
                <a:spcPct val="100000"/>
              </a:lnSpc>
              <a:buFont typeface="Arial"/>
              <a:buChar char="•"/>
            </a:pPr>
            <a:r>
              <a:rPr lang="es-ES_tradnl" sz="2400" b="1" dirty="0">
                <a:latin typeface="Arial" panose="020B0604020202020204" pitchFamily="34" charset="0"/>
                <a:cs typeface="Arial" panose="020B0604020202020204" pitchFamily="34" charset="0"/>
              </a:rPr>
              <a:t>Videos testimoniales </a:t>
            </a:r>
            <a:r>
              <a:rPr lang="es-ES_tradnl" sz="2400" dirty="0">
                <a:latin typeface="Arial" panose="020B0604020202020204" pitchFamily="34" charset="0"/>
                <a:cs typeface="Arial" panose="020B0604020202020204" pitchFamily="34" charset="0"/>
              </a:rPr>
              <a:t>en los que prima el material (no el formato) de la entrevista con imágenes de recurso, personales o comunitarios (de tres a quince minutos) para presentación en actividades pastorales de grupo.</a:t>
            </a:r>
          </a:p>
          <a:p>
            <a:pPr marL="285750" lvl="0" indent="-285750">
              <a:lnSpc>
                <a:spcPct val="100000"/>
              </a:lnSpc>
              <a:buFont typeface="Arial"/>
              <a:buChar char="•"/>
            </a:pPr>
            <a:r>
              <a:rPr lang="es-ES_tradnl" sz="2400" b="1" dirty="0">
                <a:latin typeface="Arial" panose="020B0604020202020204" pitchFamily="34" charset="0"/>
                <a:cs typeface="Arial" panose="020B0604020202020204" pitchFamily="34" charset="0"/>
              </a:rPr>
              <a:t>Videos formativos </a:t>
            </a:r>
            <a:r>
              <a:rPr lang="es-ES_tradnl" sz="2400" dirty="0">
                <a:latin typeface="Arial" panose="020B0604020202020204" pitchFamily="34" charset="0"/>
                <a:cs typeface="Arial" panose="020B0604020202020204" pitchFamily="34" charset="0"/>
              </a:rPr>
              <a:t>(formato lección virtual o formato reportaje) </a:t>
            </a:r>
            <a:r>
              <a:rPr lang="es-ES_tradnl" sz="2400" b="1" dirty="0">
                <a:latin typeface="Arial" panose="020B0604020202020204" pitchFamily="34" charset="0"/>
                <a:cs typeface="Arial" panose="020B0604020202020204" pitchFamily="34" charset="0"/>
              </a:rPr>
              <a:t>que explican contenidos </a:t>
            </a:r>
            <a:r>
              <a:rPr lang="es-ES_tradnl" sz="2400" dirty="0">
                <a:latin typeface="Arial" panose="020B0604020202020204" pitchFamily="34" charset="0"/>
                <a:cs typeface="Arial" panose="020B0604020202020204" pitchFamily="34" charset="0"/>
              </a:rPr>
              <a:t>sociales, antropológicos, históricos, teológicos, etc…</a:t>
            </a:r>
            <a:r>
              <a:rPr lang="es-ES_tradnl" sz="2400" b="1" dirty="0">
                <a:latin typeface="Arial" panose="020B0604020202020204" pitchFamily="34" charset="0"/>
                <a:cs typeface="Arial" panose="020B0604020202020204" pitchFamily="34" charset="0"/>
              </a:rPr>
              <a:t> </a:t>
            </a:r>
            <a:r>
              <a:rPr lang="es-ES_tradnl" sz="2400" dirty="0">
                <a:latin typeface="Arial" panose="020B0604020202020204" pitchFamily="34" charset="0"/>
                <a:cs typeface="Arial" panose="020B0604020202020204" pitchFamily="34" charset="0"/>
              </a:rPr>
              <a:t>(de cinco a cincuenta minutos).</a:t>
            </a:r>
          </a:p>
          <a:p>
            <a:pPr marL="285750" lvl="0" indent="-285750">
              <a:lnSpc>
                <a:spcPct val="100000"/>
              </a:lnSpc>
              <a:buFont typeface="Arial"/>
              <a:buChar char="•"/>
            </a:pPr>
            <a:r>
              <a:rPr lang="es-ES_tradnl" sz="2400" b="1" dirty="0">
                <a:latin typeface="Arial" panose="020B0604020202020204" pitchFamily="34" charset="0"/>
                <a:cs typeface="Arial" panose="020B0604020202020204" pitchFamily="34" charset="0"/>
              </a:rPr>
              <a:t>Videos catequéticos</a:t>
            </a:r>
            <a:r>
              <a:rPr lang="es-ES_tradnl" sz="2400" dirty="0">
                <a:latin typeface="Arial" panose="020B0604020202020204" pitchFamily="34" charset="0"/>
                <a:cs typeface="Arial" panose="020B0604020202020204" pitchFamily="34" charset="0"/>
              </a:rPr>
              <a:t> (provocativos antes que explicativos) de contenidos catequéticos (pre-catequesis, primer anuncio, catequesis formativa). </a:t>
            </a:r>
          </a:p>
        </p:txBody>
      </p:sp>
    </p:spTree>
    <p:extLst>
      <p:ext uri="{BB962C8B-B14F-4D97-AF65-F5344CB8AC3E}">
        <p14:creationId xmlns:p14="http://schemas.microsoft.com/office/powerpoint/2010/main" val="1375365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1114096"/>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365125"/>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838200" y="1937289"/>
            <a:ext cx="11049000" cy="4262034"/>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3200" b="1" dirty="0">
                <a:latin typeface="Arial" panose="020B0604020202020204" pitchFamily="34" charset="0"/>
                <a:cs typeface="Arial" panose="020B0604020202020204" pitchFamily="34" charset="0"/>
              </a:rPr>
              <a:t>1.- Contexto: Evangelizar en la cultura mediática</a:t>
            </a:r>
          </a:p>
          <a:p>
            <a:pPr marL="285750" indent="-285750">
              <a:lnSpc>
                <a:spcPct val="100000"/>
              </a:lnSpc>
              <a:buFont typeface="Arial" panose="020B0604020202020204" pitchFamily="34" charset="0"/>
              <a:buChar char="•"/>
            </a:pPr>
            <a:r>
              <a:rPr lang="es-ES" sz="3200" b="1" dirty="0">
                <a:latin typeface="Arial" panose="020B0604020202020204" pitchFamily="34" charset="0"/>
                <a:cs typeface="Arial" panose="020B0604020202020204" pitchFamily="34" charset="0"/>
              </a:rPr>
              <a:t>¿Qué entendemos por cultura mediática?</a:t>
            </a:r>
            <a:endParaRPr lang="es-ES_tradnl" sz="3200" dirty="0">
              <a:latin typeface="Arial" panose="020B0604020202020204" pitchFamily="34" charset="0"/>
              <a:cs typeface="Arial" panose="020B0604020202020204" pitchFamily="34" charset="0"/>
            </a:endParaRPr>
          </a:p>
          <a:p>
            <a:pPr>
              <a:lnSpc>
                <a:spcPct val="100000"/>
              </a:lnSpc>
            </a:pPr>
            <a:r>
              <a:rPr lang="es-ES" sz="3200" dirty="0">
                <a:latin typeface="Arial" panose="020B0604020202020204" pitchFamily="34" charset="0"/>
                <a:cs typeface="Arial" panose="020B0604020202020204" pitchFamily="34" charset="0"/>
              </a:rPr>
              <a:t> </a:t>
            </a:r>
            <a:endParaRPr lang="es-ES_tradnl" sz="3200" dirty="0">
              <a:latin typeface="Arial" panose="020B0604020202020204" pitchFamily="34" charset="0"/>
              <a:cs typeface="Arial" panose="020B0604020202020204" pitchFamily="34" charset="0"/>
            </a:endParaRPr>
          </a:p>
          <a:p>
            <a:pPr lvl="0">
              <a:lnSpc>
                <a:spcPct val="100000"/>
              </a:lnSpc>
            </a:pPr>
            <a:r>
              <a:rPr lang="es-ES" sz="3200" b="1" dirty="0">
                <a:latin typeface="Arial" panose="020B0604020202020204" pitchFamily="34" charset="0"/>
                <a:cs typeface="Arial" panose="020B0604020202020204" pitchFamily="34" charset="0"/>
              </a:rPr>
              <a:t>La primera acepción de la cultura mediática es obvia: </a:t>
            </a:r>
            <a:r>
              <a:rPr lang="es-ES" sz="3200" dirty="0">
                <a:latin typeface="Arial" panose="020B0604020202020204" pitchFamily="34" charset="0"/>
                <a:cs typeface="Arial" panose="020B0604020202020204" pitchFamily="34" charset="0"/>
              </a:rPr>
              <a:t>se trata de la </a:t>
            </a:r>
            <a:r>
              <a:rPr lang="es-ES" sz="3200" b="1" dirty="0">
                <a:latin typeface="Arial" panose="020B0604020202020204" pitchFamily="34" charset="0"/>
                <a:cs typeface="Arial" panose="020B0604020202020204" pitchFamily="34" charset="0"/>
              </a:rPr>
              <a:t>mediación de la cultura a través de los nuevos medios</a:t>
            </a:r>
            <a:r>
              <a:rPr lang="es-ES" sz="3200" dirty="0">
                <a:latin typeface="Arial" panose="020B0604020202020204" pitchFamily="34" charset="0"/>
                <a:cs typeface="Arial" panose="020B0604020202020204" pitchFamily="34" charset="0"/>
              </a:rPr>
              <a:t> (NNMM), los soportados por las nuevas tecnologías de la información y difundidos por la Red, y como estos globalizan la información que soportan, la cultura por ellos trasmitida es global. </a:t>
            </a:r>
            <a:r>
              <a:rPr lang="es-ES" sz="3200" b="1" dirty="0">
                <a:latin typeface="Arial" panose="020B0604020202020204" pitchFamily="34" charset="0"/>
                <a:cs typeface="Arial" panose="020B0604020202020204" pitchFamily="34" charset="0"/>
              </a:rPr>
              <a:t>Pero esto no es aún “cultura mediática”, sino “mediación cultural”, </a:t>
            </a:r>
            <a:r>
              <a:rPr lang="es-ES" sz="3200" dirty="0">
                <a:latin typeface="Arial" panose="020B0604020202020204" pitchFamily="34" charset="0"/>
                <a:cs typeface="Arial" panose="020B0604020202020204" pitchFamily="34" charset="0"/>
              </a:rPr>
              <a:t>o ciberespacio cultural</a:t>
            </a:r>
            <a:r>
              <a:rPr lang="es-ES" sz="3200" b="1" dirty="0">
                <a:latin typeface="Arial" panose="020B0604020202020204" pitchFamily="34" charset="0"/>
                <a:cs typeface="Arial" panose="020B0604020202020204" pitchFamily="34" charset="0"/>
              </a:rPr>
              <a:t>. </a:t>
            </a:r>
            <a:endParaRPr lang="es-ES_tradnl"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6006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578068"/>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2"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204328" y="578069"/>
            <a:ext cx="11577234" cy="52260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3.- El uso del lenguaje audiovisual en la comunicación cristiana</a:t>
            </a:r>
          </a:p>
          <a:p>
            <a:pPr marL="457200" indent="-457200">
              <a:lnSpc>
                <a:spcPct val="100000"/>
              </a:lnSpc>
              <a:buFont typeface="Arial" panose="020B0604020202020204" pitchFamily="34" charset="0"/>
              <a:buChar char="•"/>
            </a:pPr>
            <a:r>
              <a:rPr lang="es-ES_tradnl" sz="2400" b="1" dirty="0">
                <a:latin typeface="Arial" panose="020B0604020202020204" pitchFamily="34" charset="0"/>
                <a:cs typeface="Arial" panose="020B0604020202020204" pitchFamily="34" charset="0"/>
              </a:rPr>
              <a:t>Breve tipología de audiovisuales para la evangelización</a:t>
            </a:r>
            <a:endParaRPr lang="es-ES" sz="2400" b="1" dirty="0">
              <a:latin typeface="Arial" panose="020B0604020202020204" pitchFamily="34" charset="0"/>
              <a:cs typeface="Arial" panose="020B0604020202020204" pitchFamily="34" charset="0"/>
            </a:endParaRPr>
          </a:p>
          <a:p>
            <a:pPr>
              <a:lnSpc>
                <a:spcPct val="100000"/>
              </a:lnSpc>
            </a:pPr>
            <a:endParaRPr lang="es-ES" sz="2400" b="1" dirty="0">
              <a:latin typeface="Arial" panose="020B0604020202020204" pitchFamily="34" charset="0"/>
              <a:cs typeface="Arial" panose="020B0604020202020204" pitchFamily="34" charset="0"/>
            </a:endParaRPr>
          </a:p>
          <a:p>
            <a:pPr marL="285750" lvl="0" indent="-285750">
              <a:lnSpc>
                <a:spcPct val="100000"/>
              </a:lnSpc>
              <a:buFont typeface="Arial"/>
              <a:buChar char="•"/>
            </a:pPr>
            <a:r>
              <a:rPr lang="es-ES_tradnl" sz="2400" b="1" dirty="0">
                <a:latin typeface="Arial" panose="020B0604020202020204" pitchFamily="34" charset="0"/>
                <a:cs typeface="Arial" panose="020B0604020202020204" pitchFamily="34" charset="0"/>
              </a:rPr>
              <a:t>Video-reportajes de acontecimientos </a:t>
            </a:r>
            <a:r>
              <a:rPr lang="es-ES_tradnl" sz="2400" dirty="0">
                <a:latin typeface="Arial" panose="020B0604020202020204" pitchFamily="34" charset="0"/>
                <a:cs typeface="Arial" panose="020B0604020202020204" pitchFamily="34" charset="0"/>
              </a:rPr>
              <a:t>que los rememoran (congresos periódicos, campamentos, jornadas de la juventud, historia de instituciones, efemérides parroquias, etc..), principalmente para proyección en eventos, de cinco a diez minutos en formato estándar, o de diez a cincuenta minutos en formato especial (ocupan el lugar de una ponencia).</a:t>
            </a:r>
          </a:p>
          <a:p>
            <a:pPr marL="285750" lvl="0" indent="-285750">
              <a:lnSpc>
                <a:spcPct val="100000"/>
              </a:lnSpc>
              <a:buFont typeface="Arial"/>
              <a:buChar char="•"/>
            </a:pPr>
            <a:r>
              <a:rPr lang="es-ES_tradnl" sz="2400" b="1" dirty="0">
                <a:latin typeface="Arial" panose="020B0604020202020204" pitchFamily="34" charset="0"/>
                <a:cs typeface="Arial" panose="020B0604020202020204" pitchFamily="34" charset="0"/>
              </a:rPr>
              <a:t>Video-reportajes de realidades de sensibilidad social o religiosa, </a:t>
            </a:r>
            <a:r>
              <a:rPr lang="es-ES_tradnl" sz="2400" dirty="0">
                <a:latin typeface="Arial" panose="020B0604020202020204" pitchFamily="34" charset="0"/>
                <a:cs typeface="Arial" panose="020B0604020202020204" pitchFamily="34" charset="0"/>
              </a:rPr>
              <a:t>ya sean de carácter informativo </a:t>
            </a:r>
            <a:r>
              <a:rPr lang="es-ES_tradnl" sz="2400" b="1" dirty="0">
                <a:latin typeface="Arial" panose="020B0604020202020204" pitchFamily="34" charset="0"/>
                <a:cs typeface="Arial" panose="020B0604020202020204" pitchFamily="34" charset="0"/>
              </a:rPr>
              <a:t>(actualidad inmediata) </a:t>
            </a:r>
            <a:r>
              <a:rPr lang="es-ES_tradnl" sz="2400" dirty="0">
                <a:latin typeface="Arial" panose="020B0604020202020204" pitchFamily="34" charset="0"/>
                <a:cs typeface="Arial" panose="020B0604020202020204" pitchFamily="34" charset="0"/>
              </a:rPr>
              <a:t>o de carácter instructivo </a:t>
            </a:r>
            <a:r>
              <a:rPr lang="es-ES_tradnl" sz="2400" b="1" dirty="0">
                <a:latin typeface="Arial" panose="020B0604020202020204" pitchFamily="34" charset="0"/>
                <a:cs typeface="Arial" panose="020B0604020202020204" pitchFamily="34" charset="0"/>
              </a:rPr>
              <a:t>(situaciones de larga duración), </a:t>
            </a:r>
            <a:r>
              <a:rPr lang="es-ES_tradnl" sz="2400" dirty="0">
                <a:latin typeface="Arial" panose="020B0604020202020204" pitchFamily="34" charset="0"/>
                <a:cs typeface="Arial" panose="020B0604020202020204" pitchFamily="34" charset="0"/>
              </a:rPr>
              <a:t>pero siempre con formato informativo (de similar duración a los anteriores). </a:t>
            </a:r>
          </a:p>
        </p:txBody>
      </p:sp>
    </p:spTree>
    <p:extLst>
      <p:ext uri="{BB962C8B-B14F-4D97-AF65-F5344CB8AC3E}">
        <p14:creationId xmlns:p14="http://schemas.microsoft.com/office/powerpoint/2010/main" val="517041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599089"/>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2"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225349" y="599090"/>
            <a:ext cx="11577234" cy="52260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3.- El uso del lenguaje audiovisual en la comunicación cristiana</a:t>
            </a:r>
          </a:p>
          <a:p>
            <a:pPr marL="457200" indent="-457200">
              <a:lnSpc>
                <a:spcPct val="100000"/>
              </a:lnSpc>
              <a:buFont typeface="Arial" panose="020B0604020202020204" pitchFamily="34" charset="0"/>
              <a:buChar char="•"/>
            </a:pPr>
            <a:r>
              <a:rPr lang="es-ES_tradnl" sz="2400" b="1" dirty="0">
                <a:latin typeface="Arial" panose="020B0604020202020204" pitchFamily="34" charset="0"/>
                <a:cs typeface="Arial" panose="020B0604020202020204" pitchFamily="34" charset="0"/>
              </a:rPr>
              <a:t>Breve tipología de audiovisuales para la evangelización</a:t>
            </a:r>
            <a:endParaRPr lang="es-ES" sz="2400" b="1" dirty="0">
              <a:latin typeface="Arial" panose="020B0604020202020204" pitchFamily="34" charset="0"/>
              <a:cs typeface="Arial" panose="020B0604020202020204" pitchFamily="34" charset="0"/>
            </a:endParaRPr>
          </a:p>
          <a:p>
            <a:pPr>
              <a:lnSpc>
                <a:spcPct val="100000"/>
              </a:lnSpc>
            </a:pPr>
            <a:endParaRPr lang="es-ES" sz="2400" b="1" dirty="0">
              <a:latin typeface="Arial" panose="020B0604020202020204" pitchFamily="34" charset="0"/>
              <a:cs typeface="Arial" panose="020B0604020202020204" pitchFamily="34" charset="0"/>
            </a:endParaRPr>
          </a:p>
          <a:p>
            <a:pPr marL="285750" indent="-285750">
              <a:lnSpc>
                <a:spcPct val="100000"/>
              </a:lnSpc>
              <a:buFont typeface="Arial"/>
              <a:buChar char="•"/>
            </a:pPr>
            <a:r>
              <a:rPr lang="es-ES_tradnl" sz="2400" b="1" dirty="0">
                <a:latin typeface="Arial" panose="020B0604020202020204" pitchFamily="34" charset="0"/>
                <a:cs typeface="Arial" panose="020B0604020202020204" pitchFamily="34" charset="0"/>
              </a:rPr>
              <a:t>Breves videos impactantes de mensaje único </a:t>
            </a:r>
            <a:r>
              <a:rPr lang="es-ES_tradnl" sz="2400" dirty="0">
                <a:latin typeface="Arial" panose="020B0604020202020204" pitchFamily="34" charset="0"/>
                <a:cs typeface="Arial" panose="020B0604020202020204" pitchFamily="34" charset="0"/>
              </a:rPr>
              <a:t>(mejor sin voz) de menos de dos minutos </a:t>
            </a:r>
            <a:r>
              <a:rPr lang="es-ES_tradnl" sz="2400" b="1" dirty="0">
                <a:latin typeface="Arial" panose="020B0604020202020204" pitchFamily="34" charset="0"/>
                <a:cs typeface="Arial" panose="020B0604020202020204" pitchFamily="34" charset="0"/>
              </a:rPr>
              <a:t>con aspiración a convertirse en videos virales </a:t>
            </a:r>
            <a:r>
              <a:rPr lang="es-ES_tradnl" sz="2400" dirty="0">
                <a:latin typeface="Arial" panose="020B0604020202020204" pitchFamily="34" charset="0"/>
                <a:cs typeface="Arial" panose="020B0604020202020204" pitchFamily="34" charset="0"/>
              </a:rPr>
              <a:t>(tiempos litúrgicos, campañas, etc..).</a:t>
            </a:r>
          </a:p>
          <a:p>
            <a:pPr marL="285750" lvl="0" indent="-285750">
              <a:lnSpc>
                <a:spcPct val="100000"/>
              </a:lnSpc>
              <a:buFont typeface="Arial"/>
              <a:buChar char="•"/>
            </a:pPr>
            <a:r>
              <a:rPr lang="es-ES_tradnl" sz="2400" b="1" dirty="0">
                <a:latin typeface="Arial" panose="020B0604020202020204" pitchFamily="34" charset="0"/>
                <a:cs typeface="Arial" panose="020B0604020202020204" pitchFamily="34" charset="0"/>
              </a:rPr>
              <a:t>Video-tráiler </a:t>
            </a:r>
            <a:r>
              <a:rPr lang="es-ES_tradnl" sz="2400" dirty="0">
                <a:latin typeface="Arial" panose="020B0604020202020204" pitchFamily="34" charset="0"/>
                <a:cs typeface="Arial" panose="020B0604020202020204" pitchFamily="34" charset="0"/>
              </a:rPr>
              <a:t>de películas con valores, que plantean cuestiones, religiosas, etc… No tanto los oficiales, sino los editados con intención pastoral (siguiendo algunas normas por los derechos de autor).</a:t>
            </a:r>
          </a:p>
          <a:p>
            <a:pPr marL="285750" lvl="0" indent="-285750">
              <a:lnSpc>
                <a:spcPct val="100000"/>
              </a:lnSpc>
              <a:buFont typeface="Arial"/>
              <a:buChar char="•"/>
            </a:pPr>
            <a:r>
              <a:rPr lang="es-ES_tradnl" sz="2400" b="1" dirty="0">
                <a:latin typeface="Arial" panose="020B0604020202020204" pitchFamily="34" charset="0"/>
                <a:cs typeface="Arial" panose="020B0604020202020204" pitchFamily="34" charset="0"/>
              </a:rPr>
              <a:t>Videos musicales o video clips </a:t>
            </a:r>
            <a:r>
              <a:rPr lang="es-ES_tradnl" sz="2400" dirty="0">
                <a:latin typeface="Arial" panose="020B0604020202020204" pitchFamily="34" charset="0"/>
                <a:cs typeface="Arial" panose="020B0604020202020204" pitchFamily="34" charset="0"/>
              </a:rPr>
              <a:t>(de contenido pastoral implícito o explícito): solo de productoras especializadas. </a:t>
            </a:r>
          </a:p>
        </p:txBody>
      </p:sp>
    </p:spTree>
    <p:extLst>
      <p:ext uri="{BB962C8B-B14F-4D97-AF65-F5344CB8AC3E}">
        <p14:creationId xmlns:p14="http://schemas.microsoft.com/office/powerpoint/2010/main" val="3435159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620109"/>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307383" y="633419"/>
            <a:ext cx="11577234" cy="52260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3.- El uso del lenguaje audiovisual en la comunicación cristiana</a:t>
            </a:r>
          </a:p>
          <a:p>
            <a:pPr marL="457200" indent="-457200">
              <a:lnSpc>
                <a:spcPct val="100000"/>
              </a:lnSpc>
              <a:buFont typeface="Arial" panose="020B0604020202020204" pitchFamily="34" charset="0"/>
              <a:buChar char="•"/>
            </a:pPr>
            <a:r>
              <a:rPr lang="es-ES_tradnl" sz="2400" b="1" dirty="0">
                <a:latin typeface="Arial" panose="020B0604020202020204" pitchFamily="34" charset="0"/>
                <a:cs typeface="Arial" panose="020B0604020202020204" pitchFamily="34" charset="0"/>
              </a:rPr>
              <a:t>Breve tipología de audiovisuales para la evangelización</a:t>
            </a:r>
            <a:endParaRPr lang="es-ES" sz="2400" b="1" dirty="0">
              <a:latin typeface="Arial" panose="020B0604020202020204" pitchFamily="34" charset="0"/>
              <a:cs typeface="Arial" panose="020B0604020202020204" pitchFamily="34" charset="0"/>
            </a:endParaRPr>
          </a:p>
          <a:p>
            <a:pPr>
              <a:lnSpc>
                <a:spcPct val="100000"/>
              </a:lnSpc>
            </a:pPr>
            <a:endParaRPr lang="es-ES" sz="2400" b="1" dirty="0">
              <a:latin typeface="Arial" panose="020B0604020202020204" pitchFamily="34" charset="0"/>
              <a:cs typeface="Arial" panose="020B0604020202020204" pitchFamily="34" charset="0"/>
            </a:endParaRPr>
          </a:p>
          <a:p>
            <a:pPr marL="285750" lvl="0" indent="-285750">
              <a:lnSpc>
                <a:spcPct val="100000"/>
              </a:lnSpc>
              <a:buFont typeface="Arial"/>
              <a:buChar char="•"/>
            </a:pPr>
            <a:r>
              <a:rPr lang="es-ES_tradnl" sz="2400" b="1" dirty="0">
                <a:latin typeface="Arial" panose="020B0604020202020204" pitchFamily="34" charset="0"/>
                <a:cs typeface="Arial" panose="020B0604020202020204" pitchFamily="34" charset="0"/>
              </a:rPr>
              <a:t>Cortometrajes, mediometrajes o largometrajes </a:t>
            </a:r>
            <a:r>
              <a:rPr lang="es-ES_tradnl" sz="2400" dirty="0">
                <a:latin typeface="Arial" panose="020B0604020202020204" pitchFamily="34" charset="0"/>
                <a:cs typeface="Arial" panose="020B0604020202020204" pitchFamily="34" charset="0"/>
              </a:rPr>
              <a:t>profesionales.</a:t>
            </a:r>
          </a:p>
          <a:p>
            <a:pPr marL="285750" lvl="0" indent="-285750">
              <a:lnSpc>
                <a:spcPct val="100000"/>
              </a:lnSpc>
              <a:buFont typeface="Arial"/>
              <a:buChar char="•"/>
            </a:pPr>
            <a:r>
              <a:rPr lang="es-ES_tradnl" sz="2400" b="1" dirty="0">
                <a:latin typeface="Arial" panose="020B0604020202020204" pitchFamily="34" charset="0"/>
                <a:cs typeface="Arial" panose="020B0604020202020204" pitchFamily="34" charset="0"/>
              </a:rPr>
              <a:t>Cine documental y docudramas </a:t>
            </a:r>
            <a:r>
              <a:rPr lang="es-ES_tradnl" sz="2400" dirty="0">
                <a:latin typeface="Arial" panose="020B0604020202020204" pitchFamily="34" charset="0"/>
                <a:cs typeface="Arial" panose="020B0604020202020204" pitchFamily="34" charset="0"/>
              </a:rPr>
              <a:t>(mezcla de reporterismo con dramatización cinematográfica). </a:t>
            </a:r>
          </a:p>
          <a:p>
            <a:pPr marL="285750" lvl="0" indent="-285750">
              <a:lnSpc>
                <a:spcPct val="100000"/>
              </a:lnSpc>
              <a:buFont typeface="Arial"/>
              <a:buChar char="•"/>
            </a:pPr>
            <a:r>
              <a:rPr lang="es-ES_tradnl" sz="2400" b="1" dirty="0">
                <a:latin typeface="Arial" panose="020B0604020202020204" pitchFamily="34" charset="0"/>
                <a:cs typeface="Arial" panose="020B0604020202020204" pitchFamily="34" charset="0"/>
              </a:rPr>
              <a:t>Videos de animación, </a:t>
            </a:r>
            <a:r>
              <a:rPr lang="es-ES_tradnl" sz="2400" dirty="0">
                <a:latin typeface="Arial" panose="020B0604020202020204" pitchFamily="34" charset="0"/>
                <a:cs typeface="Arial" panose="020B0604020202020204" pitchFamily="34" charset="0"/>
              </a:rPr>
              <a:t>de especial valor si son de relatos (bíblicos, personajes ejemplares, cuentos, etc..).</a:t>
            </a:r>
          </a:p>
          <a:p>
            <a:pPr marL="285750" lvl="0" indent="-285750">
              <a:lnSpc>
                <a:spcPct val="100000"/>
              </a:lnSpc>
              <a:buFont typeface="Arial"/>
              <a:buChar char="•"/>
            </a:pPr>
            <a:r>
              <a:rPr lang="es-ES_tradnl" sz="2400" b="1" dirty="0">
                <a:latin typeface="Arial" panose="020B0604020202020204" pitchFamily="34" charset="0"/>
                <a:cs typeface="Arial" panose="020B0604020202020204" pitchFamily="34" charset="0"/>
              </a:rPr>
              <a:t>Programas televisivos </a:t>
            </a:r>
            <a:r>
              <a:rPr lang="es-ES_tradnl" sz="2400" dirty="0">
                <a:latin typeface="Arial" panose="020B0604020202020204" pitchFamily="34" charset="0"/>
                <a:cs typeface="Arial" panose="020B0604020202020204" pitchFamily="34" charset="0"/>
              </a:rPr>
              <a:t>(reales o figurativos): entrevistas, concursos, debates, viajes, etc…). Sólo si son muy profesionales.</a:t>
            </a:r>
          </a:p>
          <a:p>
            <a:pPr marL="285750" lvl="0" indent="-285750">
              <a:lnSpc>
                <a:spcPct val="100000"/>
              </a:lnSpc>
              <a:buFont typeface="Arial"/>
              <a:buChar char="•"/>
            </a:pPr>
            <a:r>
              <a:rPr lang="es-ES_tradnl" sz="2400" b="1" dirty="0">
                <a:latin typeface="Arial" panose="020B0604020202020204" pitchFamily="34" charset="0"/>
                <a:cs typeface="Arial" panose="020B0604020202020204" pitchFamily="34" charset="0"/>
              </a:rPr>
              <a:t>Video mensajes </a:t>
            </a:r>
            <a:r>
              <a:rPr lang="es-ES_tradnl" sz="2400" dirty="0">
                <a:latin typeface="Arial" panose="020B0604020202020204" pitchFamily="34" charset="0"/>
                <a:cs typeface="Arial" panose="020B0604020202020204" pitchFamily="34" charset="0"/>
              </a:rPr>
              <a:t>(saludos, felicitaciones, pero también impresiones, respuestas, etc..). Aunque sean amateur buscar grabación de calidad y edición profesional. </a:t>
            </a:r>
          </a:p>
        </p:txBody>
      </p:sp>
    </p:spTree>
    <p:extLst>
      <p:ext uri="{BB962C8B-B14F-4D97-AF65-F5344CB8AC3E}">
        <p14:creationId xmlns:p14="http://schemas.microsoft.com/office/powerpoint/2010/main" val="1738532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56147" y="1"/>
            <a:ext cx="10135595" cy="483476"/>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365316"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307383" y="633419"/>
            <a:ext cx="11577234" cy="580868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3.- El uso del lenguaje audiovisual en la comunicación cristiana</a:t>
            </a:r>
          </a:p>
          <a:p>
            <a:pPr marL="457200" indent="-457200">
              <a:lnSpc>
                <a:spcPct val="100000"/>
              </a:lnSpc>
              <a:buFont typeface="Arial" panose="020B0604020202020204" pitchFamily="34" charset="0"/>
              <a:buChar char="•"/>
            </a:pPr>
            <a:r>
              <a:rPr lang="es-ES_tradnl" sz="2400" b="1" dirty="0">
                <a:latin typeface="Arial" panose="020B0604020202020204" pitchFamily="34" charset="0"/>
                <a:cs typeface="Arial" panose="020B0604020202020204" pitchFamily="34" charset="0"/>
              </a:rPr>
              <a:t>Breve tipología de audiovisuales para la evangelización</a:t>
            </a:r>
            <a:endParaRPr lang="es-ES" sz="2400" b="1" dirty="0">
              <a:latin typeface="Arial" panose="020B0604020202020204" pitchFamily="34" charset="0"/>
              <a:cs typeface="Arial" panose="020B0604020202020204" pitchFamily="34" charset="0"/>
            </a:endParaRPr>
          </a:p>
          <a:p>
            <a:pPr>
              <a:lnSpc>
                <a:spcPct val="100000"/>
              </a:lnSpc>
            </a:pPr>
            <a:endParaRPr lang="es-ES" sz="2400" b="1" dirty="0">
              <a:latin typeface="Arial" panose="020B0604020202020204" pitchFamily="34" charset="0"/>
              <a:cs typeface="Arial" panose="020B0604020202020204" pitchFamily="34" charset="0"/>
            </a:endParaRPr>
          </a:p>
          <a:p>
            <a:pPr marL="285750" lvl="0" indent="-285750">
              <a:lnSpc>
                <a:spcPct val="100000"/>
              </a:lnSpc>
              <a:buFont typeface="Arial"/>
              <a:buChar char="•"/>
            </a:pPr>
            <a:r>
              <a:rPr lang="es-ES_tradnl" sz="2400" b="1" dirty="0">
                <a:latin typeface="Arial" panose="020B0604020202020204" pitchFamily="34" charset="0"/>
                <a:cs typeface="Arial" panose="020B0604020202020204" pitchFamily="34" charset="0"/>
              </a:rPr>
              <a:t>Grabaciones de eventos </a:t>
            </a:r>
            <a:r>
              <a:rPr lang="es-ES_tradnl" sz="2400" dirty="0">
                <a:latin typeface="Arial" panose="020B0604020202020204" pitchFamily="34" charset="0"/>
                <a:cs typeface="Arial" panose="020B0604020202020204" pitchFamily="34" charset="0"/>
              </a:rPr>
              <a:t>(ponencias, celebraciones, etc…) Sólo para demanda especial.</a:t>
            </a:r>
          </a:p>
          <a:p>
            <a:pPr marL="285750" lvl="0" indent="-285750">
              <a:lnSpc>
                <a:spcPct val="100000"/>
              </a:lnSpc>
              <a:buFont typeface="Arial"/>
              <a:buChar char="•"/>
            </a:pPr>
            <a:r>
              <a:rPr lang="es-ES_tradnl" sz="2400" b="1" dirty="0">
                <a:latin typeface="Arial" panose="020B0604020202020204" pitchFamily="34" charset="0"/>
                <a:cs typeface="Arial" panose="020B0604020202020204" pitchFamily="34" charset="0"/>
              </a:rPr>
              <a:t>Emisiones en directo </a:t>
            </a:r>
            <a:r>
              <a:rPr lang="es-ES_tradnl" sz="2400" i="1" dirty="0">
                <a:latin typeface="Arial" panose="020B0604020202020204" pitchFamily="34" charset="0"/>
                <a:cs typeface="Arial" panose="020B0604020202020204" pitchFamily="34" charset="0"/>
              </a:rPr>
              <a:t>(</a:t>
            </a:r>
            <a:r>
              <a:rPr lang="es-ES_tradnl" sz="2400" i="1" dirty="0" err="1">
                <a:latin typeface="Arial" panose="020B0604020202020204" pitchFamily="34" charset="0"/>
                <a:cs typeface="Arial" panose="020B0604020202020204" pitchFamily="34" charset="0"/>
              </a:rPr>
              <a:t>streaming</a:t>
            </a:r>
            <a:r>
              <a:rPr lang="es-ES_tradnl" sz="2400" i="1" dirty="0">
                <a:latin typeface="Arial" panose="020B0604020202020204" pitchFamily="34" charset="0"/>
                <a:cs typeface="Arial" panose="020B0604020202020204" pitchFamily="34" charset="0"/>
              </a:rPr>
              <a:t>) </a:t>
            </a:r>
            <a:r>
              <a:rPr lang="es-ES_tradnl" sz="2400" dirty="0">
                <a:latin typeface="Arial" panose="020B0604020202020204" pitchFamily="34" charset="0"/>
                <a:cs typeface="Arial" panose="020B0604020202020204" pitchFamily="34" charset="0"/>
              </a:rPr>
              <a:t>sólo profesional, de calidad, a través de canales de video en red. Puede incorporar careta de presentación, instrumentos de interacción. Incluidas las </a:t>
            </a:r>
          </a:p>
          <a:p>
            <a:pPr marL="285750" lvl="0" indent="-285750">
              <a:lnSpc>
                <a:spcPct val="100000"/>
              </a:lnSpc>
              <a:buFont typeface="Arial"/>
              <a:buChar char="•"/>
            </a:pPr>
            <a:r>
              <a:rPr lang="es-ES_tradnl" sz="2400" b="1" dirty="0" err="1">
                <a:latin typeface="Arial" panose="020B0604020202020204" pitchFamily="34" charset="0"/>
                <a:cs typeface="Arial" panose="020B0604020202020204" pitchFamily="34" charset="0"/>
              </a:rPr>
              <a:t>Webinar</a:t>
            </a:r>
            <a:r>
              <a:rPr lang="es-ES_tradnl" sz="2400" dirty="0">
                <a:latin typeface="Arial" panose="020B0604020202020204" pitchFamily="34" charset="0"/>
                <a:cs typeface="Arial" panose="020B0604020202020204" pitchFamily="34" charset="0"/>
              </a:rPr>
              <a:t> (video conferencia y/o </a:t>
            </a:r>
            <a:r>
              <a:rPr lang="es-ES_tradnl" sz="2400" i="1" dirty="0" err="1">
                <a:latin typeface="Arial" panose="020B0604020202020204" pitchFamily="34" charset="0"/>
                <a:cs typeface="Arial" panose="020B0604020202020204" pitchFamily="34" charset="0"/>
              </a:rPr>
              <a:t>streaming</a:t>
            </a:r>
            <a:r>
              <a:rPr lang="es-ES_tradnl" sz="2400" dirty="0">
                <a:latin typeface="Arial" panose="020B0604020202020204" pitchFamily="34" charset="0"/>
                <a:cs typeface="Arial" panose="020B0604020202020204" pitchFamily="34" charset="0"/>
              </a:rPr>
              <a:t> formativas, combinando ambas es ideal para mesas redondas virtuales).</a:t>
            </a:r>
          </a:p>
          <a:p>
            <a:pPr marL="285750" lvl="0" indent="-285750">
              <a:lnSpc>
                <a:spcPct val="100000"/>
              </a:lnSpc>
              <a:buFont typeface="Arial"/>
              <a:buChar char="•"/>
            </a:pPr>
            <a:r>
              <a:rPr lang="es-ES_tradnl" sz="2400" b="1" dirty="0">
                <a:latin typeface="Arial" panose="020B0604020202020204" pitchFamily="34" charset="0"/>
                <a:cs typeface="Arial" panose="020B0604020202020204" pitchFamily="34" charset="0"/>
              </a:rPr>
              <a:t>Videos para aulas virtuales </a:t>
            </a:r>
            <a:r>
              <a:rPr lang="es-ES_tradnl" sz="2400" dirty="0">
                <a:latin typeface="Arial" panose="020B0604020202020204" pitchFamily="34" charset="0"/>
                <a:cs typeface="Arial" panose="020B0604020202020204" pitchFamily="34" charset="0"/>
              </a:rPr>
              <a:t>(lecciones, pequeñas explicaciones, metodológicos)</a:t>
            </a:r>
          </a:p>
          <a:p>
            <a:pPr marL="285750" lvl="0" indent="-285750">
              <a:lnSpc>
                <a:spcPct val="100000"/>
              </a:lnSpc>
              <a:buFont typeface="Arial"/>
              <a:buChar char="•"/>
            </a:pPr>
            <a:r>
              <a:rPr lang="es-ES_tradnl" sz="2400" b="1" dirty="0">
                <a:latin typeface="Arial" panose="020B0604020202020204" pitchFamily="34" charset="0"/>
                <a:cs typeface="Arial" panose="020B0604020202020204" pitchFamily="34" charset="0"/>
              </a:rPr>
              <a:t>Videos simulados de presentaciones informáticas </a:t>
            </a:r>
            <a:r>
              <a:rPr lang="es-ES_tradnl" sz="2400" dirty="0">
                <a:latin typeface="Arial" panose="020B0604020202020204" pitchFamily="34" charset="0"/>
                <a:cs typeface="Arial" panose="020B0604020202020204" pitchFamily="34" charset="0"/>
              </a:rPr>
              <a:t>(normalmente con animación por ordenador)</a:t>
            </a:r>
          </a:p>
          <a:p>
            <a:pPr marL="285750" lvl="0" indent="-285750">
              <a:lnSpc>
                <a:spcPct val="100000"/>
              </a:lnSpc>
              <a:buFont typeface="Arial"/>
              <a:buChar char="•"/>
            </a:pPr>
            <a:r>
              <a:rPr lang="es-ES_tradnl" sz="2400" b="1" dirty="0">
                <a:latin typeface="Arial" panose="020B0604020202020204" pitchFamily="34" charset="0"/>
                <a:cs typeface="Arial" panose="020B0604020202020204" pitchFamily="34" charset="0"/>
              </a:rPr>
              <a:t>Videos tutoriales </a:t>
            </a:r>
            <a:r>
              <a:rPr lang="es-ES_tradnl" sz="2400" dirty="0">
                <a:latin typeface="Arial" panose="020B0604020202020204" pitchFamily="34" charset="0"/>
                <a:cs typeface="Arial" panose="020B0604020202020204" pitchFamily="34" charset="0"/>
              </a:rPr>
              <a:t>(presentan a la vez el objeto tutorial como al enseñante). </a:t>
            </a:r>
          </a:p>
        </p:txBody>
      </p:sp>
    </p:spTree>
    <p:extLst>
      <p:ext uri="{BB962C8B-B14F-4D97-AF65-F5344CB8AC3E}">
        <p14:creationId xmlns:p14="http://schemas.microsoft.com/office/powerpoint/2010/main" val="1704681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557047"/>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2"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425046" y="557048"/>
            <a:ext cx="11577234" cy="52260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800" b="1" dirty="0">
                <a:latin typeface="Arial" panose="020B0604020202020204" pitchFamily="34" charset="0"/>
                <a:cs typeface="Arial" panose="020B0604020202020204" pitchFamily="34" charset="0"/>
              </a:rPr>
              <a:t>4.- El uso de las NTIC en la comunicación cristiana al servicio de la comunicación institucional interna y externa</a:t>
            </a:r>
          </a:p>
          <a:p>
            <a:endParaRPr lang="es-ES" sz="2800" dirty="0">
              <a:latin typeface="+mn-lt"/>
            </a:endParaRPr>
          </a:p>
          <a:p>
            <a:pPr marL="457200" indent="-457200">
              <a:lnSpc>
                <a:spcPct val="100000"/>
              </a:lnSpc>
              <a:buFont typeface="Arial" panose="020B0604020202020204" pitchFamily="34" charset="0"/>
              <a:buChar char="•"/>
            </a:pPr>
            <a:r>
              <a:rPr lang="es-ES" sz="2800" b="1" dirty="0">
                <a:latin typeface="Arial" panose="020B0604020202020204" pitchFamily="34" charset="0"/>
                <a:cs typeface="Arial" panose="020B0604020202020204" pitchFamily="34" charset="0"/>
              </a:rPr>
              <a:t>La revolución internet</a:t>
            </a:r>
          </a:p>
          <a:p>
            <a:pPr marL="457200" indent="-457200">
              <a:lnSpc>
                <a:spcPct val="100000"/>
              </a:lnSpc>
              <a:buFont typeface="Arial" panose="020B0604020202020204" pitchFamily="34" charset="0"/>
              <a:buChar char="•"/>
            </a:pPr>
            <a:r>
              <a:rPr lang="es-ES" sz="2800" b="1" dirty="0">
                <a:latin typeface="Arial" panose="020B0604020202020204" pitchFamily="34" charset="0"/>
                <a:cs typeface="Arial" panose="020B0604020202020204" pitchFamily="34" charset="0"/>
              </a:rPr>
              <a:t>Evangelizar en las autopistas del ciberespacio</a:t>
            </a:r>
          </a:p>
          <a:p>
            <a:pPr marL="457200" indent="-457200">
              <a:lnSpc>
                <a:spcPct val="100000"/>
              </a:lnSpc>
              <a:buFont typeface="Arial" panose="020B0604020202020204" pitchFamily="34" charset="0"/>
              <a:buChar char="•"/>
            </a:pPr>
            <a:r>
              <a:rPr lang="es-ES_tradnl" sz="2800" b="1" dirty="0">
                <a:latin typeface="Arial" panose="020B0604020202020204" pitchFamily="34" charset="0"/>
                <a:cs typeface="Arial" panose="020B0604020202020204" pitchFamily="34" charset="0"/>
              </a:rPr>
              <a:t>Pastoral integrada de las Redes Sociales</a:t>
            </a:r>
          </a:p>
          <a:p>
            <a:pPr marL="457200" indent="-457200">
              <a:lnSpc>
                <a:spcPct val="100000"/>
              </a:lnSpc>
              <a:buFont typeface="Arial" panose="020B0604020202020204" pitchFamily="34" charset="0"/>
              <a:buChar char="•"/>
            </a:pPr>
            <a:r>
              <a:rPr lang="es-ES" sz="2800" b="1" dirty="0">
                <a:latin typeface="Arial" panose="020B0604020202020204" pitchFamily="34" charset="0"/>
                <a:cs typeface="Arial" panose="020B0604020202020204" pitchFamily="34" charset="0"/>
              </a:rPr>
              <a:t>Estrategias pastorales de comunicación evangelizadora</a:t>
            </a:r>
          </a:p>
          <a:p>
            <a:pPr marL="457200" indent="-457200">
              <a:buFont typeface="Arial" panose="020B0604020202020204" pitchFamily="34" charset="0"/>
              <a:buChar char="•"/>
            </a:pPr>
            <a:endParaRPr lang="es-ES" sz="2800" dirty="0">
              <a:latin typeface="+mn-lt"/>
            </a:endParaRPr>
          </a:p>
        </p:txBody>
      </p:sp>
    </p:spTree>
    <p:extLst>
      <p:ext uri="{BB962C8B-B14F-4D97-AF65-F5344CB8AC3E}">
        <p14:creationId xmlns:p14="http://schemas.microsoft.com/office/powerpoint/2010/main" val="2905494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504496"/>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361984" y="633419"/>
            <a:ext cx="11685722" cy="585146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4.- El uso de las NTIC en la comunicación cristiana al servicio de la comunicación institucional interna y externa.</a:t>
            </a:r>
          </a:p>
          <a:p>
            <a:pPr>
              <a:lnSpc>
                <a:spcPct val="100000"/>
              </a:lnSpc>
            </a:pPr>
            <a:endParaRPr lang="es-ES" sz="2400" b="1"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La revolución internet</a:t>
            </a:r>
          </a:p>
          <a:p>
            <a:pPr>
              <a:lnSpc>
                <a:spcPct val="100000"/>
              </a:lnSpc>
            </a:pPr>
            <a:endParaRPr lang="es-ES" sz="2400" dirty="0">
              <a:latin typeface="Arial" panose="020B0604020202020204" pitchFamily="34" charset="0"/>
              <a:cs typeface="Arial" panose="020B0604020202020204" pitchFamily="34" charset="0"/>
            </a:endParaRPr>
          </a:p>
          <a:p>
            <a:pPr marL="457200" lvl="0" indent="-457200">
              <a:lnSpc>
                <a:spcPct val="100000"/>
              </a:lnSpc>
              <a:buFont typeface="Arial" panose="020B0604020202020204" pitchFamily="34" charset="0"/>
              <a:buChar char="•"/>
            </a:pPr>
            <a:r>
              <a:rPr lang="es-ES" sz="2400" dirty="0">
                <a:latin typeface="Arial" panose="020B0604020202020204" pitchFamily="34" charset="0"/>
                <a:cs typeface="Arial" panose="020B0604020202020204" pitchFamily="34" charset="0"/>
              </a:rPr>
              <a:t>Proviene de la expresión inglesa </a:t>
            </a:r>
            <a:r>
              <a:rPr lang="es-ES" sz="2400" b="1" i="1" dirty="0" err="1">
                <a:latin typeface="Arial" panose="020B0604020202020204" pitchFamily="34" charset="0"/>
                <a:cs typeface="Arial" panose="020B0604020202020204" pitchFamily="34" charset="0"/>
              </a:rPr>
              <a:t>Interconected</a:t>
            </a:r>
            <a:r>
              <a:rPr lang="es-ES" sz="2400" b="1" i="1" dirty="0">
                <a:latin typeface="Arial" panose="020B0604020202020204" pitchFamily="34" charset="0"/>
                <a:cs typeface="Arial" panose="020B0604020202020204" pitchFamily="34" charset="0"/>
              </a:rPr>
              <a:t> </a:t>
            </a:r>
            <a:r>
              <a:rPr lang="es-ES" sz="2400" b="1" i="1" dirty="0" err="1">
                <a:latin typeface="Arial" panose="020B0604020202020204" pitchFamily="34" charset="0"/>
                <a:cs typeface="Arial" panose="020B0604020202020204" pitchFamily="34" charset="0"/>
              </a:rPr>
              <a:t>network</a:t>
            </a:r>
            <a:r>
              <a:rPr lang="es-ES" sz="2400" b="1" dirty="0">
                <a:latin typeface="Arial" panose="020B0604020202020204" pitchFamily="34" charset="0"/>
                <a:cs typeface="Arial" panose="020B0604020202020204" pitchFamily="34" charset="0"/>
              </a:rPr>
              <a:t> </a:t>
            </a:r>
            <a:r>
              <a:rPr lang="es-ES" sz="2400" dirty="0">
                <a:latin typeface="Arial" panose="020B0604020202020204" pitchFamily="34" charset="0"/>
                <a:cs typeface="Arial" panose="020B0604020202020204" pitchFamily="34" charset="0"/>
              </a:rPr>
              <a:t>que significa “</a:t>
            </a:r>
            <a:r>
              <a:rPr lang="es-ES" sz="2400" b="1" dirty="0">
                <a:latin typeface="Arial" panose="020B0604020202020204" pitchFamily="34" charset="0"/>
                <a:cs typeface="Arial" panose="020B0604020202020204" pitchFamily="34" charset="0"/>
              </a:rPr>
              <a:t>red de trabajo interconectada</a:t>
            </a:r>
            <a:r>
              <a:rPr lang="es-ES" sz="2400" dirty="0">
                <a:latin typeface="Arial" panose="020B0604020202020204" pitchFamily="34" charset="0"/>
                <a:cs typeface="Arial" panose="020B0604020202020204" pitchFamily="34" charset="0"/>
              </a:rPr>
              <a:t>”.</a:t>
            </a:r>
          </a:p>
          <a:p>
            <a:pPr marL="457200" lvl="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En 1960, diferentes compañías dedicadas a la comunicación comenzaron a explorar la conexión entre ordenadores. </a:t>
            </a:r>
            <a:r>
              <a:rPr lang="es-ES" sz="2400" dirty="0">
                <a:latin typeface="Arial" panose="020B0604020202020204" pitchFamily="34" charset="0"/>
                <a:cs typeface="Arial" panose="020B0604020202020204" pitchFamily="34" charset="0"/>
              </a:rPr>
              <a:t>Como en otras ocasiones fue en el ámbito militar donde más avances se dieron para pasar luego al campo civil.</a:t>
            </a:r>
          </a:p>
          <a:p>
            <a:pPr marL="457200" lvl="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A partir de 1973 </a:t>
            </a:r>
            <a:r>
              <a:rPr lang="es-ES" sz="2400" dirty="0">
                <a:latin typeface="Arial" panose="020B0604020202020204" pitchFamily="34" charset="0"/>
                <a:cs typeface="Arial" panose="020B0604020202020204" pitchFamily="34" charset="0"/>
              </a:rPr>
              <a:t>se desarrollaron y establecieron </a:t>
            </a:r>
            <a:r>
              <a:rPr lang="es-ES" sz="2400" b="1" dirty="0">
                <a:latin typeface="Arial" panose="020B0604020202020204" pitchFamily="34" charset="0"/>
                <a:cs typeface="Arial" panose="020B0604020202020204" pitchFamily="34" charset="0"/>
              </a:rPr>
              <a:t>estándares uniformes de comunicación.</a:t>
            </a:r>
          </a:p>
          <a:p>
            <a:pPr marL="457200" lvl="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Entre los años 1984 y 1988 </a:t>
            </a:r>
            <a:r>
              <a:rPr lang="es-ES" sz="2400" dirty="0">
                <a:latin typeface="Arial" panose="020B0604020202020204" pitchFamily="34" charset="0"/>
                <a:cs typeface="Arial" panose="020B0604020202020204" pitchFamily="34" charset="0"/>
              </a:rPr>
              <a:t>se creó una única red pública llamada </a:t>
            </a:r>
            <a:r>
              <a:rPr lang="es-ES" sz="2400" b="1" i="1" dirty="0" err="1">
                <a:latin typeface="Arial" panose="020B0604020202020204" pitchFamily="34" charset="0"/>
                <a:cs typeface="Arial" panose="020B0604020202020204" pitchFamily="34" charset="0"/>
              </a:rPr>
              <a:t>World</a:t>
            </a:r>
            <a:r>
              <a:rPr lang="es-ES" sz="2400" b="1" i="1" dirty="0">
                <a:latin typeface="Arial" panose="020B0604020202020204" pitchFamily="34" charset="0"/>
                <a:cs typeface="Arial" panose="020B0604020202020204" pitchFamily="34" charset="0"/>
              </a:rPr>
              <a:t> Wide Web </a:t>
            </a:r>
            <a:r>
              <a:rPr lang="es-ES" sz="2400" b="1" dirty="0">
                <a:latin typeface="Arial" panose="020B0604020202020204" pitchFamily="34" charset="0"/>
                <a:cs typeface="Arial" panose="020B0604020202020204" pitchFamily="34" charset="0"/>
              </a:rPr>
              <a:t>(www) que significa “gran telaraña mundial”.</a:t>
            </a:r>
          </a:p>
        </p:txBody>
      </p:sp>
    </p:spTree>
    <p:extLst>
      <p:ext uri="{BB962C8B-B14F-4D97-AF65-F5344CB8AC3E}">
        <p14:creationId xmlns:p14="http://schemas.microsoft.com/office/powerpoint/2010/main" val="3629482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630620"/>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253139" y="786798"/>
            <a:ext cx="11685722" cy="585574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4.- El uso de las NTIC en la comunicación cristiana al servicio de la comunicación institucional interna y externa.</a:t>
            </a:r>
          </a:p>
          <a:p>
            <a:pPr>
              <a:lnSpc>
                <a:spcPct val="100000"/>
              </a:lnSpc>
            </a:pPr>
            <a:endParaRPr lang="es-ES" sz="2400" b="1"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La revolución internet</a:t>
            </a:r>
          </a:p>
          <a:p>
            <a:pPr marL="457200" indent="-457200">
              <a:lnSpc>
                <a:spcPct val="100000"/>
              </a:lnSpc>
              <a:buFont typeface="Arial" panose="020B0604020202020204" pitchFamily="34" charset="0"/>
              <a:buChar char="•"/>
            </a:pPr>
            <a:endParaRPr lang="es-ES" sz="2400" dirty="0">
              <a:latin typeface="Arial" panose="020B0604020202020204" pitchFamily="34" charset="0"/>
              <a:cs typeface="Arial" panose="020B0604020202020204" pitchFamily="34" charset="0"/>
            </a:endParaRPr>
          </a:p>
          <a:p>
            <a:pPr marL="457200" lvl="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En 1999 se comenzó a trabajar en la tecnología </a:t>
            </a:r>
            <a:r>
              <a:rPr lang="es-ES" sz="2400" b="1" dirty="0" err="1">
                <a:latin typeface="Arial" panose="020B0604020202020204" pitchFamily="34" charset="0"/>
                <a:cs typeface="Arial" panose="020B0604020202020204" pitchFamily="34" charset="0"/>
              </a:rPr>
              <a:t>Wi</a:t>
            </a:r>
            <a:r>
              <a:rPr lang="es-ES" sz="2400" b="1" dirty="0">
                <a:latin typeface="Arial" panose="020B0604020202020204" pitchFamily="34" charset="0"/>
                <a:cs typeface="Arial" panose="020B0604020202020204" pitchFamily="34" charset="0"/>
              </a:rPr>
              <a:t>-Fi </a:t>
            </a:r>
            <a:r>
              <a:rPr lang="es-ES" sz="2400" dirty="0">
                <a:latin typeface="Arial" panose="020B0604020202020204" pitchFamily="34" charset="0"/>
                <a:cs typeface="Arial" panose="020B0604020202020204" pitchFamily="34" charset="0"/>
              </a:rPr>
              <a:t>o la conexión sin cables que permitió una democratización del acceso a la red pues se pasó de tener puntos de conexión fijos a través de cables a poder conectarse sin ellos.</a:t>
            </a:r>
          </a:p>
          <a:p>
            <a:pPr marL="457200" lvl="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El siguiente paso fue incorporar esta maravillosa tecnología a los dispositivos que ya existían como los teléfonos móviles, </a:t>
            </a:r>
            <a:r>
              <a:rPr lang="es-ES" sz="2400" dirty="0">
                <a:latin typeface="Arial" panose="020B0604020202020204" pitchFamily="34" charset="0"/>
                <a:cs typeface="Arial" panose="020B0604020202020204" pitchFamily="34" charset="0"/>
              </a:rPr>
              <a:t>o a las futuras </a:t>
            </a:r>
            <a:r>
              <a:rPr lang="es-ES" sz="2400" dirty="0" err="1">
                <a:latin typeface="Arial" panose="020B0604020202020204" pitchFamily="34" charset="0"/>
                <a:cs typeface="Arial" panose="020B0604020202020204" pitchFamily="34" charset="0"/>
              </a:rPr>
              <a:t>tablets</a:t>
            </a:r>
            <a:r>
              <a:rPr lang="es-ES" sz="2400" dirty="0">
                <a:latin typeface="Arial" panose="020B0604020202020204" pitchFamily="34" charset="0"/>
                <a:cs typeface="Arial" panose="020B0604020202020204" pitchFamily="34" charset="0"/>
              </a:rPr>
              <a:t>. Así la aparición del primer </a:t>
            </a:r>
            <a:r>
              <a:rPr lang="es-ES" sz="2400" i="1" dirty="0" err="1">
                <a:latin typeface="Arial" panose="020B0604020202020204" pitchFamily="34" charset="0"/>
                <a:cs typeface="Arial" panose="020B0604020202020204" pitchFamily="34" charset="0"/>
              </a:rPr>
              <a:t>smartphone</a:t>
            </a:r>
            <a:r>
              <a:rPr lang="es-ES" sz="2400" dirty="0">
                <a:latin typeface="Arial" panose="020B0604020202020204" pitchFamily="34" charset="0"/>
                <a:cs typeface="Arial" panose="020B0604020202020204" pitchFamily="34" charset="0"/>
              </a:rPr>
              <a:t>  o teléfono inteligente en el año 2002, la </a:t>
            </a:r>
            <a:r>
              <a:rPr lang="es-ES" sz="2400" i="1" dirty="0" err="1">
                <a:latin typeface="Arial" panose="020B0604020202020204" pitchFamily="34" charset="0"/>
                <a:cs typeface="Arial" panose="020B0604020202020204" pitchFamily="34" charset="0"/>
              </a:rPr>
              <a:t>Blackberry</a:t>
            </a:r>
            <a:r>
              <a:rPr lang="es-ES" sz="2400" dirty="0">
                <a:latin typeface="Arial" panose="020B0604020202020204" pitchFamily="34" charset="0"/>
                <a:cs typeface="Arial" panose="020B0604020202020204" pitchFamily="34" charset="0"/>
              </a:rPr>
              <a:t>  que permitía el uso del correo electrónico. En 2007 Nokia lanzó el modelo N95, una serie con GPS, cámara de 5 </a:t>
            </a:r>
            <a:r>
              <a:rPr lang="es-ES" sz="2400" dirty="0" err="1">
                <a:latin typeface="Arial" panose="020B0604020202020204" pitchFamily="34" charset="0"/>
                <a:cs typeface="Arial" panose="020B0604020202020204" pitchFamily="34" charset="0"/>
              </a:rPr>
              <a:t>megapixeles</a:t>
            </a:r>
            <a:r>
              <a:rPr lang="es-ES" sz="2400" dirty="0">
                <a:latin typeface="Arial" panose="020B0604020202020204" pitchFamily="34" charset="0"/>
                <a:cs typeface="Arial" panose="020B0604020202020204" pitchFamily="34" charset="0"/>
              </a:rPr>
              <a:t>, conectividad </a:t>
            </a:r>
            <a:r>
              <a:rPr lang="es-ES" sz="2400" dirty="0" err="1">
                <a:latin typeface="Arial" panose="020B0604020202020204" pitchFamily="34" charset="0"/>
                <a:cs typeface="Arial" panose="020B0604020202020204" pitchFamily="34" charset="0"/>
              </a:rPr>
              <a:t>WiFi</a:t>
            </a:r>
            <a:r>
              <a:rPr lang="es-ES" sz="2400" dirty="0">
                <a:latin typeface="Arial" panose="020B0604020202020204" pitchFamily="34" charset="0"/>
                <a:cs typeface="Arial" panose="020B0604020202020204" pitchFamily="34" charset="0"/>
              </a:rPr>
              <a:t> y 3G.</a:t>
            </a:r>
          </a:p>
        </p:txBody>
      </p:sp>
    </p:spTree>
    <p:extLst>
      <p:ext uri="{BB962C8B-B14F-4D97-AF65-F5344CB8AC3E}">
        <p14:creationId xmlns:p14="http://schemas.microsoft.com/office/powerpoint/2010/main" val="4035550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735723"/>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253138" y="735724"/>
            <a:ext cx="11938861" cy="61222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4.- El uso de las NTIC en la comunicación cristiana al servicio de la comunicación institucional interna y externa.</a:t>
            </a:r>
          </a:p>
          <a:p>
            <a:pPr>
              <a:lnSpc>
                <a:spcPct val="100000"/>
              </a:lnSpc>
            </a:pPr>
            <a:endParaRPr lang="es-ES" sz="2400" b="1"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La revolución internet</a:t>
            </a:r>
          </a:p>
          <a:p>
            <a:pPr>
              <a:lnSpc>
                <a:spcPct val="100000"/>
              </a:lnSpc>
            </a:pPr>
            <a:endParaRPr lang="es-ES" sz="2400" dirty="0">
              <a:latin typeface="Arial" panose="020B0604020202020204" pitchFamily="34" charset="0"/>
              <a:cs typeface="Arial" panose="020B0604020202020204" pitchFamily="34" charset="0"/>
            </a:endParaRPr>
          </a:p>
          <a:p>
            <a:pPr marL="457200" lvl="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En 2007 Apple lanza su primer </a:t>
            </a:r>
            <a:r>
              <a:rPr lang="es-ES" sz="2400" b="1" dirty="0" err="1">
                <a:latin typeface="Arial" panose="020B0604020202020204" pitchFamily="34" charset="0"/>
                <a:cs typeface="Arial" panose="020B0604020202020204" pitchFamily="34" charset="0"/>
              </a:rPr>
              <a:t>Iphone</a:t>
            </a:r>
            <a:r>
              <a:rPr lang="es-ES" sz="2400" b="1" dirty="0">
                <a:latin typeface="Arial" panose="020B0604020202020204" pitchFamily="34" charset="0"/>
                <a:cs typeface="Arial" panose="020B0604020202020204" pitchFamily="34" charset="0"/>
              </a:rPr>
              <a:t>,</a:t>
            </a:r>
            <a:r>
              <a:rPr lang="es-ES" sz="2400" dirty="0">
                <a:latin typeface="Arial" panose="020B0604020202020204" pitchFamily="34" charset="0"/>
                <a:cs typeface="Arial" panose="020B0604020202020204" pitchFamily="34" charset="0"/>
              </a:rPr>
              <a:t> un </a:t>
            </a:r>
            <a:r>
              <a:rPr lang="es-ES" sz="2400" dirty="0" err="1">
                <a:latin typeface="Arial" panose="020B0604020202020204" pitchFamily="34" charset="0"/>
                <a:cs typeface="Arial" panose="020B0604020202020204" pitchFamily="34" charset="0"/>
              </a:rPr>
              <a:t>smartphone</a:t>
            </a:r>
            <a:r>
              <a:rPr lang="es-ES" sz="2400" dirty="0">
                <a:latin typeface="Arial" panose="020B0604020202020204" pitchFamily="34" charset="0"/>
                <a:cs typeface="Arial" panose="020B0604020202020204" pitchFamily="34" charset="0"/>
              </a:rPr>
              <a:t> controlado con pantalla táctil. En 2008 sale al mercado Android, un sistema operativo que utilizan en estos momentos también importantes marcas de teléfono. </a:t>
            </a:r>
          </a:p>
          <a:p>
            <a:pPr marL="45720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Y finalmente en el año 2010 Apple de nuevo presenta un nuevo concepto de ordenador, la </a:t>
            </a:r>
            <a:r>
              <a:rPr lang="es-ES" sz="2400" b="1" dirty="0" err="1">
                <a:latin typeface="Arial" panose="020B0604020202020204" pitchFamily="34" charset="0"/>
                <a:cs typeface="Arial" panose="020B0604020202020204" pitchFamily="34" charset="0"/>
              </a:rPr>
              <a:t>táblet</a:t>
            </a:r>
            <a:r>
              <a:rPr lang="es-ES" sz="2400" b="1" dirty="0">
                <a:latin typeface="Arial" panose="020B0604020202020204" pitchFamily="34" charset="0"/>
                <a:cs typeface="Arial" panose="020B0604020202020204" pitchFamily="34" charset="0"/>
              </a:rPr>
              <a:t>, </a:t>
            </a:r>
            <a:r>
              <a:rPr lang="es-ES" sz="2400" dirty="0">
                <a:latin typeface="Arial" panose="020B0604020202020204" pitchFamily="34" charset="0"/>
                <a:cs typeface="Arial" panose="020B0604020202020204" pitchFamily="34" charset="0"/>
              </a:rPr>
              <a:t>el dispositivo que te permite la lectura de libros electrónicos, lectura sin conexión de páginas web, lectura de cómics, consulta y edición de documentos de suites ofimáticas, navegación web (mediante </a:t>
            </a:r>
            <a:r>
              <a:rPr lang="es-ES" sz="2400" dirty="0" err="1">
                <a:latin typeface="Arial" panose="020B0604020202020204" pitchFamily="34" charset="0"/>
                <a:cs typeface="Arial" panose="020B0604020202020204" pitchFamily="34" charset="0"/>
              </a:rPr>
              <a:t>Wi</a:t>
            </a:r>
            <a:r>
              <a:rPr lang="es-ES" sz="2400" dirty="0">
                <a:latin typeface="Arial" panose="020B0604020202020204" pitchFamily="34" charset="0"/>
                <a:cs typeface="Arial" panose="020B0604020202020204" pitchFamily="34" charset="0"/>
              </a:rPr>
              <a:t>-Fi, USB o 3G interno), llamadas telefónicas, si son 4G y 5G, (sustituyendo así al teléfono móvil), GPS, reproducción de música, visualización de vídeos y películas, cargadas desde la memoria interna, memoria o disco duro USB o </a:t>
            </a:r>
            <a:r>
              <a:rPr lang="es-ES" sz="2400" dirty="0" err="1">
                <a:latin typeface="Arial" panose="020B0604020202020204" pitchFamily="34" charset="0"/>
                <a:cs typeface="Arial" panose="020B0604020202020204" pitchFamily="34" charset="0"/>
              </a:rPr>
              <a:t>Wi</a:t>
            </a:r>
            <a:r>
              <a:rPr lang="es-ES" sz="2400" dirty="0">
                <a:latin typeface="Arial" panose="020B0604020202020204" pitchFamily="34" charset="0"/>
                <a:cs typeface="Arial" panose="020B0604020202020204" pitchFamily="34" charset="0"/>
              </a:rPr>
              <a:t>-Drive y con salida mini-HDMI, cámara fotográfica y de vídeo HD, videoconferencia, etc…</a:t>
            </a:r>
          </a:p>
        </p:txBody>
      </p:sp>
    </p:spTree>
    <p:extLst>
      <p:ext uri="{BB962C8B-B14F-4D97-AF65-F5344CB8AC3E}">
        <p14:creationId xmlns:p14="http://schemas.microsoft.com/office/powerpoint/2010/main" val="61041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515006"/>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340963" y="714703"/>
            <a:ext cx="11685722" cy="614329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4.- El uso de las NTIC en la comunicación cristiana al servicio de la comunicación institucional interna y externa.</a:t>
            </a:r>
          </a:p>
          <a:p>
            <a:pPr>
              <a:lnSpc>
                <a:spcPct val="100000"/>
              </a:lnSpc>
            </a:pPr>
            <a:endParaRPr lang="es-ES" sz="2400" b="1"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Evangelizar en las autopistas del ciberespacio</a:t>
            </a:r>
          </a:p>
          <a:p>
            <a:pPr marL="457200" indent="-457200">
              <a:lnSpc>
                <a:spcPct val="100000"/>
              </a:lnSpc>
              <a:buFont typeface="Arial" panose="020B0604020202020204" pitchFamily="34" charset="0"/>
              <a:buChar char="•"/>
            </a:pPr>
            <a:endParaRPr lang="es-ES" sz="2400"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 sz="2400" dirty="0">
                <a:latin typeface="Arial" panose="020B0604020202020204" pitchFamily="34" charset="0"/>
                <a:cs typeface="Arial" panose="020B0604020202020204" pitchFamily="34" charset="0"/>
              </a:rPr>
              <a:t>Para </a:t>
            </a:r>
            <a:r>
              <a:rPr lang="es-ES_tradnl" sz="2400" b="1" dirty="0">
                <a:latin typeface="Arial" panose="020B0604020202020204" pitchFamily="34" charset="0"/>
                <a:cs typeface="Arial" panose="020B0604020202020204" pitchFamily="34" charset="0"/>
              </a:rPr>
              <a:t>Benedicto XVI</a:t>
            </a:r>
            <a:r>
              <a:rPr lang="es-ES_tradnl" sz="2400" dirty="0">
                <a:latin typeface="Arial" panose="020B0604020202020204" pitchFamily="34" charset="0"/>
                <a:cs typeface="Arial" panose="020B0604020202020204" pitchFamily="34" charset="0"/>
              </a:rPr>
              <a:t> “le corresponde ofrecer a quienes viven éste nuestro tiempo </a:t>
            </a:r>
            <a:r>
              <a:rPr lang="es-ES_tradnl" sz="2400" i="1" dirty="0">
                <a:latin typeface="Arial" panose="020B0604020202020204" pitchFamily="34" charset="0"/>
                <a:cs typeface="Arial" panose="020B0604020202020204" pitchFamily="34" charset="0"/>
              </a:rPr>
              <a:t>digital</a:t>
            </a:r>
            <a:r>
              <a:rPr lang="es-ES_tradnl" sz="2400" dirty="0">
                <a:latin typeface="Arial" panose="020B0604020202020204" pitchFamily="34" charset="0"/>
                <a:cs typeface="Arial" panose="020B0604020202020204" pitchFamily="34" charset="0"/>
              </a:rPr>
              <a:t> los signos necesarios para reconocer al Señor; darles la oportunidad de educarse para la espera y la esperanza, y de acercarse a la Palabra de Dios que salva y favorece el desarrollo humano integral. </a:t>
            </a:r>
            <a:r>
              <a:rPr lang="es-ES_tradnl" sz="2400" b="1" dirty="0">
                <a:latin typeface="Arial" panose="020B0604020202020204" pitchFamily="34" charset="0"/>
                <a:cs typeface="Arial" panose="020B0604020202020204" pitchFamily="34" charset="0"/>
              </a:rPr>
              <a:t>La Palabra podrá así navegar </a:t>
            </a:r>
            <a:r>
              <a:rPr lang="es-ES_tradnl" sz="2400" b="1" i="1" dirty="0">
                <a:latin typeface="Arial" panose="020B0604020202020204" pitchFamily="34" charset="0"/>
                <a:cs typeface="Arial" panose="020B0604020202020204" pitchFamily="34" charset="0"/>
              </a:rPr>
              <a:t>mar adentro</a:t>
            </a:r>
            <a:r>
              <a:rPr lang="es-ES_tradnl" sz="2400" b="1" dirty="0">
                <a:latin typeface="Arial" panose="020B0604020202020204" pitchFamily="34" charset="0"/>
                <a:cs typeface="Arial" panose="020B0604020202020204" pitchFamily="34" charset="0"/>
              </a:rPr>
              <a:t> hacia las numerosas encrucijadas que crea la tupida red de autopistas del ciberespacio, y afirmar el derecho de ciudadanía de Dios en cada época, para que Él pueda avanzar a través de las nuevas formas de comunicación por las calles de las ciudades y detenerse ante los umbrales de las casas y de los corazones y decir de nuevo: </a:t>
            </a:r>
            <a:r>
              <a:rPr lang="es-ES_tradnl" sz="2400" b="1" i="1" dirty="0">
                <a:latin typeface="Arial" panose="020B0604020202020204" pitchFamily="34" charset="0"/>
                <a:cs typeface="Arial" panose="020B0604020202020204" pitchFamily="34" charset="0"/>
              </a:rPr>
              <a:t>Estoy a la puerta llamando. Si alguien oye y me abre, entraré y cenaremos juntos</a:t>
            </a:r>
            <a:r>
              <a:rPr lang="es-ES_tradnl" sz="2400" dirty="0">
                <a:latin typeface="Arial" panose="020B0604020202020204" pitchFamily="34" charset="0"/>
                <a:cs typeface="Arial" panose="020B0604020202020204" pitchFamily="34" charset="0"/>
              </a:rPr>
              <a:t> (</a:t>
            </a:r>
            <a:r>
              <a:rPr lang="es-ES_tradnl" sz="2400" i="1" dirty="0" err="1">
                <a:latin typeface="Arial" panose="020B0604020202020204" pitchFamily="34" charset="0"/>
                <a:cs typeface="Arial" panose="020B0604020202020204" pitchFamily="34" charset="0"/>
              </a:rPr>
              <a:t>Ap</a:t>
            </a:r>
            <a:r>
              <a:rPr lang="es-ES_tradnl" sz="2400" dirty="0">
                <a:latin typeface="Arial" panose="020B0604020202020204" pitchFamily="34" charset="0"/>
                <a:cs typeface="Arial" panose="020B0604020202020204" pitchFamily="34" charset="0"/>
              </a:rPr>
              <a:t> 3, 20)”.</a:t>
            </a:r>
            <a:endParaRPr lang="es-ES"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s-ES" sz="2800" dirty="0">
              <a:latin typeface="+mn-lt"/>
            </a:endParaRPr>
          </a:p>
        </p:txBody>
      </p:sp>
    </p:spTree>
    <p:extLst>
      <p:ext uri="{BB962C8B-B14F-4D97-AF65-F5344CB8AC3E}">
        <p14:creationId xmlns:p14="http://schemas.microsoft.com/office/powerpoint/2010/main" val="668309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641130"/>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340963" y="746234"/>
            <a:ext cx="11670223" cy="61117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4.- El uso de las NTIC en la comunicación cristiana al servicio de la comunicación institucional interna y externa.</a:t>
            </a:r>
          </a:p>
          <a:p>
            <a:pPr>
              <a:lnSpc>
                <a:spcPct val="100000"/>
              </a:lnSpc>
            </a:pPr>
            <a:endParaRPr lang="es-ES" sz="2400" b="1"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Evangelizar en las autopistas del ciberespacio</a:t>
            </a:r>
          </a:p>
          <a:p>
            <a:pPr>
              <a:lnSpc>
                <a:spcPct val="100000"/>
              </a:lnSpc>
            </a:pPr>
            <a:endParaRPr lang="es-ES" sz="2400" dirty="0">
              <a:latin typeface="Arial" panose="020B0604020202020204" pitchFamily="34" charset="0"/>
              <a:cs typeface="Arial" panose="020B0604020202020204" pitchFamily="34" charset="0"/>
            </a:endParaRPr>
          </a:p>
          <a:p>
            <a:pPr>
              <a:lnSpc>
                <a:spcPct val="100000"/>
              </a:lnSpc>
            </a:pPr>
            <a:r>
              <a:rPr lang="es-ES" sz="2400" b="1" dirty="0">
                <a:latin typeface="Arial" panose="020B0604020202020204" pitchFamily="34" charset="0"/>
                <a:cs typeface="Arial" panose="020B0604020202020204" pitchFamily="34" charset="0"/>
              </a:rPr>
              <a:t>La razón está en la fidelidad al destinatario: </a:t>
            </a:r>
          </a:p>
          <a:p>
            <a:pPr marL="457200" indent="-457200">
              <a:lnSpc>
                <a:spcPct val="100000"/>
              </a:lnSpc>
              <a:buFont typeface="Arial" panose="020B0604020202020204" pitchFamily="34" charset="0"/>
              <a:buChar char="•"/>
            </a:pPr>
            <a:r>
              <a:rPr lang="es-ES_tradnl" sz="2400" dirty="0">
                <a:latin typeface="Arial" panose="020B0604020202020204" pitchFamily="34" charset="0"/>
                <a:cs typeface="Arial" panose="020B0604020202020204" pitchFamily="34" charset="0"/>
              </a:rPr>
              <a:t>“La capacidad de utilizar los nuevos lenguajes es necesaria no tanto para estar al paso con los tiempos, sino precisamente para permitir que la infinita riqueza del Evangelio encuentre formas de expresión que puedan alcanzar las mentes y los corazones de todos”</a:t>
            </a:r>
            <a:r>
              <a:rPr lang="es-ES_tradnl" sz="2400" b="1" dirty="0">
                <a:latin typeface="Arial" panose="020B0604020202020204" pitchFamily="34" charset="0"/>
                <a:cs typeface="Arial" panose="020B0604020202020204" pitchFamily="34" charset="0"/>
              </a:rPr>
              <a:t> (Benedicto XVI)</a:t>
            </a:r>
            <a:r>
              <a:rPr lang="es-ES" sz="2400" b="1" dirty="0">
                <a:latin typeface="Arial" panose="020B0604020202020204" pitchFamily="34" charset="0"/>
                <a:cs typeface="Arial" panose="020B0604020202020204" pitchFamily="34" charset="0"/>
              </a:rPr>
              <a:t>.</a:t>
            </a:r>
          </a:p>
          <a:p>
            <a:pPr marL="457200" indent="-457200">
              <a:lnSpc>
                <a:spcPct val="100000"/>
              </a:lnSpc>
              <a:buFont typeface="Arial" panose="020B0604020202020204" pitchFamily="34" charset="0"/>
              <a:buChar char="•"/>
            </a:pPr>
            <a:r>
              <a:rPr lang="es-ES_tradnl" sz="2400" dirty="0">
                <a:latin typeface="Arial" panose="020B0604020202020204" pitchFamily="34" charset="0"/>
                <a:cs typeface="Arial" panose="020B0604020202020204" pitchFamily="34" charset="0"/>
              </a:rPr>
              <a:t>“Es vital que hoy la Iglesia salga a anunciar el Evangelio a todos, en todos los lugares, en todas las ocasiones, sin demoras, sin asco y sin miedo. La alegría del Evangelio es para todo el pueblo, no puede excluir a nadie” (</a:t>
            </a:r>
            <a:r>
              <a:rPr lang="es-ES_tradnl" sz="2400" b="1" dirty="0">
                <a:latin typeface="Arial" panose="020B0604020202020204" pitchFamily="34" charset="0"/>
                <a:cs typeface="Arial" panose="020B0604020202020204" pitchFamily="34" charset="0"/>
              </a:rPr>
              <a:t>Francisco </a:t>
            </a:r>
            <a:r>
              <a:rPr lang="es-ES_tradnl" sz="2400" i="1" dirty="0" err="1">
                <a:latin typeface="Arial" panose="020B0604020202020204" pitchFamily="34" charset="0"/>
                <a:cs typeface="Arial" panose="020B0604020202020204" pitchFamily="34" charset="0"/>
              </a:rPr>
              <a:t>Evangelii</a:t>
            </a:r>
            <a:r>
              <a:rPr lang="es-ES_tradnl" sz="2400" i="1" dirty="0">
                <a:latin typeface="Arial" panose="020B0604020202020204" pitchFamily="34" charset="0"/>
                <a:cs typeface="Arial" panose="020B0604020202020204" pitchFamily="34" charset="0"/>
              </a:rPr>
              <a:t> </a:t>
            </a:r>
            <a:r>
              <a:rPr lang="es-ES_tradnl" sz="2400" i="1" dirty="0" err="1">
                <a:latin typeface="Arial" panose="020B0604020202020204" pitchFamily="34" charset="0"/>
                <a:cs typeface="Arial" panose="020B0604020202020204" pitchFamily="34" charset="0"/>
              </a:rPr>
              <a:t>Gaudium</a:t>
            </a:r>
            <a:r>
              <a:rPr lang="es-ES_tradnl" sz="2400" i="1" dirty="0">
                <a:latin typeface="Arial" panose="020B0604020202020204" pitchFamily="34" charset="0"/>
                <a:cs typeface="Arial" panose="020B0604020202020204" pitchFamily="34" charset="0"/>
              </a:rPr>
              <a:t>, 23). </a:t>
            </a:r>
            <a:r>
              <a:rPr lang="es-ES_tradnl" sz="2400" b="1" dirty="0">
                <a:latin typeface="Arial" panose="020B0604020202020204" pitchFamily="34" charset="0"/>
                <a:cs typeface="Arial" panose="020B0604020202020204" pitchFamily="34" charset="0"/>
              </a:rPr>
              <a:t>Tampoco a los nativos digitales</a:t>
            </a:r>
            <a:r>
              <a:rPr lang="es-ES_tradnl" sz="2400" dirty="0">
                <a:latin typeface="Arial" panose="020B0604020202020204" pitchFamily="34" charset="0"/>
                <a:cs typeface="Arial" panose="020B0604020202020204" pitchFamily="34" charset="0"/>
              </a:rPr>
              <a:t> (generación del presente y del futuro), </a:t>
            </a:r>
            <a:r>
              <a:rPr lang="es-ES_tradnl" sz="2400" b="1" dirty="0">
                <a:latin typeface="Arial" panose="020B0604020202020204" pitchFamily="34" charset="0"/>
                <a:cs typeface="Arial" panose="020B0604020202020204" pitchFamily="34" charset="0"/>
              </a:rPr>
              <a:t>ni siquiera a los más irreverentes y extravagantes. </a:t>
            </a:r>
            <a:endParaRPr lang="es-ES"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s-ES" sz="2800" dirty="0">
              <a:latin typeface="+mn-lt"/>
            </a:endParaRPr>
          </a:p>
        </p:txBody>
      </p:sp>
    </p:spTree>
    <p:extLst>
      <p:ext uri="{BB962C8B-B14F-4D97-AF65-F5344CB8AC3E}">
        <p14:creationId xmlns:p14="http://schemas.microsoft.com/office/powerpoint/2010/main" val="155931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1366344"/>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578069" y="1166648"/>
            <a:ext cx="11309131" cy="5373637"/>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800" b="1" dirty="0">
                <a:latin typeface="Arial" panose="020B0604020202020204" pitchFamily="34" charset="0"/>
                <a:cs typeface="Arial" panose="020B0604020202020204" pitchFamily="34" charset="0"/>
              </a:rPr>
              <a:t>1.- Contexto: Evangelizar en la cultura mediática</a:t>
            </a:r>
          </a:p>
          <a:p>
            <a:pPr>
              <a:lnSpc>
                <a:spcPct val="100000"/>
              </a:lnSpc>
            </a:pPr>
            <a:endParaRPr lang="es-ES" sz="2800" b="1" dirty="0">
              <a:latin typeface="Arial" panose="020B0604020202020204" pitchFamily="34" charset="0"/>
              <a:cs typeface="Arial" panose="020B0604020202020204" pitchFamily="34" charset="0"/>
            </a:endParaRPr>
          </a:p>
          <a:p>
            <a:pPr marL="285750" indent="-285750">
              <a:lnSpc>
                <a:spcPct val="100000"/>
              </a:lnSpc>
              <a:buFont typeface="Arial" panose="020B0604020202020204" pitchFamily="34" charset="0"/>
              <a:buChar char="•"/>
            </a:pPr>
            <a:r>
              <a:rPr lang="es-ES" sz="2800" b="1" dirty="0">
                <a:latin typeface="Arial" panose="020B0604020202020204" pitchFamily="34" charset="0"/>
                <a:cs typeface="Arial" panose="020B0604020202020204" pitchFamily="34" charset="0"/>
              </a:rPr>
              <a:t>¿Qué entendemos por cultura mediática?</a:t>
            </a:r>
            <a:endParaRPr lang="es-ES_tradnl" sz="2800" dirty="0">
              <a:latin typeface="Arial" panose="020B0604020202020204" pitchFamily="34" charset="0"/>
              <a:cs typeface="Arial" panose="020B0604020202020204" pitchFamily="34" charset="0"/>
            </a:endParaRPr>
          </a:p>
          <a:p>
            <a:pPr>
              <a:lnSpc>
                <a:spcPct val="100000"/>
              </a:lnSpc>
            </a:pPr>
            <a:r>
              <a:rPr lang="es-ES" sz="2800" dirty="0">
                <a:latin typeface="Arial" panose="020B0604020202020204" pitchFamily="34" charset="0"/>
                <a:cs typeface="Arial" panose="020B0604020202020204" pitchFamily="34" charset="0"/>
              </a:rPr>
              <a:t> </a:t>
            </a:r>
            <a:endParaRPr lang="es-ES_tradnl" sz="2800" dirty="0">
              <a:latin typeface="Arial" panose="020B0604020202020204" pitchFamily="34" charset="0"/>
              <a:cs typeface="Arial" panose="020B0604020202020204" pitchFamily="34" charset="0"/>
            </a:endParaRPr>
          </a:p>
          <a:p>
            <a:pPr lvl="0">
              <a:lnSpc>
                <a:spcPct val="100000"/>
              </a:lnSpc>
            </a:pPr>
            <a:r>
              <a:rPr lang="es-ES" sz="2800" b="1" dirty="0">
                <a:latin typeface="Arial" panose="020B0604020202020204" pitchFamily="34" charset="0"/>
                <a:cs typeface="Arial" panose="020B0604020202020204" pitchFamily="34" charset="0"/>
              </a:rPr>
              <a:t>En realidad, cultura mediática es:</a:t>
            </a:r>
          </a:p>
          <a:p>
            <a:pPr marL="285750" indent="-285750">
              <a:lnSpc>
                <a:spcPct val="100000"/>
              </a:lnSpc>
              <a:buFont typeface="Arial"/>
              <a:buChar char="•"/>
            </a:pPr>
            <a:r>
              <a:rPr lang="es-ES" sz="2800" dirty="0">
                <a:latin typeface="Arial" panose="020B0604020202020204" pitchFamily="34" charset="0"/>
                <a:cs typeface="Arial" panose="020B0604020202020204" pitchFamily="34" charset="0"/>
              </a:rPr>
              <a:t>La cultura </a:t>
            </a:r>
            <a:r>
              <a:rPr lang="es-ES" sz="2800" b="1" dirty="0">
                <a:latin typeface="Arial" panose="020B0604020202020204" pitchFamily="34" charset="0"/>
                <a:cs typeface="Arial" panose="020B0604020202020204" pitchFamily="34" charset="0"/>
              </a:rPr>
              <a:t>emergente, omnipresente, y dominante</a:t>
            </a:r>
            <a:r>
              <a:rPr lang="es-ES" sz="2800" dirty="0">
                <a:latin typeface="Arial" panose="020B0604020202020204" pitchFamily="34" charset="0"/>
                <a:cs typeface="Arial" panose="020B0604020202020204" pitchFamily="34" charset="0"/>
              </a:rPr>
              <a:t> en el </a:t>
            </a:r>
            <a:r>
              <a:rPr lang="es-ES" sz="2800" b="1" dirty="0">
                <a:latin typeface="Arial" panose="020B0604020202020204" pitchFamily="34" charset="0"/>
                <a:cs typeface="Arial" panose="020B0604020202020204" pitchFamily="34" charset="0"/>
              </a:rPr>
              <a:t>mundo globalizado, </a:t>
            </a:r>
          </a:p>
          <a:p>
            <a:pPr marL="285750" indent="-285750">
              <a:lnSpc>
                <a:spcPct val="100000"/>
              </a:lnSpc>
              <a:buFont typeface="Arial"/>
              <a:buChar char="•"/>
            </a:pPr>
            <a:r>
              <a:rPr lang="es-ES" sz="2800" dirty="0">
                <a:latin typeface="Arial" panose="020B0604020202020204" pitchFamily="34" charset="0"/>
                <a:cs typeface="Arial" panose="020B0604020202020204" pitchFamily="34" charset="0"/>
              </a:rPr>
              <a:t>marcado por la </a:t>
            </a:r>
            <a:r>
              <a:rPr lang="es-ES" sz="2800" b="1" dirty="0">
                <a:latin typeface="Arial" panose="020B0604020202020204" pitchFamily="34" charset="0"/>
                <a:cs typeface="Arial" panose="020B0604020202020204" pitchFamily="34" charset="0"/>
              </a:rPr>
              <a:t>sociedad de la información</a:t>
            </a:r>
            <a:r>
              <a:rPr lang="es-ES" sz="2800" dirty="0">
                <a:latin typeface="Arial" panose="020B0604020202020204" pitchFamily="34" charset="0"/>
                <a:cs typeface="Arial" panose="020B0604020202020204" pitchFamily="34" charset="0"/>
              </a:rPr>
              <a:t>,</a:t>
            </a:r>
          </a:p>
          <a:p>
            <a:pPr marL="285750" indent="-285750">
              <a:lnSpc>
                <a:spcPct val="100000"/>
              </a:lnSpc>
              <a:buFont typeface="Arial"/>
              <a:buChar char="•"/>
            </a:pPr>
            <a:r>
              <a:rPr lang="es-ES" sz="2800" dirty="0">
                <a:latin typeface="Arial" panose="020B0604020202020204" pitchFamily="34" charset="0"/>
                <a:cs typeface="Arial" panose="020B0604020202020204" pitchFamily="34" charset="0"/>
              </a:rPr>
              <a:t> y caracterizado por la </a:t>
            </a:r>
            <a:r>
              <a:rPr lang="es-ES" sz="2800" b="1" dirty="0">
                <a:latin typeface="Arial" panose="020B0604020202020204" pitchFamily="34" charset="0"/>
                <a:cs typeface="Arial" panose="020B0604020202020204" pitchFamily="34" charset="0"/>
              </a:rPr>
              <a:t>sociedad post-moderna y débil</a:t>
            </a:r>
            <a:r>
              <a:rPr lang="es-ES" sz="2800" dirty="0">
                <a:latin typeface="Arial" panose="020B0604020202020204" pitchFamily="34" charset="0"/>
                <a:cs typeface="Arial" panose="020B0604020202020204" pitchFamily="34" charset="0"/>
              </a:rPr>
              <a:t>. </a:t>
            </a:r>
          </a:p>
          <a:p>
            <a:pPr marL="285750" indent="-285750">
              <a:lnSpc>
                <a:spcPct val="100000"/>
              </a:lnSpc>
              <a:buFont typeface="Arial"/>
              <a:buChar char="•"/>
            </a:pPr>
            <a:r>
              <a:rPr lang="es-ES" sz="2800" dirty="0">
                <a:latin typeface="Arial" panose="020B0604020202020204" pitchFamily="34" charset="0"/>
                <a:cs typeface="Arial" panose="020B0604020202020204" pitchFamily="34" charset="0"/>
              </a:rPr>
              <a:t>Una cultura además configuradora a la vez que determinada por el llamado </a:t>
            </a:r>
            <a:r>
              <a:rPr lang="es-ES" sz="2800" b="1" dirty="0">
                <a:latin typeface="Arial" panose="020B0604020202020204" pitchFamily="34" charset="0"/>
                <a:cs typeface="Arial" panose="020B0604020202020204" pitchFamily="34" charset="0"/>
              </a:rPr>
              <a:t>“sexto continente”</a:t>
            </a:r>
            <a:r>
              <a:rPr lang="es-ES" sz="2800" dirty="0">
                <a:latin typeface="Arial" panose="020B0604020202020204" pitchFamily="34" charset="0"/>
                <a:cs typeface="Arial" panose="020B0604020202020204" pitchFamily="34" charset="0"/>
              </a:rPr>
              <a:t>, </a:t>
            </a:r>
          </a:p>
          <a:p>
            <a:pPr marL="285750" indent="-285750">
              <a:lnSpc>
                <a:spcPct val="100000"/>
              </a:lnSpc>
              <a:buFont typeface="Arial"/>
              <a:buChar char="•"/>
            </a:pPr>
            <a:r>
              <a:rPr lang="es-ES" sz="2800" dirty="0">
                <a:latin typeface="Arial" panose="020B0604020202020204" pitchFamily="34" charset="0"/>
                <a:cs typeface="Arial" panose="020B0604020202020204" pitchFamily="34" charset="0"/>
              </a:rPr>
              <a:t>especialmente influyente en las </a:t>
            </a:r>
            <a:r>
              <a:rPr lang="es-ES" sz="2800" b="1" dirty="0">
                <a:latin typeface="Arial" panose="020B0604020202020204" pitchFamily="34" charset="0"/>
                <a:cs typeface="Arial" panose="020B0604020202020204" pitchFamily="34" charset="0"/>
              </a:rPr>
              <a:t>nuevas generaciones</a:t>
            </a:r>
            <a:r>
              <a:rPr lang="es-ES" sz="2800" dirty="0">
                <a:latin typeface="Arial" panose="020B0604020202020204" pitchFamily="34" charset="0"/>
                <a:cs typeface="Arial" panose="020B0604020202020204" pitchFamily="34" charset="0"/>
              </a:rPr>
              <a:t>, </a:t>
            </a:r>
          </a:p>
          <a:p>
            <a:pPr marL="285750" indent="-285750">
              <a:lnSpc>
                <a:spcPct val="100000"/>
              </a:lnSpc>
              <a:buFont typeface="Arial"/>
              <a:buChar char="•"/>
            </a:pPr>
            <a:r>
              <a:rPr lang="es-ES" sz="2800" dirty="0">
                <a:latin typeface="Arial" panose="020B0604020202020204" pitchFamily="34" charset="0"/>
                <a:cs typeface="Arial" panose="020B0604020202020204" pitchFamily="34" charset="0"/>
              </a:rPr>
              <a:t>y portadora de un </a:t>
            </a:r>
            <a:r>
              <a:rPr lang="es-ES" sz="2800" b="1" dirty="0">
                <a:latin typeface="Arial" panose="020B0604020202020204" pitchFamily="34" charset="0"/>
                <a:cs typeface="Arial" panose="020B0604020202020204" pitchFamily="34" charset="0"/>
              </a:rPr>
              <a:t>nuevo lenguaje</a:t>
            </a:r>
            <a:r>
              <a:rPr lang="es-ES" sz="2800" dirty="0">
                <a:latin typeface="Arial" panose="020B0604020202020204" pitchFamily="34" charset="0"/>
                <a:cs typeface="Arial" panose="020B0604020202020204" pitchFamily="34" charset="0"/>
              </a:rPr>
              <a:t>.</a:t>
            </a:r>
            <a:endParaRPr lang="es-ES_tradn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4991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714702"/>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260888" y="920635"/>
            <a:ext cx="11670223" cy="435502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4.- El uso de las NTIC en la comunicación cristiana al servicio de la comunicación institucional interna y externa.</a:t>
            </a:r>
          </a:p>
          <a:p>
            <a:pPr>
              <a:lnSpc>
                <a:spcPct val="100000"/>
              </a:lnSpc>
            </a:pPr>
            <a:endParaRPr lang="es-ES" sz="2400" b="1"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_tradnl" sz="2400" b="1" dirty="0">
                <a:latin typeface="Arial" panose="020B0604020202020204" pitchFamily="34" charset="0"/>
                <a:cs typeface="Arial" panose="020B0604020202020204" pitchFamily="34" charset="0"/>
              </a:rPr>
              <a:t>Pastoral integrada de las Redes Sociales</a:t>
            </a:r>
          </a:p>
          <a:p>
            <a:pPr marL="457200" indent="-457200">
              <a:lnSpc>
                <a:spcPct val="100000"/>
              </a:lnSpc>
              <a:buFont typeface="Arial" panose="020B0604020202020204" pitchFamily="34" charset="0"/>
              <a:buChar char="•"/>
            </a:pPr>
            <a:endParaRPr lang="es-ES" sz="2400" b="1" dirty="0">
              <a:latin typeface="Arial" panose="020B0604020202020204" pitchFamily="34" charset="0"/>
              <a:cs typeface="Arial" panose="020B0604020202020204" pitchFamily="34" charset="0"/>
            </a:endParaRPr>
          </a:p>
          <a:p>
            <a:pPr lvl="0">
              <a:lnSpc>
                <a:spcPct val="100000"/>
              </a:lnSpc>
            </a:pPr>
            <a:r>
              <a:rPr lang="es-ES_tradnl" sz="2400" b="1" dirty="0">
                <a:latin typeface="Arial" panose="020B0604020202020204" pitchFamily="34" charset="0"/>
                <a:cs typeface="Arial" panose="020B0604020202020204" pitchFamily="34" charset="0"/>
              </a:rPr>
              <a:t>Una mención especial merece la cuestión del lenguaje de las Redes Sociales.</a:t>
            </a:r>
            <a:r>
              <a:rPr lang="es-ES_tradnl" sz="2400" dirty="0">
                <a:latin typeface="Arial" panose="020B0604020202020204" pitchFamily="34" charset="0"/>
                <a:cs typeface="Arial" panose="020B0604020202020204" pitchFamily="34" charset="0"/>
              </a:rPr>
              <a:t> Al papa </a:t>
            </a:r>
            <a:r>
              <a:rPr lang="es-ES_tradnl" sz="2400" b="1" dirty="0">
                <a:latin typeface="Arial" panose="020B0604020202020204" pitchFamily="34" charset="0"/>
                <a:cs typeface="Arial" panose="020B0604020202020204" pitchFamily="34" charset="0"/>
              </a:rPr>
              <a:t>Benedicto XVI</a:t>
            </a:r>
            <a:r>
              <a:rPr lang="es-ES_tradnl" sz="2400" dirty="0">
                <a:latin typeface="Arial" panose="020B0604020202020204" pitchFamily="34" charset="0"/>
                <a:cs typeface="Arial" panose="020B0604020202020204" pitchFamily="34" charset="0"/>
              </a:rPr>
              <a:t> le tocó la época de su proliferación como soporte, y por tanto también como lenguaje, de la comunicación entre los adolescentes y los jóvenes en la primera década del siglo XXI. Para él </a:t>
            </a:r>
            <a:r>
              <a:rPr lang="es-ES_tradnl" sz="2400" b="1" dirty="0">
                <a:latin typeface="Arial" panose="020B0604020202020204" pitchFamily="34" charset="0"/>
                <a:cs typeface="Arial" panose="020B0604020202020204" pitchFamily="34" charset="0"/>
              </a:rPr>
              <a:t>las Redes Sociales permiten a las personas encontrarse más allá de las fronteras del espacio y de las propias culturas,</a:t>
            </a:r>
            <a:r>
              <a:rPr lang="es-ES_tradnl" sz="2400" dirty="0">
                <a:latin typeface="Arial" panose="020B0604020202020204" pitchFamily="34" charset="0"/>
                <a:cs typeface="Arial" panose="020B0604020202020204" pitchFamily="34" charset="0"/>
              </a:rPr>
              <a:t> inaugurando así un </a:t>
            </a:r>
            <a:r>
              <a:rPr lang="es-ES_tradnl" sz="2400" b="1" dirty="0">
                <a:latin typeface="Arial" panose="020B0604020202020204" pitchFamily="34" charset="0"/>
                <a:cs typeface="Arial" panose="020B0604020202020204" pitchFamily="34" charset="0"/>
              </a:rPr>
              <a:t>mundo nuevo de amistades potenciales.</a:t>
            </a:r>
            <a:endParaRPr lang="es-ES_tradnl" sz="2400" dirty="0">
              <a:latin typeface="Arial" panose="020B0604020202020204" pitchFamily="34" charset="0"/>
              <a:cs typeface="Arial" panose="020B0604020202020204" pitchFamily="34" charset="0"/>
            </a:endParaRPr>
          </a:p>
          <a:p>
            <a:endParaRPr lang="es-ES" sz="2800" dirty="0">
              <a:latin typeface="+mn-lt"/>
            </a:endParaRPr>
          </a:p>
        </p:txBody>
      </p:sp>
    </p:spTree>
    <p:extLst>
      <p:ext uri="{BB962C8B-B14F-4D97-AF65-F5344CB8AC3E}">
        <p14:creationId xmlns:p14="http://schemas.microsoft.com/office/powerpoint/2010/main" val="1234978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504496"/>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2"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340963" y="756745"/>
            <a:ext cx="11670223" cy="567505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4.- El uso de las NTIC en la comunicación cristiana al servicio de la comunicación institucional interna y externa.</a:t>
            </a:r>
          </a:p>
          <a:p>
            <a:pPr>
              <a:lnSpc>
                <a:spcPct val="100000"/>
              </a:lnSpc>
            </a:pPr>
            <a:endParaRPr lang="es-ES" sz="2400" b="1"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_tradnl" sz="2400" b="1" dirty="0">
                <a:latin typeface="Arial" panose="020B0604020202020204" pitchFamily="34" charset="0"/>
                <a:cs typeface="Arial" panose="020B0604020202020204" pitchFamily="34" charset="0"/>
              </a:rPr>
              <a:t>Pastoral integrada de las Redes Sociales</a:t>
            </a:r>
          </a:p>
          <a:p>
            <a:pPr marL="457200" indent="-457200">
              <a:lnSpc>
                <a:spcPct val="100000"/>
              </a:lnSpc>
              <a:buFont typeface="Arial" panose="020B0604020202020204" pitchFamily="34" charset="0"/>
              <a:buChar char="•"/>
            </a:pPr>
            <a:endParaRPr lang="es-ES" sz="2400" b="1" dirty="0">
              <a:latin typeface="Arial" panose="020B0604020202020204" pitchFamily="34" charset="0"/>
              <a:cs typeface="Arial" panose="020B0604020202020204" pitchFamily="34" charset="0"/>
            </a:endParaRPr>
          </a:p>
          <a:p>
            <a:pPr marL="457200" lvl="0" indent="-457200">
              <a:lnSpc>
                <a:spcPct val="100000"/>
              </a:lnSpc>
              <a:buFont typeface="Arial" panose="020B0604020202020204" pitchFamily="34" charset="0"/>
              <a:buChar char="•"/>
            </a:pPr>
            <a:r>
              <a:rPr lang="es-ES_tradnl" sz="2400" b="1" dirty="0">
                <a:latin typeface="Arial" panose="020B0604020202020204" pitchFamily="34" charset="0"/>
                <a:cs typeface="Arial" panose="020B0604020202020204" pitchFamily="34" charset="0"/>
              </a:rPr>
              <a:t>Una mención especial merece la cuestión del lenguaje de las Redes Sociales.</a:t>
            </a:r>
            <a:r>
              <a:rPr lang="es-ES_tradnl" sz="2400" dirty="0">
                <a:latin typeface="Arial" panose="020B0604020202020204" pitchFamily="34" charset="0"/>
                <a:cs typeface="Arial" panose="020B0604020202020204" pitchFamily="34" charset="0"/>
              </a:rPr>
              <a:t> Al papa </a:t>
            </a:r>
            <a:r>
              <a:rPr lang="es-ES_tradnl" sz="2400" b="1" dirty="0">
                <a:latin typeface="Arial" panose="020B0604020202020204" pitchFamily="34" charset="0"/>
                <a:cs typeface="Arial" panose="020B0604020202020204" pitchFamily="34" charset="0"/>
              </a:rPr>
              <a:t>Benedicto XVI</a:t>
            </a:r>
            <a:r>
              <a:rPr lang="es-ES_tradnl" sz="2400" dirty="0">
                <a:latin typeface="Arial" panose="020B0604020202020204" pitchFamily="34" charset="0"/>
                <a:cs typeface="Arial" panose="020B0604020202020204" pitchFamily="34" charset="0"/>
              </a:rPr>
              <a:t> le tocó la época de su proliferación como soporte, y por tanto también como lenguaje, de la comunicación entre los adolescentes y los jóvenes en la primera década del siglo XXI. Para él </a:t>
            </a:r>
            <a:r>
              <a:rPr lang="es-ES_tradnl" sz="2400" b="1" dirty="0">
                <a:latin typeface="Arial" panose="020B0604020202020204" pitchFamily="34" charset="0"/>
                <a:cs typeface="Arial" panose="020B0604020202020204" pitchFamily="34" charset="0"/>
              </a:rPr>
              <a:t>las Redes Sociales permiten a las personas encontrarse más allá de las fronteras del espacio y de las propias culturas,</a:t>
            </a:r>
            <a:r>
              <a:rPr lang="es-ES_tradnl" sz="2400" dirty="0">
                <a:latin typeface="Arial" panose="020B0604020202020204" pitchFamily="34" charset="0"/>
                <a:cs typeface="Arial" panose="020B0604020202020204" pitchFamily="34" charset="0"/>
              </a:rPr>
              <a:t> inaugurando así un </a:t>
            </a:r>
            <a:r>
              <a:rPr lang="es-ES_tradnl" sz="2400" b="1" dirty="0">
                <a:latin typeface="Arial" panose="020B0604020202020204" pitchFamily="34" charset="0"/>
                <a:cs typeface="Arial" panose="020B0604020202020204" pitchFamily="34" charset="0"/>
              </a:rPr>
              <a:t>mundo nuevo de amistades potenciales.</a:t>
            </a:r>
          </a:p>
          <a:p>
            <a:pPr marL="457200" lvl="0" indent="-457200">
              <a:lnSpc>
                <a:spcPct val="100000"/>
              </a:lnSpc>
              <a:buFont typeface="Arial" panose="020B0604020202020204" pitchFamily="34" charset="0"/>
              <a:buChar char="•"/>
            </a:pPr>
            <a:r>
              <a:rPr lang="es-ES_tradnl" sz="2400" b="1" dirty="0">
                <a:latin typeface="Arial" panose="020B0604020202020204" pitchFamily="34" charset="0"/>
                <a:cs typeface="Arial" panose="020B0604020202020204" pitchFamily="34" charset="0"/>
              </a:rPr>
              <a:t>De sus ocho mensajes de la Jornada Mundial de las Comunicaciones, cuatro tratan de responder al desafío de las Redes Sociales:</a:t>
            </a:r>
            <a:endParaRPr lang="es-ES_tradnl" sz="2400" dirty="0">
              <a:latin typeface="Arial" panose="020B0604020202020204" pitchFamily="34" charset="0"/>
              <a:cs typeface="Arial" panose="020B0604020202020204" pitchFamily="34" charset="0"/>
            </a:endParaRPr>
          </a:p>
          <a:p>
            <a:endParaRPr lang="es-ES" sz="2800" dirty="0">
              <a:latin typeface="+mn-lt"/>
            </a:endParaRPr>
          </a:p>
        </p:txBody>
      </p:sp>
    </p:spTree>
    <p:extLst>
      <p:ext uri="{BB962C8B-B14F-4D97-AF65-F5344CB8AC3E}">
        <p14:creationId xmlns:p14="http://schemas.microsoft.com/office/powerpoint/2010/main" val="4243395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0" y="1"/>
            <a:ext cx="10291742" cy="515006"/>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2" y="-16526"/>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260888" y="515007"/>
            <a:ext cx="11670223" cy="596889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4.- El uso de las NTIC en la comunicación cristiana al servicio de la comunicación institucional interna y externa.</a:t>
            </a:r>
          </a:p>
          <a:p>
            <a:pPr>
              <a:lnSpc>
                <a:spcPct val="100000"/>
              </a:lnSpc>
            </a:pPr>
            <a:endParaRPr lang="es-ES" sz="2400" b="1"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_tradnl" sz="2400" b="1" dirty="0">
                <a:latin typeface="Arial" panose="020B0604020202020204" pitchFamily="34" charset="0"/>
                <a:cs typeface="Arial" panose="020B0604020202020204" pitchFamily="34" charset="0"/>
              </a:rPr>
              <a:t>Pastoral integrada de las Redes Sociales</a:t>
            </a:r>
          </a:p>
          <a:p>
            <a:pPr marL="457200" indent="-457200">
              <a:lnSpc>
                <a:spcPct val="100000"/>
              </a:lnSpc>
              <a:buFont typeface="Arial" panose="020B0604020202020204" pitchFamily="34" charset="0"/>
              <a:buChar char="•"/>
            </a:pPr>
            <a:endParaRPr lang="es-ES" sz="2400" b="1"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_tradnl" sz="2400" b="1" i="1" dirty="0">
                <a:latin typeface="Arial" panose="020B0604020202020204" pitchFamily="34" charset="0"/>
                <a:cs typeface="Arial" panose="020B0604020202020204" pitchFamily="34" charset="0"/>
              </a:rPr>
              <a:t>Nuevas tecnologías, nuevas relaciones. Promover una cultura de respeto, de diálogo, de amistad” (XLIII-2009)</a:t>
            </a:r>
            <a:r>
              <a:rPr lang="es-ES_tradnl" sz="2400" b="1" dirty="0">
                <a:latin typeface="Arial" panose="020B0604020202020204" pitchFamily="34" charset="0"/>
                <a:cs typeface="Arial" panose="020B0604020202020204" pitchFamily="34" charset="0"/>
              </a:rPr>
              <a:t> </a:t>
            </a:r>
            <a:r>
              <a:rPr lang="es-ES_tradnl" sz="2400" dirty="0">
                <a:latin typeface="Arial" panose="020B0604020202020204" pitchFamily="34" charset="0"/>
                <a:cs typeface="Arial" panose="020B0604020202020204" pitchFamily="34" charset="0"/>
              </a:rPr>
              <a:t>en la “comunicación digital”, sobre todo en las redes sociales y entre los jóvenes: </a:t>
            </a:r>
            <a:r>
              <a:rPr lang="es-ES_tradnl" sz="2400" b="1" dirty="0">
                <a:latin typeface="Arial" panose="020B0604020202020204" pitchFamily="34" charset="0"/>
                <a:cs typeface="Arial" panose="020B0604020202020204" pitchFamily="34" charset="0"/>
              </a:rPr>
              <a:t>respeto a la dignidad humana, diálogo intercultural en el ciberespacio, y autenticidad en la amistad. Los jóvenes llamados a evangelizar el “continente digital”. </a:t>
            </a:r>
            <a:endParaRPr lang="es-ES" sz="2400" b="1"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_tradnl" sz="2400" b="1" i="1" dirty="0">
                <a:latin typeface="Arial" panose="020B0604020202020204" pitchFamily="34" charset="0"/>
                <a:cs typeface="Arial" panose="020B0604020202020204" pitchFamily="34" charset="0"/>
              </a:rPr>
              <a:t>El sacerdote y la pastoral en el mundo digital: los nuevos medios al servicio de la Palabra (XLIV-2010): </a:t>
            </a:r>
            <a:r>
              <a:rPr lang="es-ES_tradnl" sz="2400" dirty="0">
                <a:latin typeface="Arial" panose="020B0604020202020204" pitchFamily="34" charset="0"/>
                <a:cs typeface="Arial" panose="020B0604020202020204" pitchFamily="34" charset="0"/>
              </a:rPr>
              <a:t>no sólo como un usuario, sino dando alma al continuo flujo comunicativo de la red, como </a:t>
            </a:r>
            <a:r>
              <a:rPr lang="es-ES_tradnl" sz="2400" b="1" dirty="0">
                <a:latin typeface="Arial" panose="020B0604020202020204" pitchFamily="34" charset="0"/>
                <a:cs typeface="Arial" panose="020B0604020202020204" pitchFamily="34" charset="0"/>
              </a:rPr>
              <a:t>apasionados anunciadores de la Buena Noticia, también en esta nueva “ágora” de la comunicación. </a:t>
            </a:r>
          </a:p>
        </p:txBody>
      </p:sp>
    </p:spTree>
    <p:extLst>
      <p:ext uri="{BB962C8B-B14F-4D97-AF65-F5344CB8AC3E}">
        <p14:creationId xmlns:p14="http://schemas.microsoft.com/office/powerpoint/2010/main" val="1148466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0" y="0"/>
            <a:ext cx="10291743" cy="426203"/>
          </a:xfrm>
        </p:spPr>
        <p:txBody>
          <a:bodyPr>
            <a:normAutofit fontScale="90000"/>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260888" y="633418"/>
            <a:ext cx="11670223" cy="62245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200" b="1" dirty="0">
                <a:latin typeface="Arial" panose="020B0604020202020204" pitchFamily="34" charset="0"/>
                <a:cs typeface="Arial" panose="020B0604020202020204" pitchFamily="34" charset="0"/>
              </a:rPr>
              <a:t>4.- El uso de las NTIC en la comunicación cristiana al servicio de la comunicación institucional interna y externa.</a:t>
            </a:r>
          </a:p>
          <a:p>
            <a:pPr marL="457200" indent="-457200">
              <a:lnSpc>
                <a:spcPct val="100000"/>
              </a:lnSpc>
              <a:buFont typeface="Arial" panose="020B0604020202020204" pitchFamily="34" charset="0"/>
              <a:buChar char="•"/>
            </a:pPr>
            <a:r>
              <a:rPr lang="es-ES_tradnl" sz="2200" b="1" dirty="0">
                <a:latin typeface="Arial" panose="020B0604020202020204" pitchFamily="34" charset="0"/>
                <a:cs typeface="Arial" panose="020B0604020202020204" pitchFamily="34" charset="0"/>
              </a:rPr>
              <a:t>Pastoral integrada de las Redes Sociales</a:t>
            </a:r>
          </a:p>
          <a:p>
            <a:pPr>
              <a:lnSpc>
                <a:spcPct val="100000"/>
              </a:lnSpc>
            </a:pPr>
            <a:endParaRPr lang="es-ES" sz="2200" b="1"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_tradnl" sz="2200" b="1" i="1" dirty="0">
                <a:latin typeface="Arial" panose="020B0604020202020204" pitchFamily="34" charset="0"/>
                <a:cs typeface="Arial" panose="020B0604020202020204" pitchFamily="34" charset="0"/>
              </a:rPr>
              <a:t>Verdad, anuncio y autenticidad de vida en la era digital (XLV-2011): </a:t>
            </a:r>
            <a:r>
              <a:rPr lang="es-ES_tradnl" sz="2200" dirty="0">
                <a:latin typeface="Arial" panose="020B0604020202020204" pitchFamily="34" charset="0"/>
                <a:cs typeface="Arial" panose="020B0604020202020204" pitchFamily="34" charset="0"/>
              </a:rPr>
              <a:t>alerta de dos desafíos: </a:t>
            </a:r>
            <a:r>
              <a:rPr lang="es-ES_tradnl" sz="2200" b="1" dirty="0">
                <a:latin typeface="Arial" panose="020B0604020202020204" pitchFamily="34" charset="0"/>
                <a:cs typeface="Arial" panose="020B0604020202020204" pitchFamily="34" charset="0"/>
              </a:rPr>
              <a:t>la información completamente interactiva, y la creación virtual de perfiles públicos en las redes sociales. </a:t>
            </a:r>
          </a:p>
          <a:p>
            <a:pPr marL="457200" indent="-457200">
              <a:lnSpc>
                <a:spcPct val="100000"/>
              </a:lnSpc>
              <a:buFont typeface="Arial" panose="020B0604020202020204" pitchFamily="34" charset="0"/>
              <a:buChar char="•"/>
            </a:pPr>
            <a:r>
              <a:rPr lang="es-ES_tradnl" sz="2200" b="1" i="1" dirty="0">
                <a:latin typeface="Arial" panose="020B0604020202020204" pitchFamily="34" charset="0"/>
                <a:cs typeface="Arial" panose="020B0604020202020204" pitchFamily="34" charset="0"/>
              </a:rPr>
              <a:t>Silencio y Palabra (XLVI-2012): </a:t>
            </a:r>
            <a:r>
              <a:rPr lang="es-ES" sz="2200" i="1" dirty="0">
                <a:latin typeface="Arial" panose="020B0604020202020204" pitchFamily="34" charset="0"/>
                <a:cs typeface="Arial" panose="020B0604020202020204" pitchFamily="34" charset="0"/>
              </a:rPr>
              <a:t>“</a:t>
            </a:r>
            <a:r>
              <a:rPr lang="es-ES" sz="2200" b="1" i="1" dirty="0">
                <a:latin typeface="Arial" panose="020B0604020202020204" pitchFamily="34" charset="0"/>
                <a:cs typeface="Arial" panose="020B0604020202020204" pitchFamily="34" charset="0"/>
              </a:rPr>
              <a:t>La Red se está transformando cada vez más en el lugar de las preguntas y de las respuestas;</a:t>
            </a:r>
            <a:r>
              <a:rPr lang="es-ES" sz="2200" i="1" dirty="0">
                <a:latin typeface="Arial" panose="020B0604020202020204" pitchFamily="34" charset="0"/>
                <a:cs typeface="Arial" panose="020B0604020202020204" pitchFamily="34" charset="0"/>
              </a:rPr>
              <a:t> más aún, a menudo el hombre contemporáneo es bombardeado por respuestas a interrogantes que nunca se ha planteado, y a necesidades que no siente. </a:t>
            </a:r>
            <a:r>
              <a:rPr lang="es-ES" sz="2200" b="1" i="1" dirty="0">
                <a:latin typeface="Arial" panose="020B0604020202020204" pitchFamily="34" charset="0"/>
                <a:cs typeface="Arial" panose="020B0604020202020204" pitchFamily="34" charset="0"/>
              </a:rPr>
              <a:t>El silencio es precioso </a:t>
            </a:r>
            <a:r>
              <a:rPr lang="es-ES" sz="2200" i="1" dirty="0">
                <a:latin typeface="Arial" panose="020B0604020202020204" pitchFamily="34" charset="0"/>
                <a:cs typeface="Arial" panose="020B0604020202020204" pitchFamily="34" charset="0"/>
              </a:rPr>
              <a:t>para favorecer el necesario discernimiento entre los numerosos estímulos y respuestas que recibimos, </a:t>
            </a:r>
            <a:r>
              <a:rPr lang="es-ES" sz="2200" b="1" i="1" dirty="0">
                <a:latin typeface="Arial" panose="020B0604020202020204" pitchFamily="34" charset="0"/>
                <a:cs typeface="Arial" panose="020B0604020202020204" pitchFamily="34" charset="0"/>
              </a:rPr>
              <a:t>para reconocer e identificar asimismo las preguntas verdaderamente importantes”.</a:t>
            </a:r>
          </a:p>
          <a:p>
            <a:pPr marL="457200" indent="-457200">
              <a:lnSpc>
                <a:spcPct val="100000"/>
              </a:lnSpc>
              <a:buFont typeface="Arial" panose="020B0604020202020204" pitchFamily="34" charset="0"/>
              <a:buChar char="•"/>
            </a:pPr>
            <a:r>
              <a:rPr lang="es-ES_tradnl" sz="2200" b="1" i="1" dirty="0">
                <a:latin typeface="Arial" panose="020B0604020202020204" pitchFamily="34" charset="0"/>
                <a:cs typeface="Arial" panose="020B0604020202020204" pitchFamily="34" charset="0"/>
              </a:rPr>
              <a:t>Redes sociales:</a:t>
            </a:r>
            <a:r>
              <a:rPr lang="es-ES_tradnl" sz="2200" b="1" dirty="0">
                <a:latin typeface="Arial" panose="020B0604020202020204" pitchFamily="34" charset="0"/>
                <a:cs typeface="Arial" panose="020B0604020202020204" pitchFamily="34" charset="0"/>
              </a:rPr>
              <a:t> </a:t>
            </a:r>
            <a:r>
              <a:rPr lang="es-ES_tradnl" sz="2200" b="1" i="1" dirty="0">
                <a:latin typeface="Arial" panose="020B0604020202020204" pitchFamily="34" charset="0"/>
                <a:cs typeface="Arial" panose="020B0604020202020204" pitchFamily="34" charset="0"/>
              </a:rPr>
              <a:t>portales de verdad y de fe; nuevos espacios para la evangelización (XLVII-2013):</a:t>
            </a:r>
            <a:r>
              <a:rPr lang="es-ES_tradnl" sz="2200" b="1" dirty="0">
                <a:latin typeface="Arial" panose="020B0604020202020204" pitchFamily="34" charset="0"/>
                <a:cs typeface="Arial" panose="020B0604020202020204" pitchFamily="34" charset="0"/>
              </a:rPr>
              <a:t> </a:t>
            </a:r>
            <a:r>
              <a:rPr lang="es-ES_tradnl" sz="2200" dirty="0">
                <a:latin typeface="Arial" panose="020B0604020202020204" pitchFamily="34" charset="0"/>
                <a:cs typeface="Arial" panose="020B0604020202020204" pitchFamily="34" charset="0"/>
              </a:rPr>
              <a:t>confianza en el deseo del ser humano de amar y de ser amado, </a:t>
            </a:r>
            <a:r>
              <a:rPr lang="es-ES_tradnl" sz="2200" b="1" dirty="0">
                <a:latin typeface="Arial" panose="020B0604020202020204" pitchFamily="34" charset="0"/>
                <a:cs typeface="Arial" panose="020B0604020202020204" pitchFamily="34" charset="0"/>
              </a:rPr>
              <a:t>ofrecer la luz amable de la fe, fortalecer a los cristianos aislados, ofrecer espacios de oración y de celebración. </a:t>
            </a:r>
            <a:endParaRPr lang="es-ES" sz="2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3542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630620"/>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2" y="-16526"/>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260888" y="868083"/>
            <a:ext cx="11670223" cy="59899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4.- El uso de las NTIC en la comunicación cristiana al servicio de la comunicación institucional interna y externa.</a:t>
            </a:r>
          </a:p>
          <a:p>
            <a:pPr>
              <a:lnSpc>
                <a:spcPct val="100000"/>
              </a:lnSpc>
            </a:pPr>
            <a:endParaRPr lang="es-ES" sz="2400" b="1"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_tradnl" sz="2400" b="1" dirty="0">
                <a:latin typeface="Arial" panose="020B0604020202020204" pitchFamily="34" charset="0"/>
                <a:cs typeface="Arial" panose="020B0604020202020204" pitchFamily="34" charset="0"/>
              </a:rPr>
              <a:t>Pastoral integrada de las Redes Sociales</a:t>
            </a:r>
          </a:p>
          <a:p>
            <a:pPr marL="457200" indent="-457200">
              <a:lnSpc>
                <a:spcPct val="100000"/>
              </a:lnSpc>
              <a:buFont typeface="Arial" panose="020B0604020202020204" pitchFamily="34" charset="0"/>
              <a:buChar char="•"/>
            </a:pPr>
            <a:endParaRPr lang="es-ES" sz="2400" b="1" dirty="0">
              <a:latin typeface="Arial" panose="020B0604020202020204" pitchFamily="34" charset="0"/>
              <a:cs typeface="Arial" panose="020B0604020202020204" pitchFamily="34" charset="0"/>
            </a:endParaRPr>
          </a:p>
          <a:p>
            <a:pPr lvl="0">
              <a:lnSpc>
                <a:spcPct val="100000"/>
              </a:lnSpc>
            </a:pPr>
            <a:r>
              <a:rPr lang="es-ES_tradnl" sz="2400" dirty="0">
                <a:latin typeface="Arial" panose="020B0604020202020204" pitchFamily="34" charset="0"/>
                <a:cs typeface="Arial" panose="020B0604020202020204" pitchFamily="34" charset="0"/>
              </a:rPr>
              <a:t>Merece la pena detenernos en este punto: Las redes sociales son el </a:t>
            </a:r>
            <a:r>
              <a:rPr lang="es-ES_tradnl" sz="2400" b="1" dirty="0">
                <a:latin typeface="Arial" panose="020B0604020202020204" pitchFamily="34" charset="0"/>
                <a:cs typeface="Arial" panose="020B0604020202020204" pitchFamily="34" charset="0"/>
              </a:rPr>
              <a:t>origen de nuevas oportunidades y riesgos:</a:t>
            </a:r>
            <a:r>
              <a:rPr lang="es-ES_tradnl" sz="2400" dirty="0">
                <a:latin typeface="Arial" panose="020B0604020202020204" pitchFamily="34" charset="0"/>
                <a:cs typeface="Arial" panose="020B0604020202020204" pitchFamily="34" charset="0"/>
              </a:rPr>
              <a:t> </a:t>
            </a:r>
          </a:p>
          <a:p>
            <a:pPr marL="285750" lvl="0" indent="-285750">
              <a:lnSpc>
                <a:spcPct val="100000"/>
              </a:lnSpc>
              <a:buFont typeface="Arial"/>
              <a:buChar char="•"/>
            </a:pPr>
            <a:r>
              <a:rPr lang="es-ES_tradnl" sz="2400" dirty="0">
                <a:latin typeface="Arial" panose="020B0604020202020204" pitchFamily="34" charset="0"/>
                <a:cs typeface="Arial" panose="020B0604020202020204" pitchFamily="34" charset="0"/>
              </a:rPr>
              <a:t>¿Quién es mi “prójimo” en este nuevo mundo? </a:t>
            </a:r>
          </a:p>
          <a:p>
            <a:pPr marL="285750" lvl="0" indent="-285750">
              <a:lnSpc>
                <a:spcPct val="100000"/>
              </a:lnSpc>
              <a:buFont typeface="Arial"/>
              <a:buChar char="•"/>
            </a:pPr>
            <a:r>
              <a:rPr lang="es-ES_tradnl" sz="2400" b="1" dirty="0">
                <a:latin typeface="Arial" panose="020B0604020202020204" pitchFamily="34" charset="0"/>
                <a:cs typeface="Arial" panose="020B0604020202020204" pitchFamily="34" charset="0"/>
              </a:rPr>
              <a:t>¿Existe el peligro de estar menos presentes con quien encontramos en nuestra vida cotidiana ordinaria?</a:t>
            </a:r>
            <a:r>
              <a:rPr lang="es-ES_tradnl" sz="2400" dirty="0">
                <a:latin typeface="Arial" panose="020B0604020202020204" pitchFamily="34" charset="0"/>
                <a:cs typeface="Arial" panose="020B0604020202020204" pitchFamily="34" charset="0"/>
              </a:rPr>
              <a:t> </a:t>
            </a:r>
          </a:p>
          <a:p>
            <a:pPr marL="285750" lvl="0" indent="-285750">
              <a:lnSpc>
                <a:spcPct val="100000"/>
              </a:lnSpc>
              <a:buFont typeface="Arial"/>
              <a:buChar char="•"/>
            </a:pPr>
            <a:r>
              <a:rPr lang="es-ES_tradnl" sz="2400" dirty="0">
                <a:latin typeface="Arial" panose="020B0604020202020204" pitchFamily="34" charset="0"/>
                <a:cs typeface="Arial" panose="020B0604020202020204" pitchFamily="34" charset="0"/>
              </a:rPr>
              <a:t>¿Tenemos el peligro de caer en la dispersión, dado que nuestra atención está fragmentada y absorta en un mundo “diferente” al que vivimos? </a:t>
            </a:r>
          </a:p>
          <a:p>
            <a:pPr marL="285750" lvl="0" indent="-285750">
              <a:lnSpc>
                <a:spcPct val="100000"/>
              </a:lnSpc>
              <a:buFont typeface="Arial"/>
              <a:buChar char="•"/>
            </a:pPr>
            <a:r>
              <a:rPr lang="es-ES_tradnl" sz="2400" b="1" dirty="0">
                <a:latin typeface="Arial" panose="020B0604020202020204" pitchFamily="34" charset="0"/>
                <a:cs typeface="Arial" panose="020B0604020202020204" pitchFamily="34" charset="0"/>
              </a:rPr>
              <a:t>¿Dedicamos tiempo a reflexionar críticamente sobre nuestras decisiones y a alimentar relaciones humanas que sean realmente profundas y duraderas?</a:t>
            </a:r>
            <a:r>
              <a:rPr lang="es-ES_tradnl" sz="2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449480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588578"/>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2"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260888" y="633418"/>
            <a:ext cx="11670223" cy="62245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4.- El uso de las NTIC en la comunicación cristiana al servicio de la comunicación institucional interna y externa.</a:t>
            </a:r>
          </a:p>
          <a:p>
            <a:pPr>
              <a:lnSpc>
                <a:spcPct val="100000"/>
              </a:lnSpc>
            </a:pPr>
            <a:endParaRPr lang="es-ES" sz="2400" b="1"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Estrategias pastorales de comunicación evangelizadora</a:t>
            </a:r>
          </a:p>
          <a:p>
            <a:pPr marL="457200" indent="-457200">
              <a:lnSpc>
                <a:spcPct val="100000"/>
              </a:lnSpc>
              <a:buFont typeface="Arial" panose="020B0604020202020204" pitchFamily="34" charset="0"/>
              <a:buChar char="•"/>
            </a:pPr>
            <a:endParaRPr lang="es-ES" sz="2400" b="1" dirty="0">
              <a:latin typeface="Arial" panose="020B0604020202020204" pitchFamily="34" charset="0"/>
              <a:cs typeface="Arial" panose="020B0604020202020204" pitchFamily="34" charset="0"/>
            </a:endParaRPr>
          </a:p>
          <a:p>
            <a:pPr>
              <a:lnSpc>
                <a:spcPct val="100000"/>
              </a:lnSpc>
            </a:pPr>
            <a:r>
              <a:rPr lang="es-ES" sz="2400" b="1" dirty="0">
                <a:latin typeface="Arial" panose="020B0604020202020204" pitchFamily="34" charset="0"/>
                <a:cs typeface="Arial" panose="020B0604020202020204" pitchFamily="34" charset="0"/>
              </a:rPr>
              <a:t>Claves para una buena comunicación social:</a:t>
            </a:r>
          </a:p>
          <a:p>
            <a:pPr>
              <a:lnSpc>
                <a:spcPct val="100000"/>
              </a:lnSpc>
            </a:pPr>
            <a:endParaRPr lang="es-ES" sz="2400" dirty="0">
              <a:latin typeface="Arial" panose="020B0604020202020204" pitchFamily="34" charset="0"/>
              <a:cs typeface="Arial" panose="020B0604020202020204" pitchFamily="34" charset="0"/>
            </a:endParaRPr>
          </a:p>
          <a:p>
            <a:pPr marL="457200" lvl="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Las tres dimensiones de la comunicación:</a:t>
            </a:r>
            <a:r>
              <a:rPr lang="es-ES" sz="2400" dirty="0">
                <a:latin typeface="Arial" panose="020B0604020202020204" pitchFamily="34" charset="0"/>
                <a:cs typeface="Arial" panose="020B0604020202020204" pitchFamily="34" charset="0"/>
              </a:rPr>
              <a:t> personal, grupal, y social</a:t>
            </a:r>
          </a:p>
          <a:p>
            <a:pPr marL="457200" lvl="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Los tres soportes de la comunicación social:</a:t>
            </a:r>
            <a:r>
              <a:rPr lang="es-ES" sz="2400" dirty="0">
                <a:latin typeface="Arial" panose="020B0604020202020204" pitchFamily="34" charset="0"/>
                <a:cs typeface="Arial" panose="020B0604020202020204" pitchFamily="34" charset="0"/>
              </a:rPr>
              <a:t> impreso, audiovisual, y Red</a:t>
            </a:r>
          </a:p>
          <a:p>
            <a:pPr marL="457200" lvl="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Dos laboratorios de la comunicación social:</a:t>
            </a:r>
            <a:r>
              <a:rPr lang="es-ES" sz="2400" dirty="0">
                <a:latin typeface="Arial" panose="020B0604020202020204" pitchFamily="34" charset="0"/>
                <a:cs typeface="Arial" panose="020B0604020202020204" pitchFamily="34" charset="0"/>
              </a:rPr>
              <a:t> </a:t>
            </a:r>
          </a:p>
          <a:p>
            <a:pPr lvl="0">
              <a:lnSpc>
                <a:spcPct val="100000"/>
              </a:lnSpc>
            </a:pPr>
            <a:endParaRPr lang="es-ES" sz="2400" dirty="0">
              <a:latin typeface="Arial" panose="020B0604020202020204" pitchFamily="34" charset="0"/>
              <a:cs typeface="Arial" panose="020B0604020202020204" pitchFamily="34" charset="0"/>
            </a:endParaRPr>
          </a:p>
          <a:p>
            <a:pPr marL="457200" indent="-457200">
              <a:buFont typeface="Wingdings" pitchFamily="2" charset="2"/>
              <a:buChar char="Ø"/>
            </a:pPr>
            <a:r>
              <a:rPr lang="es-ES" sz="2400" b="1" dirty="0">
                <a:latin typeface="Arial" panose="020B0604020202020204" pitchFamily="34" charset="0"/>
                <a:cs typeface="Arial" panose="020B0604020202020204" pitchFamily="34" charset="0"/>
              </a:rPr>
              <a:t>Trabajo pre-mediático:</a:t>
            </a:r>
            <a:r>
              <a:rPr lang="es-ES" sz="2400" dirty="0">
                <a:latin typeface="Arial" panose="020B0604020202020204" pitchFamily="34" charset="0"/>
                <a:cs typeface="Arial" panose="020B0604020202020204" pitchFamily="34" charset="0"/>
              </a:rPr>
              <a:t> diseño, investigación, comunicación institucional y/o corporativa.</a:t>
            </a:r>
          </a:p>
          <a:p>
            <a:pPr marL="457200" indent="-457200">
              <a:buFont typeface="Wingdings" pitchFamily="2" charset="2"/>
              <a:buChar char="Ø"/>
            </a:pPr>
            <a:r>
              <a:rPr lang="es-ES" sz="2400" b="1" dirty="0">
                <a:latin typeface="Arial" panose="020B0604020202020204" pitchFamily="34" charset="0"/>
                <a:cs typeface="Arial" panose="020B0604020202020204" pitchFamily="34" charset="0"/>
              </a:rPr>
              <a:t>Trabajo mediático:</a:t>
            </a:r>
            <a:r>
              <a:rPr lang="es-ES" sz="2400" dirty="0">
                <a:latin typeface="Arial" panose="020B0604020202020204" pitchFamily="34" charset="0"/>
                <a:cs typeface="Arial" panose="020B0604020202020204" pitchFamily="34" charset="0"/>
              </a:rPr>
              <a:t> comunicación cultural, comunicación publicitaria, y periodismo informativo. </a:t>
            </a:r>
          </a:p>
        </p:txBody>
      </p:sp>
    </p:spTree>
    <p:extLst>
      <p:ext uri="{BB962C8B-B14F-4D97-AF65-F5344CB8AC3E}">
        <p14:creationId xmlns:p14="http://schemas.microsoft.com/office/powerpoint/2010/main" val="3418449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588578"/>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260888" y="773491"/>
            <a:ext cx="11670223" cy="577445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400" b="1" dirty="0">
                <a:latin typeface="Arial" panose="020B0604020202020204" pitchFamily="34" charset="0"/>
                <a:cs typeface="Arial" panose="020B0604020202020204" pitchFamily="34" charset="0"/>
              </a:rPr>
              <a:t>4.- El uso de las NTIC en la comunicación cristiana al servicio de la comunicación institucional interna y externa.</a:t>
            </a:r>
          </a:p>
          <a:p>
            <a:endParaRPr lang="es-ES" sz="24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s-ES" sz="2400" b="1" dirty="0">
                <a:latin typeface="Arial" panose="020B0604020202020204" pitchFamily="34" charset="0"/>
                <a:cs typeface="Arial" panose="020B0604020202020204" pitchFamily="34" charset="0"/>
              </a:rPr>
              <a:t>Estrategias pastorales de comunicación evangelizadora</a:t>
            </a:r>
          </a:p>
          <a:p>
            <a:endParaRPr lang="es-ES" sz="2400" b="1" dirty="0">
              <a:latin typeface="Arial" panose="020B0604020202020204" pitchFamily="34" charset="0"/>
              <a:cs typeface="Arial" panose="020B0604020202020204" pitchFamily="34" charset="0"/>
            </a:endParaRPr>
          </a:p>
          <a:p>
            <a:r>
              <a:rPr lang="es-ES" sz="2400" b="1" dirty="0">
                <a:latin typeface="Arial" panose="020B0604020202020204" pitchFamily="34" charset="0"/>
                <a:cs typeface="Arial" panose="020B0604020202020204" pitchFamily="34" charset="0"/>
              </a:rPr>
              <a:t>La comunicación institucional:</a:t>
            </a:r>
          </a:p>
          <a:p>
            <a:endParaRPr lang="es-ES" sz="2400" dirty="0">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s-ES" sz="2400" b="1" dirty="0">
                <a:latin typeface="Arial" panose="020B0604020202020204" pitchFamily="34" charset="0"/>
                <a:cs typeface="Arial" panose="020B0604020202020204" pitchFamily="34" charset="0"/>
              </a:rPr>
              <a:t>Comunicación multiforme:</a:t>
            </a:r>
            <a:r>
              <a:rPr lang="es-ES" sz="2400" dirty="0">
                <a:latin typeface="Arial" panose="020B0604020202020204" pitchFamily="34" charset="0"/>
                <a:cs typeface="Arial" panose="020B0604020202020204" pitchFamily="34" charset="0"/>
              </a:rPr>
              <a:t> a través de tres ámbitos de desarrollo: comunicación interna, comunicación externa, comunicación profesional.</a:t>
            </a:r>
          </a:p>
          <a:p>
            <a:pPr marL="457200" lvl="0" indent="-457200">
              <a:buFont typeface="Arial" panose="020B0604020202020204" pitchFamily="34" charset="0"/>
              <a:buChar char="•"/>
            </a:pPr>
            <a:endParaRPr lang="es-ES" sz="2400" dirty="0">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s-ES" sz="2400" b="1" dirty="0">
                <a:latin typeface="Arial" panose="020B0604020202020204" pitchFamily="34" charset="0"/>
                <a:cs typeface="Arial" panose="020B0604020202020204" pitchFamily="34" charset="0"/>
              </a:rPr>
              <a:t>Comunicación integral:</a:t>
            </a:r>
            <a:r>
              <a:rPr lang="es-ES" sz="2400" dirty="0">
                <a:latin typeface="Arial" panose="020B0604020202020204" pitchFamily="34" charset="0"/>
                <a:cs typeface="Arial" panose="020B0604020202020204" pitchFamily="34" charset="0"/>
              </a:rPr>
              <a:t> A través de tres factores de interconexión: </a:t>
            </a:r>
          </a:p>
          <a:p>
            <a:pPr lvl="0"/>
            <a:endParaRPr lang="es-ES" sz="24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s-ES" sz="2400" b="1" dirty="0">
                <a:latin typeface="Arial" panose="020B0604020202020204" pitchFamily="34" charset="0"/>
                <a:cs typeface="Arial" panose="020B0604020202020204" pitchFamily="34" charset="0"/>
              </a:rPr>
              <a:t>Comunicación permanente</a:t>
            </a:r>
            <a:r>
              <a:rPr lang="es-ES" sz="2400" dirty="0">
                <a:latin typeface="Arial" panose="020B0604020202020204" pitchFamily="34" charset="0"/>
                <a:cs typeface="Arial" panose="020B0604020202020204" pitchFamily="34" charset="0"/>
              </a:rPr>
              <a:t> de la imagen corporativa, </a:t>
            </a:r>
          </a:p>
          <a:p>
            <a:pPr marL="914400" lvl="1" indent="-457200">
              <a:buFont typeface="Arial" panose="020B0604020202020204" pitchFamily="34" charset="0"/>
              <a:buChar char="•"/>
            </a:pPr>
            <a:r>
              <a:rPr lang="es-ES" sz="2400" b="1" dirty="0">
                <a:latin typeface="Arial" panose="020B0604020202020204" pitchFamily="34" charset="0"/>
                <a:cs typeface="Arial" panose="020B0604020202020204" pitchFamily="34" charset="0"/>
              </a:rPr>
              <a:t>Comunicación puntual</a:t>
            </a:r>
            <a:r>
              <a:rPr lang="es-ES" sz="2400" dirty="0">
                <a:latin typeface="Arial" panose="020B0604020202020204" pitchFamily="34" charset="0"/>
                <a:cs typeface="Arial" panose="020B0604020202020204" pitchFamily="34" charset="0"/>
              </a:rPr>
              <a:t> informativa, </a:t>
            </a:r>
          </a:p>
          <a:p>
            <a:pPr marL="914400" lvl="1" indent="-457200">
              <a:buFont typeface="Arial" panose="020B0604020202020204" pitchFamily="34" charset="0"/>
              <a:buChar char="•"/>
            </a:pPr>
            <a:r>
              <a:rPr lang="es-ES" sz="2400" b="1" dirty="0">
                <a:latin typeface="Arial" panose="020B0604020202020204" pitchFamily="34" charset="0"/>
                <a:cs typeface="Arial" panose="020B0604020202020204" pitchFamily="34" charset="0"/>
              </a:rPr>
              <a:t>Comunicación en Red</a:t>
            </a:r>
            <a:r>
              <a:rPr lang="es-ES" sz="2400" dirty="0">
                <a:latin typeface="Arial" panose="020B0604020202020204" pitchFamily="34" charset="0"/>
                <a:cs typeface="Arial" panose="020B0604020202020204" pitchFamily="34" charset="0"/>
              </a:rPr>
              <a:t> a dos velocidades: web y redes sociales. </a:t>
            </a:r>
          </a:p>
        </p:txBody>
      </p:sp>
    </p:spTree>
    <p:extLst>
      <p:ext uri="{BB962C8B-B14F-4D97-AF65-F5344CB8AC3E}">
        <p14:creationId xmlns:p14="http://schemas.microsoft.com/office/powerpoint/2010/main" val="2783739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630620"/>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2798"/>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166295" y="899614"/>
            <a:ext cx="11670223" cy="575343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4.- El uso de las NTIC en la comunicación cristiana al servicio de la comunicación institucional interna y externa.</a:t>
            </a:r>
          </a:p>
          <a:p>
            <a:pPr>
              <a:lnSpc>
                <a:spcPct val="100000"/>
              </a:lnSpc>
            </a:pPr>
            <a:endParaRPr lang="es-ES" sz="2400" b="1"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Estrategias pastorales de comunicación evangelizadora</a:t>
            </a:r>
          </a:p>
          <a:p>
            <a:pPr>
              <a:lnSpc>
                <a:spcPct val="100000"/>
              </a:lnSpc>
            </a:pPr>
            <a:endParaRPr lang="es-ES" sz="2400" b="1" dirty="0">
              <a:latin typeface="Arial" panose="020B0604020202020204" pitchFamily="34" charset="0"/>
              <a:cs typeface="Arial" panose="020B0604020202020204" pitchFamily="34" charset="0"/>
            </a:endParaRPr>
          </a:p>
          <a:p>
            <a:pPr>
              <a:lnSpc>
                <a:spcPct val="100000"/>
              </a:lnSpc>
            </a:pPr>
            <a:r>
              <a:rPr lang="es-ES" sz="2400" b="1" dirty="0">
                <a:latin typeface="Arial" panose="020B0604020202020204" pitchFamily="34" charset="0"/>
                <a:cs typeface="Arial" panose="020B0604020202020204" pitchFamily="34" charset="0"/>
              </a:rPr>
              <a:t>Desarrollar la comunicación institucional de la Iglesia:</a:t>
            </a:r>
          </a:p>
          <a:p>
            <a:pPr>
              <a:lnSpc>
                <a:spcPct val="100000"/>
              </a:lnSpc>
            </a:pPr>
            <a:endParaRPr lang="es-ES" sz="2400"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A través de recursos estables de comunicación institucional:</a:t>
            </a:r>
            <a:endParaRPr lang="es-ES" sz="2400" dirty="0">
              <a:latin typeface="Arial" panose="020B0604020202020204" pitchFamily="34" charset="0"/>
              <a:cs typeface="Arial" panose="020B0604020202020204" pitchFamily="34" charset="0"/>
            </a:endParaRPr>
          </a:p>
          <a:p>
            <a:pPr marL="457200" lvl="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Equipos de comunicación</a:t>
            </a:r>
            <a:r>
              <a:rPr lang="es-ES" sz="2400" dirty="0">
                <a:latin typeface="Arial" panose="020B0604020202020204" pitchFamily="34" charset="0"/>
                <a:cs typeface="Arial" panose="020B0604020202020204" pitchFamily="34" charset="0"/>
              </a:rPr>
              <a:t> (diocesanos, parroquiales…) permanentes, y</a:t>
            </a:r>
          </a:p>
          <a:p>
            <a:pPr marL="457200" lvl="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Medios de comunicación interna/externa: </a:t>
            </a:r>
          </a:p>
          <a:p>
            <a:pPr lvl="0">
              <a:lnSpc>
                <a:spcPct val="100000"/>
              </a:lnSpc>
            </a:pPr>
            <a:endParaRPr lang="es-ES" sz="24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s-ES" sz="2400" b="1" dirty="0">
                <a:latin typeface="Arial" panose="020B0604020202020204" pitchFamily="34" charset="0"/>
                <a:cs typeface="Arial" panose="020B0604020202020204" pitchFamily="34" charset="0"/>
              </a:rPr>
              <a:t>Difusión:</a:t>
            </a:r>
            <a:r>
              <a:rPr lang="es-ES" sz="2400" dirty="0">
                <a:latin typeface="Arial" panose="020B0604020202020204" pitchFamily="34" charset="0"/>
                <a:cs typeface="Arial" panose="020B0604020202020204" pitchFamily="34" charset="0"/>
              </a:rPr>
              <a:t> ¿revistas, boletines? Fundamental: Webs y Redes Sociales</a:t>
            </a:r>
          </a:p>
          <a:p>
            <a:pPr marL="914400" lvl="1" indent="-457200">
              <a:buFont typeface="Arial" panose="020B0604020202020204" pitchFamily="34" charset="0"/>
              <a:buChar char="•"/>
            </a:pPr>
            <a:r>
              <a:rPr lang="es-ES" sz="2400" b="1" dirty="0">
                <a:latin typeface="Arial" panose="020B0604020202020204" pitchFamily="34" charset="0"/>
                <a:cs typeface="Arial" panose="020B0604020202020204" pitchFamily="34" charset="0"/>
              </a:rPr>
              <a:t>Desarrollo de la comunicación audiovisual:</a:t>
            </a:r>
            <a:r>
              <a:rPr lang="es-ES" sz="2400" dirty="0">
                <a:latin typeface="Arial" panose="020B0604020202020204" pitchFamily="34" charset="0"/>
                <a:cs typeface="Arial" panose="020B0604020202020204" pitchFamily="34" charset="0"/>
              </a:rPr>
              <a:t> producción de videos y canal de </a:t>
            </a:r>
            <a:r>
              <a:rPr lang="es-ES" sz="2400" i="1" dirty="0" err="1">
                <a:latin typeface="Arial" panose="020B0604020202020204" pitchFamily="34" charset="0"/>
                <a:cs typeface="Arial" panose="020B0604020202020204" pitchFamily="34" charset="0"/>
              </a:rPr>
              <a:t>Youtube</a:t>
            </a:r>
            <a:endParaRPr lang="es-ES" sz="24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5663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704192"/>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340963" y="704193"/>
            <a:ext cx="11670223" cy="572760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4.- El uso de las NTIC en la comunicación cristiana al servicio de la comunicación institucional interna y externa.</a:t>
            </a:r>
          </a:p>
          <a:p>
            <a:pPr>
              <a:lnSpc>
                <a:spcPct val="100000"/>
              </a:lnSpc>
            </a:pPr>
            <a:endParaRPr lang="es-ES" sz="2400" b="1"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Estrategias pastorales de comunicación evangelizadora</a:t>
            </a:r>
          </a:p>
          <a:p>
            <a:pPr>
              <a:lnSpc>
                <a:spcPct val="100000"/>
              </a:lnSpc>
            </a:pPr>
            <a:endParaRPr lang="es-ES" sz="2400" b="1" dirty="0">
              <a:latin typeface="Arial" panose="020B0604020202020204" pitchFamily="34" charset="0"/>
              <a:cs typeface="Arial" panose="020B0604020202020204" pitchFamily="34" charset="0"/>
            </a:endParaRPr>
          </a:p>
          <a:p>
            <a:pPr>
              <a:lnSpc>
                <a:spcPct val="100000"/>
              </a:lnSpc>
            </a:pPr>
            <a:r>
              <a:rPr lang="es-ES" sz="2400" b="1" dirty="0">
                <a:latin typeface="Arial" panose="020B0604020202020204" pitchFamily="34" charset="0"/>
                <a:cs typeface="Arial" panose="020B0604020202020204" pitchFamily="34" charset="0"/>
              </a:rPr>
              <a:t>A través de actuaciones periódicas: </a:t>
            </a:r>
          </a:p>
          <a:p>
            <a:pPr>
              <a:lnSpc>
                <a:spcPct val="100000"/>
              </a:lnSpc>
            </a:pPr>
            <a:endParaRPr lang="es-ES" sz="2400" dirty="0">
              <a:latin typeface="Arial" panose="020B0604020202020204" pitchFamily="34" charset="0"/>
              <a:cs typeface="Arial" panose="020B0604020202020204" pitchFamily="34" charset="0"/>
            </a:endParaRPr>
          </a:p>
          <a:p>
            <a:pPr marL="457200" lvl="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Actualización informativa:</a:t>
            </a:r>
            <a:r>
              <a:rPr lang="es-ES" sz="2400" dirty="0">
                <a:latin typeface="Arial" panose="020B0604020202020204" pitchFamily="34" charset="0"/>
                <a:cs typeface="Arial" panose="020B0604020202020204" pitchFamily="34" charset="0"/>
              </a:rPr>
              <a:t> notas institucionales, notas de opinión al hilo de la actualidad eclesial y/o social, presentación programada de experiencias y testimonios, etc…</a:t>
            </a:r>
          </a:p>
          <a:p>
            <a:pPr marL="457200" lvl="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Despliegue con ocasión de jornadas, celebraciones, iniciativas públicas, y otros eventos eclesiales:</a:t>
            </a:r>
            <a:r>
              <a:rPr lang="es-ES" sz="2400" dirty="0">
                <a:latin typeface="Arial" panose="020B0604020202020204" pitchFamily="34" charset="0"/>
                <a:cs typeface="Arial" panose="020B0604020202020204" pitchFamily="34" charset="0"/>
              </a:rPr>
              <a:t> campaña informativa (lema, mensaje, interlocutores, recursos en diversos soportes, videos, etc…)</a:t>
            </a:r>
          </a:p>
          <a:p>
            <a:pPr marL="457200" lvl="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Interrelación y comunicación institucional con medios y periodistas</a:t>
            </a:r>
            <a:r>
              <a:rPr lang="es-ES" sz="2400" dirty="0">
                <a:latin typeface="Arial" panose="020B0604020202020204" pitchFamily="34" charset="0"/>
                <a:cs typeface="Arial" panose="020B0604020202020204" pitchFamily="34" charset="0"/>
              </a:rPr>
              <a:t> (relación personal con los profesionales especializados y sensibilizados)</a:t>
            </a:r>
          </a:p>
        </p:txBody>
      </p:sp>
    </p:spTree>
    <p:extLst>
      <p:ext uri="{BB962C8B-B14F-4D97-AF65-F5344CB8AC3E}">
        <p14:creationId xmlns:p14="http://schemas.microsoft.com/office/powerpoint/2010/main" val="1318971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536027"/>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2"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260888" y="826041"/>
            <a:ext cx="11670223" cy="603195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4.- El uso de las NTIC en la comunicación cristiana al servicio de la comunicación institucional interna y externa.</a:t>
            </a:r>
          </a:p>
          <a:p>
            <a:pPr>
              <a:lnSpc>
                <a:spcPct val="100000"/>
              </a:lnSpc>
            </a:pPr>
            <a:endParaRPr lang="es-ES" sz="2400" b="1"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Estrategias pastorales de comunicación evangelizadora</a:t>
            </a:r>
          </a:p>
          <a:p>
            <a:pPr>
              <a:lnSpc>
                <a:spcPct val="100000"/>
              </a:lnSpc>
            </a:pPr>
            <a:endParaRPr lang="es-ES" sz="2400" b="1" dirty="0">
              <a:latin typeface="Arial" panose="020B0604020202020204" pitchFamily="34" charset="0"/>
              <a:cs typeface="Arial" panose="020B0604020202020204" pitchFamily="34" charset="0"/>
            </a:endParaRPr>
          </a:p>
          <a:p>
            <a:pPr>
              <a:lnSpc>
                <a:spcPct val="100000"/>
              </a:lnSpc>
            </a:pPr>
            <a:r>
              <a:rPr lang="es-ES" sz="2400" b="1" dirty="0">
                <a:latin typeface="Arial" panose="020B0604020202020204" pitchFamily="34" charset="0"/>
                <a:cs typeface="Arial" panose="020B0604020202020204" pitchFamily="34" charset="0"/>
              </a:rPr>
              <a:t>Conocer bien y definir con claridad las dificultades:</a:t>
            </a:r>
          </a:p>
          <a:p>
            <a:pPr>
              <a:lnSpc>
                <a:spcPct val="100000"/>
              </a:lnSpc>
            </a:pPr>
            <a:endParaRPr lang="es-ES" sz="2400" dirty="0">
              <a:latin typeface="Arial" panose="020B0604020202020204" pitchFamily="34" charset="0"/>
              <a:cs typeface="Arial" panose="020B0604020202020204" pitchFamily="34" charset="0"/>
            </a:endParaRPr>
          </a:p>
          <a:p>
            <a:pPr marL="457200" lvl="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Tendencia (por la Espiral del Silencio) </a:t>
            </a:r>
            <a:r>
              <a:rPr lang="es-ES" sz="2400" dirty="0">
                <a:latin typeface="Arial" panose="020B0604020202020204" pitchFamily="34" charset="0"/>
                <a:cs typeface="Arial" panose="020B0604020202020204" pitchFamily="34" charset="0"/>
              </a:rPr>
              <a:t>a disminución del interés y de la sensibilidad religiosas.</a:t>
            </a:r>
          </a:p>
          <a:p>
            <a:pPr marL="457200" lvl="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Tendencia (por la Tematización) </a:t>
            </a:r>
            <a:r>
              <a:rPr lang="es-ES" sz="2400" dirty="0">
                <a:latin typeface="Arial" panose="020B0604020202020204" pitchFamily="34" charset="0"/>
                <a:cs typeface="Arial" panose="020B0604020202020204" pitchFamily="34" charset="0"/>
              </a:rPr>
              <a:t>a una imagen reductiva de la vida de la Iglesia, independientemente de la veracidad y objetividad posible de las informaciones. </a:t>
            </a:r>
          </a:p>
          <a:p>
            <a:pPr marL="457200" lvl="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Contradicciones en los MCS afines e incluso propios.</a:t>
            </a:r>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8547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1266838"/>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2" y="1"/>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178676" y="1030014"/>
            <a:ext cx="11755019" cy="582798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1.- Contexto: Evangelizar en la cultura mediática</a:t>
            </a:r>
          </a:p>
          <a:p>
            <a:pPr marL="285750" indent="-28575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La cultura propia del actual momento de la globalización</a:t>
            </a:r>
            <a:endParaRPr lang="es-ES_tradnl" sz="2400" dirty="0">
              <a:latin typeface="Arial" panose="020B0604020202020204" pitchFamily="34" charset="0"/>
              <a:cs typeface="Arial" panose="020B0604020202020204" pitchFamily="34" charset="0"/>
            </a:endParaRPr>
          </a:p>
          <a:p>
            <a:pPr>
              <a:lnSpc>
                <a:spcPct val="100000"/>
              </a:lnSpc>
            </a:pPr>
            <a:r>
              <a:rPr lang="es-ES" sz="2400" dirty="0">
                <a:latin typeface="Arial" panose="020B0604020202020204" pitchFamily="34" charset="0"/>
                <a:cs typeface="Arial" panose="020B0604020202020204" pitchFamily="34" charset="0"/>
              </a:rPr>
              <a:t> </a:t>
            </a:r>
            <a:endParaRPr lang="es-ES_tradnl" sz="2400" dirty="0">
              <a:latin typeface="Arial" panose="020B0604020202020204" pitchFamily="34" charset="0"/>
              <a:cs typeface="Arial" panose="020B0604020202020204" pitchFamily="34" charset="0"/>
            </a:endParaRPr>
          </a:p>
          <a:p>
            <a:pPr lvl="0">
              <a:lnSpc>
                <a:spcPct val="100000"/>
              </a:lnSpc>
            </a:pPr>
            <a:r>
              <a:rPr lang="es-ES" sz="2400" dirty="0">
                <a:latin typeface="Arial" panose="020B0604020202020204" pitchFamily="34" charset="0"/>
                <a:cs typeface="Arial" panose="020B0604020202020204" pitchFamily="34" charset="0"/>
              </a:rPr>
              <a:t>Cuando hablamos de globalización cultural y mediática, </a:t>
            </a:r>
            <a:r>
              <a:rPr lang="es-ES" sz="2400" b="1" dirty="0">
                <a:latin typeface="Arial" panose="020B0604020202020204" pitchFamily="34" charset="0"/>
                <a:cs typeface="Arial" panose="020B0604020202020204" pitchFamily="34" charset="0"/>
              </a:rPr>
              <a:t>tenemos que reconocer el proceso histórico del importantísimo impacto que siempre han tenido los recursos mediáticos </a:t>
            </a:r>
            <a:r>
              <a:rPr lang="es-ES" sz="2400" dirty="0">
                <a:latin typeface="Arial" panose="020B0604020202020204" pitchFamily="34" charset="0"/>
                <a:cs typeface="Arial" panose="020B0604020202020204" pitchFamily="34" charset="0"/>
              </a:rPr>
              <a:t>en la construcción cultural. </a:t>
            </a:r>
            <a:r>
              <a:rPr lang="es-ES" sz="2400" b="1" dirty="0">
                <a:latin typeface="Arial" panose="020B0604020202020204" pitchFamily="34" charset="0"/>
                <a:cs typeface="Arial" panose="020B0604020202020204" pitchFamily="34" charset="0"/>
              </a:rPr>
              <a:t>Al menos podemos distinguir tres grandes hitos: </a:t>
            </a:r>
            <a:endParaRPr lang="es-ES_tradnl" sz="2400" dirty="0">
              <a:latin typeface="Arial" panose="020B0604020202020204" pitchFamily="34" charset="0"/>
              <a:cs typeface="Arial" panose="020B0604020202020204" pitchFamily="34" charset="0"/>
            </a:endParaRPr>
          </a:p>
          <a:p>
            <a:pPr marL="285750" lvl="0" indent="-285750">
              <a:lnSpc>
                <a:spcPct val="100000"/>
              </a:lnSpc>
              <a:buFont typeface="Arial" panose="020B0604020202020204" pitchFamily="34" charset="0"/>
              <a:buChar char="•"/>
            </a:pPr>
            <a:r>
              <a:rPr lang="es-ES_tradnl" sz="2400" dirty="0">
                <a:latin typeface="Arial" panose="020B0604020202020204" pitchFamily="34" charset="0"/>
                <a:cs typeface="Arial" panose="020B0604020202020204" pitchFamily="34" charset="0"/>
              </a:rPr>
              <a:t>De las antiguas técnicas a la </a:t>
            </a:r>
            <a:r>
              <a:rPr lang="es-ES_tradnl" sz="2400" b="1" dirty="0">
                <a:latin typeface="Arial" panose="020B0604020202020204" pitchFamily="34" charset="0"/>
                <a:cs typeface="Arial" panose="020B0604020202020204" pitchFamily="34" charset="0"/>
              </a:rPr>
              <a:t>comunicación epistolar, y de ésta a la imprenta (Revolución Gutenberg).</a:t>
            </a:r>
            <a:endParaRPr lang="es-ES_tradnl" sz="2400" dirty="0">
              <a:latin typeface="Arial" panose="020B0604020202020204" pitchFamily="34" charset="0"/>
              <a:cs typeface="Arial" panose="020B0604020202020204" pitchFamily="34" charset="0"/>
            </a:endParaRPr>
          </a:p>
          <a:p>
            <a:pPr marL="285750" lvl="0" indent="-285750">
              <a:lnSpc>
                <a:spcPct val="100000"/>
              </a:lnSpc>
              <a:buFont typeface="Arial" panose="020B0604020202020204" pitchFamily="34" charset="0"/>
              <a:buChar char="•"/>
            </a:pPr>
            <a:r>
              <a:rPr lang="es-ES_tradnl" sz="2400" dirty="0">
                <a:latin typeface="Arial" panose="020B0604020202020204" pitchFamily="34" charset="0"/>
                <a:cs typeface="Arial" panose="020B0604020202020204" pitchFamily="34" charset="0"/>
              </a:rPr>
              <a:t>Del gran salto del uso de la </a:t>
            </a:r>
            <a:r>
              <a:rPr lang="es-ES_tradnl" sz="2400" b="1" dirty="0">
                <a:latin typeface="Arial" panose="020B0604020202020204" pitchFamily="34" charset="0"/>
                <a:cs typeface="Arial" panose="020B0604020202020204" pitchFamily="34" charset="0"/>
              </a:rPr>
              <a:t>onda corta (revolución Marconi) </a:t>
            </a:r>
            <a:r>
              <a:rPr lang="es-ES_tradnl" sz="2400" dirty="0">
                <a:latin typeface="Arial" panose="020B0604020202020204" pitchFamily="34" charset="0"/>
                <a:cs typeface="Arial" panose="020B0604020202020204" pitchFamily="34" charset="0"/>
              </a:rPr>
              <a:t>al envío de imágenes analógicas </a:t>
            </a:r>
            <a:r>
              <a:rPr lang="es-ES_tradnl" sz="2400" b="1" dirty="0">
                <a:latin typeface="Arial" panose="020B0604020202020204" pitchFamily="34" charset="0"/>
                <a:cs typeface="Arial" panose="020B0604020202020204" pitchFamily="34" charset="0"/>
              </a:rPr>
              <a:t>(revolución </a:t>
            </a:r>
            <a:r>
              <a:rPr lang="es-ES_tradnl" sz="2400" b="1" dirty="0" err="1">
                <a:latin typeface="Arial" panose="020B0604020202020204" pitchFamily="34" charset="0"/>
                <a:cs typeface="Arial" panose="020B0604020202020204" pitchFamily="34" charset="0"/>
              </a:rPr>
              <a:t>Nipokow</a:t>
            </a:r>
            <a:r>
              <a:rPr lang="es-ES_tradnl" sz="2400" b="1" dirty="0">
                <a:latin typeface="Arial" panose="020B0604020202020204" pitchFamily="34" charset="0"/>
                <a:cs typeface="Arial" panose="020B0604020202020204" pitchFamily="34" charset="0"/>
              </a:rPr>
              <a:t>).</a:t>
            </a:r>
            <a:endParaRPr lang="es-ES_tradnl" sz="2400" dirty="0">
              <a:latin typeface="Arial" panose="020B0604020202020204" pitchFamily="34" charset="0"/>
              <a:cs typeface="Arial" panose="020B0604020202020204" pitchFamily="34" charset="0"/>
            </a:endParaRPr>
          </a:p>
          <a:p>
            <a:pPr marL="285750" lvl="0" indent="-285750">
              <a:lnSpc>
                <a:spcPct val="100000"/>
              </a:lnSpc>
              <a:buFont typeface="Arial" panose="020B0604020202020204" pitchFamily="34" charset="0"/>
              <a:buChar char="•"/>
            </a:pPr>
            <a:r>
              <a:rPr lang="es-ES_tradnl" sz="2400" dirty="0">
                <a:latin typeface="Arial" panose="020B0604020202020204" pitchFamily="34" charset="0"/>
                <a:cs typeface="Arial" panose="020B0604020202020204" pitchFamily="34" charset="0"/>
              </a:rPr>
              <a:t>De surgimiento de </a:t>
            </a:r>
            <a:r>
              <a:rPr lang="es-ES_tradnl" sz="2400" b="1" dirty="0">
                <a:latin typeface="Arial" panose="020B0604020202020204" pitchFamily="34" charset="0"/>
                <a:cs typeface="Arial" panose="020B0604020202020204" pitchFamily="34" charset="0"/>
              </a:rPr>
              <a:t>Internet</a:t>
            </a:r>
            <a:r>
              <a:rPr lang="es-ES_tradnl" sz="2400" dirty="0">
                <a:latin typeface="Arial" panose="020B0604020202020204" pitchFamily="34" charset="0"/>
                <a:cs typeface="Arial" panose="020B0604020202020204" pitchFamily="34" charset="0"/>
              </a:rPr>
              <a:t> al desarrollo de todos los </a:t>
            </a:r>
            <a:r>
              <a:rPr lang="es-ES_tradnl" sz="2400" b="1" dirty="0">
                <a:latin typeface="Arial" panose="020B0604020202020204" pitchFamily="34" charset="0"/>
                <a:cs typeface="Arial" panose="020B0604020202020204" pitchFamily="34" charset="0"/>
              </a:rPr>
              <a:t>nuevos medios</a:t>
            </a:r>
            <a:r>
              <a:rPr lang="es-ES_tradnl" sz="2400" dirty="0">
                <a:latin typeface="Arial" panose="020B0604020202020204" pitchFamily="34" charset="0"/>
                <a:cs typeface="Arial" panose="020B0604020202020204" pitchFamily="34" charset="0"/>
              </a:rPr>
              <a:t> (con las redes sociales) </a:t>
            </a:r>
            <a:r>
              <a:rPr lang="es-ES_tradnl" sz="2400" b="1" dirty="0">
                <a:latin typeface="Arial" panose="020B0604020202020204" pitchFamily="34" charset="0"/>
                <a:cs typeface="Arial" panose="020B0604020202020204" pitchFamily="34" charset="0"/>
              </a:rPr>
              <a:t>y soportes</a:t>
            </a:r>
            <a:r>
              <a:rPr lang="es-ES_tradnl" sz="2400" dirty="0">
                <a:latin typeface="Arial" panose="020B0604020202020204" pitchFamily="34" charset="0"/>
                <a:cs typeface="Arial" panose="020B0604020202020204" pitchFamily="34" charset="0"/>
              </a:rPr>
              <a:t> (dispositivos móviles).</a:t>
            </a:r>
          </a:p>
          <a:p>
            <a:pPr marL="285750" lvl="0" indent="-285750">
              <a:lnSpc>
                <a:spcPct val="100000"/>
              </a:lnSpc>
              <a:buFont typeface="Arial" panose="020B0604020202020204" pitchFamily="34" charset="0"/>
              <a:buChar char="•"/>
            </a:pPr>
            <a:r>
              <a:rPr lang="es-ES_tradnl" sz="2400" dirty="0">
                <a:latin typeface="Arial" panose="020B0604020202020204" pitchFamily="34" charset="0"/>
                <a:cs typeface="Arial" panose="020B0604020202020204" pitchFamily="34" charset="0"/>
              </a:rPr>
              <a:t>Y por tanto, de la </a:t>
            </a:r>
            <a:r>
              <a:rPr lang="es-ES_tradnl" sz="2400" b="1" dirty="0">
                <a:latin typeface="Arial" panose="020B0604020202020204" pitchFamily="34" charset="0"/>
                <a:cs typeface="Arial" panose="020B0604020202020204" pitchFamily="34" charset="0"/>
              </a:rPr>
              <a:t>aldea global</a:t>
            </a:r>
            <a:r>
              <a:rPr lang="es-ES_tradnl" sz="2400" dirty="0">
                <a:latin typeface="Arial" panose="020B0604020202020204" pitchFamily="34" charset="0"/>
                <a:cs typeface="Arial" panose="020B0604020202020204" pitchFamily="34" charset="0"/>
              </a:rPr>
              <a:t> (</a:t>
            </a:r>
            <a:r>
              <a:rPr lang="es-ES_tradnl" sz="2400" dirty="0" err="1">
                <a:latin typeface="Arial" panose="020B0604020202020204" pitchFamily="34" charset="0"/>
                <a:cs typeface="Arial" panose="020B0604020202020204" pitchFamily="34" charset="0"/>
              </a:rPr>
              <a:t>McLuhan</a:t>
            </a:r>
            <a:r>
              <a:rPr lang="es-ES_tradnl" sz="2400" dirty="0">
                <a:latin typeface="Arial" panose="020B0604020202020204" pitchFamily="34" charset="0"/>
                <a:cs typeface="Arial" panose="020B0604020202020204" pitchFamily="34" charset="0"/>
              </a:rPr>
              <a:t>) a la </a:t>
            </a:r>
            <a:r>
              <a:rPr lang="es-ES_tradnl" sz="2400" b="1" dirty="0">
                <a:latin typeface="Arial" panose="020B0604020202020204" pitchFamily="34" charset="0"/>
                <a:cs typeface="Arial" panose="020B0604020202020204" pitchFamily="34" charset="0"/>
              </a:rPr>
              <a:t>Cultura Mediática</a:t>
            </a:r>
            <a:r>
              <a:rPr lang="es-ES_tradnl"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966514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767254"/>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343546" y="902410"/>
            <a:ext cx="11504908" cy="58136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4.- El uso de las NTIC en la comunicación cristiana al servicio de la comunicación institucional interna y externa.</a:t>
            </a:r>
          </a:p>
          <a:p>
            <a:pPr>
              <a:lnSpc>
                <a:spcPct val="100000"/>
              </a:lnSpc>
            </a:pPr>
            <a:endParaRPr lang="es-ES" sz="2400" b="1"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Estrategias pastorales de comunicación evangelizadora</a:t>
            </a:r>
          </a:p>
          <a:p>
            <a:pPr marL="457200" indent="-457200">
              <a:lnSpc>
                <a:spcPct val="100000"/>
              </a:lnSpc>
              <a:buFont typeface="Arial" panose="020B0604020202020204" pitchFamily="34" charset="0"/>
              <a:buChar char="•"/>
            </a:pPr>
            <a:endParaRPr lang="es-ES" sz="2400" b="1" dirty="0">
              <a:latin typeface="Arial" panose="020B0604020202020204" pitchFamily="34" charset="0"/>
              <a:cs typeface="Arial" panose="020B0604020202020204" pitchFamily="34" charset="0"/>
            </a:endParaRPr>
          </a:p>
          <a:p>
            <a:pPr>
              <a:lnSpc>
                <a:spcPct val="100000"/>
              </a:lnSpc>
            </a:pPr>
            <a:r>
              <a:rPr lang="es-ES" sz="2400" b="1" dirty="0">
                <a:latin typeface="Arial" panose="020B0604020202020204" pitchFamily="34" charset="0"/>
                <a:cs typeface="Arial" panose="020B0604020202020204" pitchFamily="34" charset="0"/>
              </a:rPr>
              <a:t>Consejos prácticos:</a:t>
            </a:r>
          </a:p>
          <a:p>
            <a:pPr>
              <a:lnSpc>
                <a:spcPct val="100000"/>
              </a:lnSpc>
            </a:pPr>
            <a:endParaRPr lang="es-ES" sz="2400" dirty="0">
              <a:latin typeface="Arial" panose="020B0604020202020204" pitchFamily="34" charset="0"/>
              <a:cs typeface="Arial" panose="020B0604020202020204" pitchFamily="34" charset="0"/>
            </a:endParaRPr>
          </a:p>
          <a:p>
            <a:pPr marL="457200" lvl="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Redefinir el objetivo:</a:t>
            </a:r>
            <a:r>
              <a:rPr lang="es-ES" sz="2400" dirty="0">
                <a:latin typeface="Arial" panose="020B0604020202020204" pitchFamily="34" charset="0"/>
                <a:cs typeface="Arial" panose="020B0604020202020204" pitchFamily="34" charset="0"/>
              </a:rPr>
              <a:t> no se trata sólo de “extender” y “mejorar” la comunicación (en todo caso nunca sólo la información) de la iglesia, sino hacer que esta sea también un medio para la sensibilización de la opinión pública en los valores evangélicos, de evangelizar la opinión pública.  </a:t>
            </a:r>
          </a:p>
          <a:p>
            <a:pPr marL="457200" lvl="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Inculturación del mensaje</a:t>
            </a:r>
            <a:r>
              <a:rPr lang="es-ES" sz="2400" dirty="0">
                <a:latin typeface="Arial" panose="020B0604020202020204" pitchFamily="34" charset="0"/>
                <a:cs typeface="Arial" panose="020B0604020202020204" pitchFamily="34" charset="0"/>
              </a:rPr>
              <a:t> de la pastoral al lenguaje de la cultura mediática: antes de la adaptación mediática, la adaptación cultural: sensibilidad y lenguaje.</a:t>
            </a:r>
          </a:p>
          <a:p>
            <a:pPr marL="457200" lvl="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Renovar la “imagen” de la vida de la Iglesia: </a:t>
            </a:r>
            <a:r>
              <a:rPr lang="es-ES" sz="2400" dirty="0">
                <a:latin typeface="Arial" panose="020B0604020202020204" pitchFamily="34" charset="0"/>
                <a:cs typeface="Arial" panose="020B0604020202020204" pitchFamily="34" charset="0"/>
              </a:rPr>
              <a:t>más actual (diseños, tipografías, etc…), y más positiva.</a:t>
            </a:r>
          </a:p>
        </p:txBody>
      </p:sp>
    </p:spTree>
    <p:extLst>
      <p:ext uri="{BB962C8B-B14F-4D97-AF65-F5344CB8AC3E}">
        <p14:creationId xmlns:p14="http://schemas.microsoft.com/office/powerpoint/2010/main" val="1253440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503695"/>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490248" y="1375376"/>
            <a:ext cx="11504908" cy="466361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400" b="1" dirty="0">
                <a:latin typeface="Arial" panose="020B0604020202020204" pitchFamily="34" charset="0"/>
                <a:cs typeface="Arial" panose="020B0604020202020204" pitchFamily="34" charset="0"/>
              </a:rPr>
              <a:t>4.- El uso de las NTIC en la comunicación cristiana al servicio de la comunicación institucional interna y externa.</a:t>
            </a:r>
          </a:p>
          <a:p>
            <a:endParaRPr lang="es-ES" sz="24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s-ES" sz="2400" b="1" dirty="0">
                <a:latin typeface="Arial" panose="020B0604020202020204" pitchFamily="34" charset="0"/>
                <a:cs typeface="Arial" panose="020B0604020202020204" pitchFamily="34" charset="0"/>
              </a:rPr>
              <a:t>Estrategias pastorales de comunicación evangelizadora</a:t>
            </a:r>
          </a:p>
          <a:p>
            <a:pPr marL="457200" indent="-457200">
              <a:buFont typeface="Arial" panose="020B0604020202020204" pitchFamily="34" charset="0"/>
              <a:buChar char="•"/>
            </a:pPr>
            <a:endParaRPr lang="es-ES" sz="2400" b="1" dirty="0">
              <a:latin typeface="Arial" panose="020B0604020202020204" pitchFamily="34" charset="0"/>
              <a:cs typeface="Arial" panose="020B0604020202020204" pitchFamily="34" charset="0"/>
            </a:endParaRPr>
          </a:p>
          <a:p>
            <a:r>
              <a:rPr lang="es-ES" sz="2400" b="1" dirty="0">
                <a:latin typeface="Arial" panose="020B0604020202020204" pitchFamily="34" charset="0"/>
                <a:cs typeface="Arial" panose="020B0604020202020204" pitchFamily="34" charset="0"/>
              </a:rPr>
              <a:t>Consejos prácticos:</a:t>
            </a:r>
          </a:p>
          <a:p>
            <a:endParaRPr lang="es-ES" sz="2400" dirty="0">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s-ES" sz="2400" b="1" dirty="0">
                <a:latin typeface="Arial" panose="020B0604020202020204" pitchFamily="34" charset="0"/>
                <a:cs typeface="Arial" panose="020B0604020202020204" pitchFamily="34" charset="0"/>
              </a:rPr>
              <a:t>Formación de los agentes</a:t>
            </a:r>
            <a:r>
              <a:rPr lang="es-ES" sz="2400" dirty="0">
                <a:latin typeface="Arial" panose="020B0604020202020204" pitchFamily="34" charset="0"/>
                <a:cs typeface="Arial" panose="020B0604020202020204" pitchFamily="34" charset="0"/>
              </a:rPr>
              <a:t> de pastoral como comunicadores (desde la oratoria de la comunicación grupal a la técnica de la comunicación social en creación de webs, redacción de notas de prensa, uso de las redes sociales, producción y edición de videos, etc...).</a:t>
            </a:r>
          </a:p>
          <a:p>
            <a:pPr marL="457200" lvl="0" indent="-457200">
              <a:buFont typeface="Arial" panose="020B0604020202020204" pitchFamily="34" charset="0"/>
              <a:buChar char="•"/>
            </a:pPr>
            <a:r>
              <a:rPr lang="es-ES" sz="2400" b="1" dirty="0">
                <a:latin typeface="Arial" panose="020B0604020202020204" pitchFamily="34" charset="0"/>
                <a:cs typeface="Arial" panose="020B0604020202020204" pitchFamily="34" charset="0"/>
              </a:rPr>
              <a:t>Instauración o renovación de los equipos</a:t>
            </a:r>
            <a:r>
              <a:rPr lang="es-ES" sz="2400" dirty="0">
                <a:latin typeface="Arial" panose="020B0604020202020204" pitchFamily="34" charset="0"/>
                <a:cs typeface="Arial" panose="020B0604020202020204" pitchFamily="34" charset="0"/>
              </a:rPr>
              <a:t> y los recursos de la comunicación institucional. No estamos acostumbrados a invertir en comunicación.</a:t>
            </a:r>
          </a:p>
          <a:p>
            <a:pPr marL="457200" lvl="0" indent="-457200">
              <a:buFont typeface="Arial" panose="020B0604020202020204" pitchFamily="34" charset="0"/>
              <a:buChar char="•"/>
            </a:pPr>
            <a:r>
              <a:rPr lang="es-ES" sz="2400" b="1" dirty="0">
                <a:latin typeface="Arial" panose="020B0604020202020204" pitchFamily="34" charset="0"/>
                <a:cs typeface="Arial" panose="020B0604020202020204" pitchFamily="34" charset="0"/>
              </a:rPr>
              <a:t>Inserción de la estrategia mediática</a:t>
            </a:r>
            <a:r>
              <a:rPr lang="es-ES" sz="2400" dirty="0">
                <a:latin typeface="Arial" panose="020B0604020202020204" pitchFamily="34" charset="0"/>
                <a:cs typeface="Arial" panose="020B0604020202020204" pitchFamily="34" charset="0"/>
              </a:rPr>
              <a:t> en la planificación pastoral.</a:t>
            </a:r>
          </a:p>
        </p:txBody>
      </p:sp>
    </p:spTree>
    <p:extLst>
      <p:ext uri="{BB962C8B-B14F-4D97-AF65-F5344CB8AC3E}">
        <p14:creationId xmlns:p14="http://schemas.microsoft.com/office/powerpoint/2010/main" val="21423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788275"/>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2"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273269" y="714704"/>
            <a:ext cx="11660426" cy="61432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600" b="1" dirty="0">
                <a:latin typeface="Arial" panose="020B0604020202020204" pitchFamily="34" charset="0"/>
                <a:cs typeface="Arial" panose="020B0604020202020204" pitchFamily="34" charset="0"/>
              </a:rPr>
              <a:t>1.- Contexto: Evangelizar en la cultura mediática</a:t>
            </a:r>
          </a:p>
          <a:p>
            <a:pPr marL="285750" indent="-285750">
              <a:lnSpc>
                <a:spcPct val="100000"/>
              </a:lnSpc>
              <a:buFont typeface="Arial" panose="020B0604020202020204" pitchFamily="34" charset="0"/>
              <a:buChar char="•"/>
            </a:pPr>
            <a:r>
              <a:rPr lang="es-ES" sz="2600" b="1" dirty="0">
                <a:latin typeface="Arial" panose="020B0604020202020204" pitchFamily="34" charset="0"/>
                <a:cs typeface="Arial" panose="020B0604020202020204" pitchFamily="34" charset="0"/>
              </a:rPr>
              <a:t>La cultura emergente de la sociedad de la información</a:t>
            </a:r>
            <a:endParaRPr lang="es-ES_tradnl" sz="2600" dirty="0">
              <a:latin typeface="Arial" panose="020B0604020202020204" pitchFamily="34" charset="0"/>
              <a:cs typeface="Arial" panose="020B0604020202020204" pitchFamily="34" charset="0"/>
            </a:endParaRPr>
          </a:p>
          <a:p>
            <a:pPr>
              <a:lnSpc>
                <a:spcPct val="100000"/>
              </a:lnSpc>
            </a:pPr>
            <a:r>
              <a:rPr lang="es-ES" sz="2600" dirty="0">
                <a:latin typeface="Arial" panose="020B0604020202020204" pitchFamily="34" charset="0"/>
                <a:cs typeface="Arial" panose="020B0604020202020204" pitchFamily="34" charset="0"/>
              </a:rPr>
              <a:t> </a:t>
            </a:r>
            <a:endParaRPr lang="es-ES_tradnl" sz="2600"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_tradnl" sz="2600" b="1" dirty="0">
                <a:latin typeface="Arial" panose="020B0604020202020204" pitchFamily="34" charset="0"/>
                <a:cs typeface="Arial" panose="020B0604020202020204" pitchFamily="34" charset="0"/>
              </a:rPr>
              <a:t>Que sea el concepto de información el que determina la sociedad de hoy, </a:t>
            </a:r>
            <a:r>
              <a:rPr lang="es-ES_tradnl" sz="2600" dirty="0">
                <a:latin typeface="Arial" panose="020B0604020202020204" pitchFamily="34" charset="0"/>
                <a:cs typeface="Arial" panose="020B0604020202020204" pitchFamily="34" charset="0"/>
              </a:rPr>
              <a:t>tiene tres acepciones: </a:t>
            </a:r>
          </a:p>
          <a:p>
            <a:pPr marL="457200" indent="-457200">
              <a:lnSpc>
                <a:spcPct val="100000"/>
              </a:lnSpc>
              <a:buFont typeface="Arial" panose="020B0604020202020204" pitchFamily="34" charset="0"/>
              <a:buChar char="•"/>
            </a:pPr>
            <a:r>
              <a:rPr lang="es-ES_tradnl" sz="2600" dirty="0">
                <a:latin typeface="Arial" panose="020B0604020202020204" pitchFamily="34" charset="0"/>
                <a:cs typeface="Arial" panose="020B0604020202020204" pitchFamily="34" charset="0"/>
              </a:rPr>
              <a:t>la del </a:t>
            </a:r>
            <a:r>
              <a:rPr lang="es-ES_tradnl" sz="2600" b="1" dirty="0">
                <a:latin typeface="Arial" panose="020B0604020202020204" pitchFamily="34" charset="0"/>
                <a:cs typeface="Arial" panose="020B0604020202020204" pitchFamily="34" charset="0"/>
              </a:rPr>
              <a:t>proceso de cambio de factores preminentes del desarrollo económico</a:t>
            </a:r>
            <a:r>
              <a:rPr lang="es-ES_tradnl" sz="2600" dirty="0">
                <a:latin typeface="Arial" panose="020B0604020202020204" pitchFamily="34" charset="0"/>
                <a:cs typeface="Arial" panose="020B0604020202020204" pitchFamily="34" charset="0"/>
              </a:rPr>
              <a:t> en los últimos dos siglos, </a:t>
            </a:r>
          </a:p>
          <a:p>
            <a:pPr marL="457200" indent="-457200">
              <a:lnSpc>
                <a:spcPct val="100000"/>
              </a:lnSpc>
              <a:buFont typeface="Arial" panose="020B0604020202020204" pitchFamily="34" charset="0"/>
              <a:buChar char="•"/>
            </a:pPr>
            <a:r>
              <a:rPr lang="es-ES_tradnl" sz="2600" b="1" dirty="0">
                <a:latin typeface="Arial" panose="020B0604020202020204" pitchFamily="34" charset="0"/>
                <a:cs typeface="Arial" panose="020B0604020202020204" pitchFamily="34" charset="0"/>
              </a:rPr>
              <a:t>la perspectiva educativo-cultural,</a:t>
            </a:r>
            <a:r>
              <a:rPr lang="es-ES_tradnl" sz="2600" dirty="0">
                <a:latin typeface="Arial" panose="020B0604020202020204" pitchFamily="34" charset="0"/>
                <a:cs typeface="Arial" panose="020B0604020202020204" pitchFamily="34" charset="0"/>
              </a:rPr>
              <a:t> que se fija fundamentalmente en los </a:t>
            </a:r>
            <a:r>
              <a:rPr lang="es-ES_tradnl" sz="2600" b="1" dirty="0">
                <a:latin typeface="Arial" panose="020B0604020202020204" pitchFamily="34" charset="0"/>
                <a:cs typeface="Arial" panose="020B0604020202020204" pitchFamily="34" charset="0"/>
              </a:rPr>
              <a:t>cambios de primacía en los ámbitos de transmisión cultural intergeneracional: </a:t>
            </a:r>
            <a:r>
              <a:rPr lang="es-ES_tradnl" sz="2600" dirty="0">
                <a:latin typeface="Arial" panose="020B0604020202020204" pitchFamily="34" charset="0"/>
                <a:cs typeface="Arial" panose="020B0604020202020204" pitchFamily="34" charset="0"/>
              </a:rPr>
              <a:t>familia, escuela, grupo primario, Medios de Comunicación Social (que genera un desplazamiento acelerado con respecto a los anteriores).</a:t>
            </a:r>
          </a:p>
          <a:p>
            <a:pPr marL="457200" indent="-457200">
              <a:lnSpc>
                <a:spcPct val="100000"/>
              </a:lnSpc>
              <a:buFont typeface="Arial" panose="020B0604020202020204" pitchFamily="34" charset="0"/>
              <a:buChar char="•"/>
            </a:pPr>
            <a:r>
              <a:rPr lang="es-ES_tradnl" sz="2600" dirty="0">
                <a:latin typeface="Arial" panose="020B0604020202020204" pitchFamily="34" charset="0"/>
                <a:cs typeface="Arial" panose="020B0604020202020204" pitchFamily="34" charset="0"/>
              </a:rPr>
              <a:t>Y la del </a:t>
            </a:r>
            <a:r>
              <a:rPr lang="es-ES_tradnl" sz="2600" b="1" dirty="0">
                <a:latin typeface="Arial" panose="020B0604020202020204" pitchFamily="34" charset="0"/>
                <a:cs typeface="Arial" panose="020B0604020202020204" pitchFamily="34" charset="0"/>
              </a:rPr>
              <a:t>cambio de imbricación entre canal y mensaje en la comunicación: el “medio es el mensaje” (</a:t>
            </a:r>
            <a:r>
              <a:rPr lang="es-ES_tradnl" sz="2600" b="1" dirty="0" err="1">
                <a:latin typeface="Arial" panose="020B0604020202020204" pitchFamily="34" charset="0"/>
                <a:cs typeface="Arial" panose="020B0604020202020204" pitchFamily="34" charset="0"/>
              </a:rPr>
              <a:t>McLuhan</a:t>
            </a:r>
            <a:r>
              <a:rPr lang="es-ES_tradnl" sz="2600" b="1" dirty="0">
                <a:latin typeface="Arial" panose="020B0604020202020204" pitchFamily="34" charset="0"/>
                <a:cs typeface="Arial" panose="020B0604020202020204" pitchFamily="34" charset="0"/>
              </a:rPr>
              <a:t>), si el mensaje es débil (</a:t>
            </a:r>
            <a:r>
              <a:rPr lang="es-ES_tradnl" sz="2600" b="1" dirty="0" err="1">
                <a:latin typeface="Arial" panose="020B0604020202020204" pitchFamily="34" charset="0"/>
                <a:cs typeface="Arial" panose="020B0604020202020204" pitchFamily="34" charset="0"/>
              </a:rPr>
              <a:t>Váttimo</a:t>
            </a:r>
            <a:r>
              <a:rPr lang="es-ES_tradnl" sz="2600" b="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73035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735723"/>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3"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414536" y="815981"/>
            <a:ext cx="11577234" cy="52260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1.- Contexto: Evangelizar en la cultura mediática</a:t>
            </a:r>
          </a:p>
          <a:p>
            <a:pPr marL="285750" indent="-28575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La cultura emergente de la sociedad de la información</a:t>
            </a:r>
            <a:endParaRPr lang="es-ES_tradnl" sz="2400" dirty="0">
              <a:latin typeface="Arial" panose="020B0604020202020204" pitchFamily="34" charset="0"/>
              <a:cs typeface="Arial" panose="020B0604020202020204" pitchFamily="34" charset="0"/>
            </a:endParaRPr>
          </a:p>
          <a:p>
            <a:pPr>
              <a:lnSpc>
                <a:spcPct val="100000"/>
              </a:lnSpc>
            </a:pPr>
            <a:r>
              <a:rPr lang="es-ES" sz="2400" dirty="0">
                <a:latin typeface="Arial" panose="020B0604020202020204" pitchFamily="34" charset="0"/>
                <a:cs typeface="Arial" panose="020B0604020202020204" pitchFamily="34" charset="0"/>
              </a:rPr>
              <a:t> </a:t>
            </a:r>
            <a:endParaRPr lang="es-ES_tradnl" sz="2400"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_tradnl" sz="2400" b="1" dirty="0">
                <a:latin typeface="Arial" panose="020B0604020202020204" pitchFamily="34" charset="0"/>
                <a:cs typeface="Arial" panose="020B0604020202020204" pitchFamily="34" charset="0"/>
              </a:rPr>
              <a:t>La crisis de la familia y de la escuela es a la vez causa y consecuencia de dicho desplazamiento,</a:t>
            </a:r>
            <a:r>
              <a:rPr lang="es-ES_tradnl" sz="2400" dirty="0">
                <a:latin typeface="Arial" panose="020B0604020202020204" pitchFamily="34" charset="0"/>
                <a:cs typeface="Arial" panose="020B0604020202020204" pitchFamily="34" charset="0"/>
              </a:rPr>
              <a:t> incluida la </a:t>
            </a:r>
            <a:r>
              <a:rPr lang="es-ES_tradnl" sz="2400" b="1" dirty="0">
                <a:latin typeface="Arial" panose="020B0604020202020204" pitchFamily="34" charset="0"/>
                <a:cs typeface="Arial" panose="020B0604020202020204" pitchFamily="34" charset="0"/>
              </a:rPr>
              <a:t>transmisión de la fe</a:t>
            </a:r>
            <a:r>
              <a:rPr lang="es-ES_tradnl" sz="2400" dirty="0">
                <a:latin typeface="Arial" panose="020B0604020202020204" pitchFamily="34" charset="0"/>
                <a:cs typeface="Arial" panose="020B0604020202020204" pitchFamily="34" charset="0"/>
              </a:rPr>
              <a:t>: </a:t>
            </a:r>
            <a:r>
              <a:rPr lang="es-ES_tradnl" sz="2400" i="1" dirty="0">
                <a:latin typeface="Arial" panose="020B0604020202020204" pitchFamily="34" charset="0"/>
                <a:cs typeface="Arial" panose="020B0604020202020204" pitchFamily="34" charset="0"/>
              </a:rPr>
              <a:t>Tampoco podemos ignorar que en las últimas décadas se ha producido una ruptura en la transmisión generacional de la fe cristiana en el pueblo católico. Es innegable que muchos se sienten desencantados y dejan de identificarse con la tradición católica, que son más los padres que no bautizan a sus hijos y no les enseñan a rezar, y que hay un cierto éxodo hacia otras comunidades de fe</a:t>
            </a:r>
            <a:r>
              <a:rPr lang="es-ES" sz="2400" i="1" dirty="0">
                <a:latin typeface="Arial" panose="020B0604020202020204" pitchFamily="34" charset="0"/>
                <a:cs typeface="Arial" panose="020B0604020202020204" pitchFamily="34" charset="0"/>
              </a:rPr>
              <a:t> </a:t>
            </a:r>
            <a:r>
              <a:rPr lang="es-ES" sz="2400" dirty="0">
                <a:latin typeface="Arial" panose="020B0604020202020204" pitchFamily="34" charset="0"/>
                <a:cs typeface="Arial" panose="020B0604020202020204" pitchFamily="34" charset="0"/>
              </a:rPr>
              <a:t>(</a:t>
            </a:r>
            <a:r>
              <a:rPr lang="es-ES" sz="2400" b="1" dirty="0">
                <a:latin typeface="Arial" panose="020B0604020202020204" pitchFamily="34" charset="0"/>
                <a:cs typeface="Arial" panose="020B0604020202020204" pitchFamily="34" charset="0"/>
              </a:rPr>
              <a:t>Papa Francisco</a:t>
            </a:r>
            <a:r>
              <a:rPr lang="es-ES" sz="2400" dirty="0">
                <a:latin typeface="Arial" panose="020B0604020202020204" pitchFamily="34" charset="0"/>
                <a:cs typeface="Arial" panose="020B0604020202020204" pitchFamily="34" charset="0"/>
              </a:rPr>
              <a:t>. </a:t>
            </a:r>
            <a:r>
              <a:rPr lang="es-ES" sz="2400" i="1" dirty="0" err="1">
                <a:latin typeface="Arial" panose="020B0604020202020204" pitchFamily="34" charset="0"/>
                <a:cs typeface="Arial" panose="020B0604020202020204" pitchFamily="34" charset="0"/>
              </a:rPr>
              <a:t>Evangelii</a:t>
            </a:r>
            <a:r>
              <a:rPr lang="es-ES" sz="2400" i="1" dirty="0">
                <a:latin typeface="Arial" panose="020B0604020202020204" pitchFamily="34" charset="0"/>
                <a:cs typeface="Arial" panose="020B0604020202020204" pitchFamily="34" charset="0"/>
              </a:rPr>
              <a:t> </a:t>
            </a:r>
            <a:r>
              <a:rPr lang="es-ES" sz="2400" i="1" dirty="0" err="1">
                <a:latin typeface="Arial" panose="020B0604020202020204" pitchFamily="34" charset="0"/>
                <a:cs typeface="Arial" panose="020B0604020202020204" pitchFamily="34" charset="0"/>
              </a:rPr>
              <a:t>Gaudium</a:t>
            </a:r>
            <a:r>
              <a:rPr lang="es-ES" sz="2400" i="1" dirty="0">
                <a:latin typeface="Arial" panose="020B0604020202020204" pitchFamily="34" charset="0"/>
                <a:cs typeface="Arial" panose="020B0604020202020204" pitchFamily="34" charset="0"/>
              </a:rPr>
              <a:t>, </a:t>
            </a:r>
            <a:r>
              <a:rPr lang="es-ES" sz="2400" dirty="0">
                <a:latin typeface="Arial" panose="020B0604020202020204" pitchFamily="34" charset="0"/>
                <a:cs typeface="Arial" panose="020B0604020202020204" pitchFamily="34" charset="0"/>
              </a:rPr>
              <a:t>70).</a:t>
            </a:r>
          </a:p>
          <a:p>
            <a:pPr marL="457200" indent="-457200">
              <a:lnSpc>
                <a:spcPct val="100000"/>
              </a:lnSpc>
              <a:buFont typeface="Arial" panose="020B0604020202020204" pitchFamily="34" charset="0"/>
              <a:buChar char="•"/>
            </a:pPr>
            <a:endParaRPr lang="es-ES" sz="2400"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_tradnl" sz="2400" b="1" dirty="0">
                <a:latin typeface="Arial" panose="020B0604020202020204" pitchFamily="34" charset="0"/>
                <a:cs typeface="Arial" panose="020B0604020202020204" pitchFamily="34" charset="0"/>
              </a:rPr>
              <a:t>Los Medios de Comunicación Social educan o des-educan siempre, </a:t>
            </a:r>
            <a:r>
              <a:rPr lang="es-ES_tradnl" sz="2400" dirty="0">
                <a:latin typeface="Arial" panose="020B0604020202020204" pitchFamily="34" charset="0"/>
                <a:cs typeface="Arial" panose="020B0604020202020204" pitchFamily="34" charset="0"/>
              </a:rPr>
              <a:t>y cada vez ocupan un espacio más relevante en la educación de las nuevas generaciones.</a:t>
            </a:r>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302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CCECB-0A75-A24E-9214-3875F211F0B8}"/>
              </a:ext>
            </a:extLst>
          </p:cNvPr>
          <p:cNvSpPr>
            <a:spLocks noGrp="1"/>
          </p:cNvSpPr>
          <p:nvPr>
            <p:ph type="title"/>
          </p:nvPr>
        </p:nvSpPr>
        <p:spPr>
          <a:xfrm>
            <a:off x="-1" y="1"/>
            <a:ext cx="10291743" cy="756744"/>
          </a:xfrm>
        </p:spPr>
        <p:txBody>
          <a:bodyPr>
            <a:normAutofit/>
          </a:bodyPr>
          <a:lstStyle/>
          <a:p>
            <a:r>
              <a:rPr lang="es-ES" sz="2800" b="1" dirty="0">
                <a:latin typeface="Arial" panose="020B0604020202020204" pitchFamily="34" charset="0"/>
                <a:cs typeface="Arial" panose="020B0604020202020204" pitchFamily="34" charset="0"/>
              </a:rPr>
              <a:t>Medios de Comunicación Social e instituciones religiosas</a:t>
            </a:r>
            <a:endParaRPr lang="es-ES" sz="2800" b="1" dirty="0"/>
          </a:p>
        </p:txBody>
      </p:sp>
      <p:pic>
        <p:nvPicPr>
          <p:cNvPr id="5" name="Marcador de contenido 4">
            <a:extLst>
              <a:ext uri="{FF2B5EF4-FFF2-40B4-BE49-F238E27FC236}">
                <a16:creationId xmlns:a16="http://schemas.microsoft.com/office/drawing/2014/main" id="{E463359F-6EFD-F143-B307-BD71626D9222}"/>
              </a:ext>
            </a:extLst>
          </p:cNvPr>
          <p:cNvPicPr>
            <a:picLocks noGrp="1" noChangeAspect="1"/>
          </p:cNvPicPr>
          <p:nvPr>
            <p:ph idx="1"/>
          </p:nvPr>
        </p:nvPicPr>
        <p:blipFill>
          <a:blip r:embed="rId2"/>
          <a:stretch>
            <a:fillRect/>
          </a:stretch>
        </p:blipFill>
        <p:spPr>
          <a:xfrm>
            <a:off x="10291742" y="0"/>
            <a:ext cx="1900257" cy="1266838"/>
          </a:xfrm>
        </p:spPr>
      </p:pic>
      <p:sp>
        <p:nvSpPr>
          <p:cNvPr id="8" name="Título 1">
            <a:extLst>
              <a:ext uri="{FF2B5EF4-FFF2-40B4-BE49-F238E27FC236}">
                <a16:creationId xmlns:a16="http://schemas.microsoft.com/office/drawing/2014/main" id="{BAE273B0-4C3A-0245-A0C7-41DA63DE4A52}"/>
              </a:ext>
            </a:extLst>
          </p:cNvPr>
          <p:cNvSpPr txBox="1">
            <a:spLocks/>
          </p:cNvSpPr>
          <p:nvPr/>
        </p:nvSpPr>
        <p:spPr>
          <a:xfrm>
            <a:off x="307383" y="633419"/>
            <a:ext cx="11577234" cy="52260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 sz="2400" b="1" dirty="0">
                <a:latin typeface="Arial" panose="020B0604020202020204" pitchFamily="34" charset="0"/>
                <a:cs typeface="Arial" panose="020B0604020202020204" pitchFamily="34" charset="0"/>
              </a:rPr>
              <a:t>1.- Contexto: Evangelizar en la cultura mediática</a:t>
            </a:r>
          </a:p>
          <a:p>
            <a:pPr marL="285750" indent="-28575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La cultura emergente de la sociedad de la información</a:t>
            </a:r>
            <a:endParaRPr lang="es-ES_tradnl" sz="2400" dirty="0">
              <a:latin typeface="Arial" panose="020B0604020202020204" pitchFamily="34" charset="0"/>
              <a:cs typeface="Arial" panose="020B0604020202020204" pitchFamily="34" charset="0"/>
            </a:endParaRPr>
          </a:p>
          <a:p>
            <a:pPr>
              <a:lnSpc>
                <a:spcPct val="100000"/>
              </a:lnSpc>
            </a:pPr>
            <a:r>
              <a:rPr lang="es-ES" sz="2400" dirty="0">
                <a:latin typeface="Arial" panose="020B0604020202020204" pitchFamily="34" charset="0"/>
                <a:cs typeface="Arial" panose="020B0604020202020204" pitchFamily="34" charset="0"/>
              </a:rPr>
              <a:t> </a:t>
            </a:r>
            <a:endParaRPr lang="es-ES_tradnl" sz="2400" dirty="0">
              <a:latin typeface="Arial" panose="020B0604020202020204" pitchFamily="34" charset="0"/>
              <a:cs typeface="Arial" panose="020B0604020202020204" pitchFamily="34" charset="0"/>
            </a:endParaRPr>
          </a:p>
          <a:p>
            <a:pPr marL="457200" indent="-457200">
              <a:lnSpc>
                <a:spcPct val="100000"/>
              </a:lnSpc>
              <a:buFont typeface="Arial" panose="020B0604020202020204" pitchFamily="34" charset="0"/>
              <a:buChar char="•"/>
            </a:pPr>
            <a:r>
              <a:rPr lang="es-ES_tradnl" sz="2400" dirty="0">
                <a:latin typeface="Arial" panose="020B0604020202020204" pitchFamily="34" charset="0"/>
                <a:cs typeface="Arial" panose="020B0604020202020204" pitchFamily="34" charset="0"/>
              </a:rPr>
              <a:t>En cuanto al </a:t>
            </a:r>
            <a:r>
              <a:rPr lang="es-ES_tradnl" sz="2400" b="1" dirty="0">
                <a:latin typeface="Arial" panose="020B0604020202020204" pitchFamily="34" charset="0"/>
                <a:cs typeface="Arial" panose="020B0604020202020204" pitchFamily="34" charset="0"/>
              </a:rPr>
              <a:t>cambio de imbricación entre canal y mensaje en la comunicación cultural, </a:t>
            </a:r>
            <a:r>
              <a:rPr lang="es-ES_tradnl" sz="2400" dirty="0">
                <a:latin typeface="Arial" panose="020B0604020202020204" pitchFamily="34" charset="0"/>
                <a:cs typeface="Arial" panose="020B0604020202020204" pitchFamily="34" charset="0"/>
              </a:rPr>
              <a:t>hay que entender que:</a:t>
            </a:r>
          </a:p>
          <a:p>
            <a:pPr marL="457200" indent="-457200">
              <a:lnSpc>
                <a:spcPct val="100000"/>
              </a:lnSpc>
              <a:buFont typeface="Arial" panose="020B0604020202020204" pitchFamily="34" charset="0"/>
              <a:buChar char="•"/>
            </a:pPr>
            <a:r>
              <a:rPr lang="es-ES" sz="2400" b="1" dirty="0">
                <a:latin typeface="Arial" panose="020B0604020202020204" pitchFamily="34" charset="0"/>
                <a:cs typeface="Arial" panose="020B0604020202020204" pitchFamily="34" charset="0"/>
              </a:rPr>
              <a:t>La cultura mediática esta fuertemente marcada por su mediación, </a:t>
            </a:r>
            <a:r>
              <a:rPr lang="es-ES" sz="2400" dirty="0">
                <a:latin typeface="Arial" panose="020B0604020202020204" pitchFamily="34" charset="0"/>
                <a:cs typeface="Arial" panose="020B0604020202020204" pitchFamily="34" charset="0"/>
              </a:rPr>
              <a:t>según esa provocativa expresión de </a:t>
            </a:r>
            <a:r>
              <a:rPr lang="es-ES" sz="2400" b="1" dirty="0">
                <a:latin typeface="Arial" panose="020B0604020202020204" pitchFamily="34" charset="0"/>
                <a:cs typeface="Arial" panose="020B0604020202020204" pitchFamily="34" charset="0"/>
              </a:rPr>
              <a:t>Marshall </a:t>
            </a:r>
            <a:r>
              <a:rPr lang="es-ES" sz="2400" b="1" dirty="0" err="1">
                <a:latin typeface="Arial" panose="020B0604020202020204" pitchFamily="34" charset="0"/>
                <a:cs typeface="Arial" panose="020B0604020202020204" pitchFamily="34" charset="0"/>
              </a:rPr>
              <a:t>McLuhan</a:t>
            </a:r>
            <a:r>
              <a:rPr lang="es-ES" sz="2400" b="1" dirty="0">
                <a:latin typeface="Arial" panose="020B0604020202020204" pitchFamily="34" charset="0"/>
                <a:cs typeface="Arial" panose="020B0604020202020204" pitchFamily="34" charset="0"/>
              </a:rPr>
              <a:t> </a:t>
            </a:r>
            <a:r>
              <a:rPr lang="es-ES" sz="2400" dirty="0">
                <a:latin typeface="Arial" panose="020B0604020202020204" pitchFamily="34" charset="0"/>
                <a:cs typeface="Arial" panose="020B0604020202020204" pitchFamily="34" charset="0"/>
              </a:rPr>
              <a:t>(1911-1980) a la hora de mostrar lo más relevante de la misma: </a:t>
            </a:r>
            <a:r>
              <a:rPr lang="es-ES" sz="2400" b="1" dirty="0">
                <a:latin typeface="Arial" panose="020B0604020202020204" pitchFamily="34" charset="0"/>
                <a:cs typeface="Arial" panose="020B0604020202020204" pitchFamily="34" charset="0"/>
              </a:rPr>
              <a:t>“el medio es el mensaje”. </a:t>
            </a:r>
            <a:r>
              <a:rPr lang="es-ES" sz="2400" dirty="0">
                <a:latin typeface="Arial" panose="020B0604020202020204" pitchFamily="34" charset="0"/>
                <a:cs typeface="Arial" panose="020B0604020202020204" pitchFamily="34" charset="0"/>
              </a:rPr>
              <a:t>Es decir, la medicación tecnológica condiciona el mensaje. Más aún cuando el mensaje en general es el de </a:t>
            </a:r>
            <a:r>
              <a:rPr lang="es-ES" sz="2400" b="1" dirty="0">
                <a:latin typeface="Arial" panose="020B0604020202020204" pitchFamily="34" charset="0"/>
                <a:cs typeface="Arial" panose="020B0604020202020204" pitchFamily="34" charset="0"/>
              </a:rPr>
              <a:t>una cultura débil (Gianni </a:t>
            </a:r>
            <a:r>
              <a:rPr lang="es-ES" sz="2400" b="1" dirty="0" err="1">
                <a:latin typeface="Arial" panose="020B0604020202020204" pitchFamily="34" charset="0"/>
                <a:cs typeface="Arial" panose="020B0604020202020204" pitchFamily="34" charset="0"/>
              </a:rPr>
              <a:t>Vattimo</a:t>
            </a:r>
            <a:r>
              <a:rPr lang="es-ES" sz="2400" b="1" dirty="0">
                <a:latin typeface="Arial" panose="020B0604020202020204" pitchFamily="34" charset="0"/>
                <a:cs typeface="Arial" panose="020B0604020202020204" pitchFamily="34" charset="0"/>
              </a:rPr>
              <a:t>, </a:t>
            </a:r>
            <a:r>
              <a:rPr lang="es-ES" sz="2400" dirty="0">
                <a:latin typeface="Arial" panose="020B0604020202020204" pitchFamily="34" charset="0"/>
                <a:cs typeface="Arial" panose="020B0604020202020204" pitchFamily="34" charset="0"/>
              </a:rPr>
              <a:t>1936-</a:t>
            </a:r>
            <a:r>
              <a:rPr lang="es-ES" sz="2400" b="1" dirty="0">
                <a:latin typeface="Arial" panose="020B0604020202020204" pitchFamily="34" charset="0"/>
                <a:cs typeface="Arial" panose="020B0604020202020204" pitchFamily="34" charset="0"/>
              </a:rPr>
              <a:t>).</a:t>
            </a:r>
          </a:p>
          <a:p>
            <a:pPr marL="457200" indent="-457200">
              <a:lnSpc>
                <a:spcPct val="100000"/>
              </a:lnSpc>
              <a:buFont typeface="Arial" panose="020B0604020202020204" pitchFamily="34" charset="0"/>
              <a:buChar char="•"/>
            </a:pPr>
            <a:r>
              <a:rPr lang="es-ES_tradnl" sz="2400" dirty="0">
                <a:latin typeface="Arial" panose="020B0604020202020204" pitchFamily="34" charset="0"/>
                <a:cs typeface="Arial" panose="020B0604020202020204" pitchFamily="34" charset="0"/>
              </a:rPr>
              <a:t>Empezó a hacerlo el </a:t>
            </a:r>
            <a:r>
              <a:rPr lang="es-ES_tradnl" sz="2400" b="1" dirty="0">
                <a:latin typeface="Arial" panose="020B0604020202020204" pitchFamily="34" charset="0"/>
                <a:cs typeface="Arial" panose="020B0604020202020204" pitchFamily="34" charset="0"/>
              </a:rPr>
              <a:t>lenguaje radiofónico</a:t>
            </a:r>
            <a:r>
              <a:rPr lang="es-ES_tradnl" sz="2400" dirty="0">
                <a:latin typeface="Arial" panose="020B0604020202020204" pitchFamily="34" charset="0"/>
                <a:cs typeface="Arial" panose="020B0604020202020204" pitchFamily="34" charset="0"/>
              </a:rPr>
              <a:t>, lo potenció el </a:t>
            </a:r>
            <a:r>
              <a:rPr lang="es-ES_tradnl" sz="2400" b="1" dirty="0">
                <a:latin typeface="Arial" panose="020B0604020202020204" pitchFamily="34" charset="0"/>
                <a:cs typeface="Arial" panose="020B0604020202020204" pitchFamily="34" charset="0"/>
              </a:rPr>
              <a:t>lenguaje audiovisual, </a:t>
            </a:r>
            <a:r>
              <a:rPr lang="es-ES_tradnl" sz="2400" dirty="0">
                <a:latin typeface="Arial" panose="020B0604020202020204" pitchFamily="34" charset="0"/>
                <a:cs typeface="Arial" panose="020B0604020202020204" pitchFamily="34" charset="0"/>
              </a:rPr>
              <a:t>y lo ha extralimitado </a:t>
            </a:r>
            <a:r>
              <a:rPr lang="es-ES_tradnl" sz="2400" b="1" dirty="0">
                <a:latin typeface="Arial" panose="020B0604020202020204" pitchFamily="34" charset="0"/>
                <a:cs typeface="Arial" panose="020B0604020202020204" pitchFamily="34" charset="0"/>
              </a:rPr>
              <a:t>el lenguaje de las NTIC.</a:t>
            </a:r>
            <a:endParaRPr lang="es-E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037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722</TotalTime>
  <Words>7835</Words>
  <Application>Microsoft Macintosh PowerPoint</Application>
  <PresentationFormat>Panorámica</PresentationFormat>
  <Paragraphs>491</Paragraphs>
  <Slides>61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61</vt:i4>
      </vt:variant>
    </vt:vector>
  </HeadingPairs>
  <TitlesOfParts>
    <vt:vector size="66" baseType="lpstr">
      <vt:lpstr>Arial</vt:lpstr>
      <vt:lpstr>Calibri</vt:lpstr>
      <vt:lpstr>Calibri Light</vt:lpstr>
      <vt:lpstr>Wingdings</vt:lpstr>
      <vt:lpstr>Tema de Office</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lpstr>Medios de Comunicación Social e instituciones religiosas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Medios audiovisuales y Nuevas tecnologías en la acción pastoral</dc:title>
  <dc:creator>Microsoft Office User</dc:creator>
  <cp:lastModifiedBy>María Teresa Abad Gurumeta</cp:lastModifiedBy>
  <cp:revision>39</cp:revision>
  <dcterms:created xsi:type="dcterms:W3CDTF">2019-03-20T18:51:25Z</dcterms:created>
  <dcterms:modified xsi:type="dcterms:W3CDTF">2024-03-01T10:19:04Z</dcterms:modified>
</cp:coreProperties>
</file>