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771"/>
    <p:restoredTop sz="94694"/>
  </p:normalViewPr>
  <p:slideViewPr>
    <p:cSldViewPr snapToGrid="0" snapToObjects="1">
      <p:cViewPr varScale="1">
        <p:scale>
          <a:sx n="189" d="100"/>
          <a:sy n="189" d="100"/>
        </p:scale>
        <p:origin x="1184"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CBCDF30-E224-894A-960D-E026D0FBD4BE}"/>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60ACF929-D3AF-5C44-881B-F3CE26A8BF3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EAC7718D-253B-D849-BE9B-FF1DD89BD71B}"/>
              </a:ext>
            </a:extLst>
          </p:cNvPr>
          <p:cNvSpPr>
            <a:spLocks noGrp="1"/>
          </p:cNvSpPr>
          <p:nvPr>
            <p:ph type="dt" sz="half" idx="10"/>
          </p:nvPr>
        </p:nvSpPr>
        <p:spPr/>
        <p:txBody>
          <a:bodyPr/>
          <a:lstStyle/>
          <a:p>
            <a:fld id="{5505F899-938A-9A40-86DB-A1560AE7B7DA}" type="datetimeFigureOut">
              <a:rPr lang="es-ES" smtClean="0"/>
              <a:t>2/9/20</a:t>
            </a:fld>
            <a:endParaRPr lang="es-ES"/>
          </a:p>
        </p:txBody>
      </p:sp>
      <p:sp>
        <p:nvSpPr>
          <p:cNvPr id="5" name="Marcador de pie de página 4">
            <a:extLst>
              <a:ext uri="{FF2B5EF4-FFF2-40B4-BE49-F238E27FC236}">
                <a16:creationId xmlns:a16="http://schemas.microsoft.com/office/drawing/2014/main" id="{E4E15082-36C5-FB40-969C-A248A4D0FBD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2F92F51-3918-BF44-9C62-A29C2CE0A620}"/>
              </a:ext>
            </a:extLst>
          </p:cNvPr>
          <p:cNvSpPr>
            <a:spLocks noGrp="1"/>
          </p:cNvSpPr>
          <p:nvPr>
            <p:ph type="sldNum" sz="quarter" idx="12"/>
          </p:nvPr>
        </p:nvSpPr>
        <p:spPr/>
        <p:txBody>
          <a:bodyPr/>
          <a:lstStyle/>
          <a:p>
            <a:fld id="{E1865230-DFA0-FD4E-9908-2983ED9F8107}" type="slidenum">
              <a:rPr lang="es-ES" smtClean="0"/>
              <a:t>‹Nº›</a:t>
            </a:fld>
            <a:endParaRPr lang="es-ES"/>
          </a:p>
        </p:txBody>
      </p:sp>
    </p:spTree>
    <p:extLst>
      <p:ext uri="{BB962C8B-B14F-4D97-AF65-F5344CB8AC3E}">
        <p14:creationId xmlns:p14="http://schemas.microsoft.com/office/powerpoint/2010/main" val="27730316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49C90BC-1823-6844-9DBB-00BBB7C9C0C6}"/>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3E65BE96-80B5-C443-B04E-37D79C29F7F4}"/>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4C13D60-F208-1A45-8F4A-A8BC42D08D47}"/>
              </a:ext>
            </a:extLst>
          </p:cNvPr>
          <p:cNvSpPr>
            <a:spLocks noGrp="1"/>
          </p:cNvSpPr>
          <p:nvPr>
            <p:ph type="dt" sz="half" idx="10"/>
          </p:nvPr>
        </p:nvSpPr>
        <p:spPr/>
        <p:txBody>
          <a:bodyPr/>
          <a:lstStyle/>
          <a:p>
            <a:fld id="{5505F899-938A-9A40-86DB-A1560AE7B7DA}" type="datetimeFigureOut">
              <a:rPr lang="es-ES" smtClean="0"/>
              <a:t>2/9/20</a:t>
            </a:fld>
            <a:endParaRPr lang="es-ES"/>
          </a:p>
        </p:txBody>
      </p:sp>
      <p:sp>
        <p:nvSpPr>
          <p:cNvPr id="5" name="Marcador de pie de página 4">
            <a:extLst>
              <a:ext uri="{FF2B5EF4-FFF2-40B4-BE49-F238E27FC236}">
                <a16:creationId xmlns:a16="http://schemas.microsoft.com/office/drawing/2014/main" id="{2004A71B-3C41-C14A-AE8B-020C78260ED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B3BCD6A-3CBA-FF44-B02F-73A59D6BFF2A}"/>
              </a:ext>
            </a:extLst>
          </p:cNvPr>
          <p:cNvSpPr>
            <a:spLocks noGrp="1"/>
          </p:cNvSpPr>
          <p:nvPr>
            <p:ph type="sldNum" sz="quarter" idx="12"/>
          </p:nvPr>
        </p:nvSpPr>
        <p:spPr/>
        <p:txBody>
          <a:bodyPr/>
          <a:lstStyle/>
          <a:p>
            <a:fld id="{E1865230-DFA0-FD4E-9908-2983ED9F8107}" type="slidenum">
              <a:rPr lang="es-ES" smtClean="0"/>
              <a:t>‹Nº›</a:t>
            </a:fld>
            <a:endParaRPr lang="es-ES"/>
          </a:p>
        </p:txBody>
      </p:sp>
    </p:spTree>
    <p:extLst>
      <p:ext uri="{BB962C8B-B14F-4D97-AF65-F5344CB8AC3E}">
        <p14:creationId xmlns:p14="http://schemas.microsoft.com/office/powerpoint/2010/main" val="12135973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5324F2C6-D191-8F4E-9548-DAAD2B603632}"/>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D5A8FF0-EB59-0A43-8FAB-63941A427467}"/>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ED86E80-005C-0648-8823-D4B96A940F32}"/>
              </a:ext>
            </a:extLst>
          </p:cNvPr>
          <p:cNvSpPr>
            <a:spLocks noGrp="1"/>
          </p:cNvSpPr>
          <p:nvPr>
            <p:ph type="dt" sz="half" idx="10"/>
          </p:nvPr>
        </p:nvSpPr>
        <p:spPr/>
        <p:txBody>
          <a:bodyPr/>
          <a:lstStyle/>
          <a:p>
            <a:fld id="{5505F899-938A-9A40-86DB-A1560AE7B7DA}" type="datetimeFigureOut">
              <a:rPr lang="es-ES" smtClean="0"/>
              <a:t>2/9/20</a:t>
            </a:fld>
            <a:endParaRPr lang="es-ES"/>
          </a:p>
        </p:txBody>
      </p:sp>
      <p:sp>
        <p:nvSpPr>
          <p:cNvPr id="5" name="Marcador de pie de página 4">
            <a:extLst>
              <a:ext uri="{FF2B5EF4-FFF2-40B4-BE49-F238E27FC236}">
                <a16:creationId xmlns:a16="http://schemas.microsoft.com/office/drawing/2014/main" id="{F4EDD50C-4F6A-F94A-9FC2-D6C95510E2F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541D9B0-A559-DB4B-A465-9DDE64230DB4}"/>
              </a:ext>
            </a:extLst>
          </p:cNvPr>
          <p:cNvSpPr>
            <a:spLocks noGrp="1"/>
          </p:cNvSpPr>
          <p:nvPr>
            <p:ph type="sldNum" sz="quarter" idx="12"/>
          </p:nvPr>
        </p:nvSpPr>
        <p:spPr/>
        <p:txBody>
          <a:bodyPr/>
          <a:lstStyle/>
          <a:p>
            <a:fld id="{E1865230-DFA0-FD4E-9908-2983ED9F8107}" type="slidenum">
              <a:rPr lang="es-ES" smtClean="0"/>
              <a:t>‹Nº›</a:t>
            </a:fld>
            <a:endParaRPr lang="es-ES"/>
          </a:p>
        </p:txBody>
      </p:sp>
    </p:spTree>
    <p:extLst>
      <p:ext uri="{BB962C8B-B14F-4D97-AF65-F5344CB8AC3E}">
        <p14:creationId xmlns:p14="http://schemas.microsoft.com/office/powerpoint/2010/main" val="25804639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E43F32A-CC53-C943-9046-0876C4ACC57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0DA2483-F684-DA43-9DB6-0450520A64AE}"/>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4356B8C-7DF0-C042-9B1B-72D89D725FED}"/>
              </a:ext>
            </a:extLst>
          </p:cNvPr>
          <p:cNvSpPr>
            <a:spLocks noGrp="1"/>
          </p:cNvSpPr>
          <p:nvPr>
            <p:ph type="dt" sz="half" idx="10"/>
          </p:nvPr>
        </p:nvSpPr>
        <p:spPr/>
        <p:txBody>
          <a:bodyPr/>
          <a:lstStyle/>
          <a:p>
            <a:fld id="{5505F899-938A-9A40-86DB-A1560AE7B7DA}" type="datetimeFigureOut">
              <a:rPr lang="es-ES" smtClean="0"/>
              <a:t>2/9/20</a:t>
            </a:fld>
            <a:endParaRPr lang="es-ES"/>
          </a:p>
        </p:txBody>
      </p:sp>
      <p:sp>
        <p:nvSpPr>
          <p:cNvPr id="5" name="Marcador de pie de página 4">
            <a:extLst>
              <a:ext uri="{FF2B5EF4-FFF2-40B4-BE49-F238E27FC236}">
                <a16:creationId xmlns:a16="http://schemas.microsoft.com/office/drawing/2014/main" id="{6727823B-5E5C-D64E-8C51-636BEAAAEFF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508D1D1-35D1-E14A-B162-90AC97A4D6B2}"/>
              </a:ext>
            </a:extLst>
          </p:cNvPr>
          <p:cNvSpPr>
            <a:spLocks noGrp="1"/>
          </p:cNvSpPr>
          <p:nvPr>
            <p:ph type="sldNum" sz="quarter" idx="12"/>
          </p:nvPr>
        </p:nvSpPr>
        <p:spPr/>
        <p:txBody>
          <a:bodyPr/>
          <a:lstStyle/>
          <a:p>
            <a:fld id="{E1865230-DFA0-FD4E-9908-2983ED9F8107}" type="slidenum">
              <a:rPr lang="es-ES" smtClean="0"/>
              <a:t>‹Nº›</a:t>
            </a:fld>
            <a:endParaRPr lang="es-ES"/>
          </a:p>
        </p:txBody>
      </p:sp>
    </p:spTree>
    <p:extLst>
      <p:ext uri="{BB962C8B-B14F-4D97-AF65-F5344CB8AC3E}">
        <p14:creationId xmlns:p14="http://schemas.microsoft.com/office/powerpoint/2010/main" val="29058624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AA6C1D6-F3CD-504B-9EAD-E38592DF7955}"/>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A5D6BCB9-9406-8D46-A936-2FF21931E79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B512311-6D81-C04C-9A5B-D48AF5AF6115}"/>
              </a:ext>
            </a:extLst>
          </p:cNvPr>
          <p:cNvSpPr>
            <a:spLocks noGrp="1"/>
          </p:cNvSpPr>
          <p:nvPr>
            <p:ph type="dt" sz="half" idx="10"/>
          </p:nvPr>
        </p:nvSpPr>
        <p:spPr/>
        <p:txBody>
          <a:bodyPr/>
          <a:lstStyle/>
          <a:p>
            <a:fld id="{5505F899-938A-9A40-86DB-A1560AE7B7DA}" type="datetimeFigureOut">
              <a:rPr lang="es-ES" smtClean="0"/>
              <a:t>2/9/20</a:t>
            </a:fld>
            <a:endParaRPr lang="es-ES"/>
          </a:p>
        </p:txBody>
      </p:sp>
      <p:sp>
        <p:nvSpPr>
          <p:cNvPr id="5" name="Marcador de pie de página 4">
            <a:extLst>
              <a:ext uri="{FF2B5EF4-FFF2-40B4-BE49-F238E27FC236}">
                <a16:creationId xmlns:a16="http://schemas.microsoft.com/office/drawing/2014/main" id="{6B59E90B-2ED4-704F-9720-C50B18A7459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992A362-5D74-B94C-A1CE-27AB8F9DFA84}"/>
              </a:ext>
            </a:extLst>
          </p:cNvPr>
          <p:cNvSpPr>
            <a:spLocks noGrp="1"/>
          </p:cNvSpPr>
          <p:nvPr>
            <p:ph type="sldNum" sz="quarter" idx="12"/>
          </p:nvPr>
        </p:nvSpPr>
        <p:spPr/>
        <p:txBody>
          <a:bodyPr/>
          <a:lstStyle/>
          <a:p>
            <a:fld id="{E1865230-DFA0-FD4E-9908-2983ED9F8107}" type="slidenum">
              <a:rPr lang="es-ES" smtClean="0"/>
              <a:t>‹Nº›</a:t>
            </a:fld>
            <a:endParaRPr lang="es-ES"/>
          </a:p>
        </p:txBody>
      </p:sp>
    </p:spTree>
    <p:extLst>
      <p:ext uri="{BB962C8B-B14F-4D97-AF65-F5344CB8AC3E}">
        <p14:creationId xmlns:p14="http://schemas.microsoft.com/office/powerpoint/2010/main" val="41810758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BAD2198-F0AA-634C-8161-58877F53AC79}"/>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F25D923-C376-E647-8EF8-0082773D678B}"/>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E3AC28A-9FA8-A449-A38A-24C0638F2D8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F44C4B42-1CD4-A74E-89B2-49E9AA01EB42}"/>
              </a:ext>
            </a:extLst>
          </p:cNvPr>
          <p:cNvSpPr>
            <a:spLocks noGrp="1"/>
          </p:cNvSpPr>
          <p:nvPr>
            <p:ph type="dt" sz="half" idx="10"/>
          </p:nvPr>
        </p:nvSpPr>
        <p:spPr/>
        <p:txBody>
          <a:bodyPr/>
          <a:lstStyle/>
          <a:p>
            <a:fld id="{5505F899-938A-9A40-86DB-A1560AE7B7DA}" type="datetimeFigureOut">
              <a:rPr lang="es-ES" smtClean="0"/>
              <a:t>2/9/20</a:t>
            </a:fld>
            <a:endParaRPr lang="es-ES"/>
          </a:p>
        </p:txBody>
      </p:sp>
      <p:sp>
        <p:nvSpPr>
          <p:cNvPr id="6" name="Marcador de pie de página 5">
            <a:extLst>
              <a:ext uri="{FF2B5EF4-FFF2-40B4-BE49-F238E27FC236}">
                <a16:creationId xmlns:a16="http://schemas.microsoft.com/office/drawing/2014/main" id="{0AADF626-87FA-4C47-9CD3-07FE8378898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9FBCA38-FEBA-BB44-A574-5C8F8E1D835D}"/>
              </a:ext>
            </a:extLst>
          </p:cNvPr>
          <p:cNvSpPr>
            <a:spLocks noGrp="1"/>
          </p:cNvSpPr>
          <p:nvPr>
            <p:ph type="sldNum" sz="quarter" idx="12"/>
          </p:nvPr>
        </p:nvSpPr>
        <p:spPr/>
        <p:txBody>
          <a:bodyPr/>
          <a:lstStyle/>
          <a:p>
            <a:fld id="{E1865230-DFA0-FD4E-9908-2983ED9F8107}" type="slidenum">
              <a:rPr lang="es-ES" smtClean="0"/>
              <a:t>‹Nº›</a:t>
            </a:fld>
            <a:endParaRPr lang="es-ES"/>
          </a:p>
        </p:txBody>
      </p:sp>
    </p:spTree>
    <p:extLst>
      <p:ext uri="{BB962C8B-B14F-4D97-AF65-F5344CB8AC3E}">
        <p14:creationId xmlns:p14="http://schemas.microsoft.com/office/powerpoint/2010/main" val="23043805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9EEA09-DBE9-F84A-907A-27D555DB3BAE}"/>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6A5F9B0-420B-4847-B7C9-C047A9ED02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EBDFB5FA-DBEF-1249-A7F0-88722402C540}"/>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0523758E-51E1-3B4F-BA3D-59D55789CFA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3DB1CF76-A27E-E84E-A19B-723C3A3A7190}"/>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4ACF80E1-7717-A949-A282-0C75B8C44EE5}"/>
              </a:ext>
            </a:extLst>
          </p:cNvPr>
          <p:cNvSpPr>
            <a:spLocks noGrp="1"/>
          </p:cNvSpPr>
          <p:nvPr>
            <p:ph type="dt" sz="half" idx="10"/>
          </p:nvPr>
        </p:nvSpPr>
        <p:spPr/>
        <p:txBody>
          <a:bodyPr/>
          <a:lstStyle/>
          <a:p>
            <a:fld id="{5505F899-938A-9A40-86DB-A1560AE7B7DA}" type="datetimeFigureOut">
              <a:rPr lang="es-ES" smtClean="0"/>
              <a:t>2/9/20</a:t>
            </a:fld>
            <a:endParaRPr lang="es-ES"/>
          </a:p>
        </p:txBody>
      </p:sp>
      <p:sp>
        <p:nvSpPr>
          <p:cNvPr id="8" name="Marcador de pie de página 7">
            <a:extLst>
              <a:ext uri="{FF2B5EF4-FFF2-40B4-BE49-F238E27FC236}">
                <a16:creationId xmlns:a16="http://schemas.microsoft.com/office/drawing/2014/main" id="{8EFEFA5E-5239-FA41-8E55-C6F4230B9940}"/>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23063EAE-C916-CC49-810C-D7EBB55F77F3}"/>
              </a:ext>
            </a:extLst>
          </p:cNvPr>
          <p:cNvSpPr>
            <a:spLocks noGrp="1"/>
          </p:cNvSpPr>
          <p:nvPr>
            <p:ph type="sldNum" sz="quarter" idx="12"/>
          </p:nvPr>
        </p:nvSpPr>
        <p:spPr/>
        <p:txBody>
          <a:bodyPr/>
          <a:lstStyle/>
          <a:p>
            <a:fld id="{E1865230-DFA0-FD4E-9908-2983ED9F8107}" type="slidenum">
              <a:rPr lang="es-ES" smtClean="0"/>
              <a:t>‹Nº›</a:t>
            </a:fld>
            <a:endParaRPr lang="es-ES"/>
          </a:p>
        </p:txBody>
      </p:sp>
    </p:spTree>
    <p:extLst>
      <p:ext uri="{BB962C8B-B14F-4D97-AF65-F5344CB8AC3E}">
        <p14:creationId xmlns:p14="http://schemas.microsoft.com/office/powerpoint/2010/main" val="9945972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EDF288-4DDC-FF4F-A1F8-7A37FF1DC0E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A8CC2707-45F4-E742-A488-4A049AC1B302}"/>
              </a:ext>
            </a:extLst>
          </p:cNvPr>
          <p:cNvSpPr>
            <a:spLocks noGrp="1"/>
          </p:cNvSpPr>
          <p:nvPr>
            <p:ph type="dt" sz="half" idx="10"/>
          </p:nvPr>
        </p:nvSpPr>
        <p:spPr/>
        <p:txBody>
          <a:bodyPr/>
          <a:lstStyle/>
          <a:p>
            <a:fld id="{5505F899-938A-9A40-86DB-A1560AE7B7DA}" type="datetimeFigureOut">
              <a:rPr lang="es-ES" smtClean="0"/>
              <a:t>2/9/20</a:t>
            </a:fld>
            <a:endParaRPr lang="es-ES"/>
          </a:p>
        </p:txBody>
      </p:sp>
      <p:sp>
        <p:nvSpPr>
          <p:cNvPr id="4" name="Marcador de pie de página 3">
            <a:extLst>
              <a:ext uri="{FF2B5EF4-FFF2-40B4-BE49-F238E27FC236}">
                <a16:creationId xmlns:a16="http://schemas.microsoft.com/office/drawing/2014/main" id="{5E2FDD37-85DE-EF4F-BD9F-04A5C692CE5C}"/>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813EF1AE-97D6-B247-83AB-E31FCA09A490}"/>
              </a:ext>
            </a:extLst>
          </p:cNvPr>
          <p:cNvSpPr>
            <a:spLocks noGrp="1"/>
          </p:cNvSpPr>
          <p:nvPr>
            <p:ph type="sldNum" sz="quarter" idx="12"/>
          </p:nvPr>
        </p:nvSpPr>
        <p:spPr/>
        <p:txBody>
          <a:bodyPr/>
          <a:lstStyle/>
          <a:p>
            <a:fld id="{E1865230-DFA0-FD4E-9908-2983ED9F8107}" type="slidenum">
              <a:rPr lang="es-ES" smtClean="0"/>
              <a:t>‹Nº›</a:t>
            </a:fld>
            <a:endParaRPr lang="es-ES"/>
          </a:p>
        </p:txBody>
      </p:sp>
    </p:spTree>
    <p:extLst>
      <p:ext uri="{BB962C8B-B14F-4D97-AF65-F5344CB8AC3E}">
        <p14:creationId xmlns:p14="http://schemas.microsoft.com/office/powerpoint/2010/main" val="584578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CC95FF09-A177-EA4C-A582-931B855CF16F}"/>
              </a:ext>
            </a:extLst>
          </p:cNvPr>
          <p:cNvSpPr>
            <a:spLocks noGrp="1"/>
          </p:cNvSpPr>
          <p:nvPr>
            <p:ph type="dt" sz="half" idx="10"/>
          </p:nvPr>
        </p:nvSpPr>
        <p:spPr/>
        <p:txBody>
          <a:bodyPr/>
          <a:lstStyle/>
          <a:p>
            <a:fld id="{5505F899-938A-9A40-86DB-A1560AE7B7DA}" type="datetimeFigureOut">
              <a:rPr lang="es-ES" smtClean="0"/>
              <a:t>2/9/20</a:t>
            </a:fld>
            <a:endParaRPr lang="es-ES"/>
          </a:p>
        </p:txBody>
      </p:sp>
      <p:sp>
        <p:nvSpPr>
          <p:cNvPr id="3" name="Marcador de pie de página 2">
            <a:extLst>
              <a:ext uri="{FF2B5EF4-FFF2-40B4-BE49-F238E27FC236}">
                <a16:creationId xmlns:a16="http://schemas.microsoft.com/office/drawing/2014/main" id="{9F123976-B02C-E443-B36A-92B22786E064}"/>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AFAEF53E-3E84-5D47-A53C-E31C748C4584}"/>
              </a:ext>
            </a:extLst>
          </p:cNvPr>
          <p:cNvSpPr>
            <a:spLocks noGrp="1"/>
          </p:cNvSpPr>
          <p:nvPr>
            <p:ph type="sldNum" sz="quarter" idx="12"/>
          </p:nvPr>
        </p:nvSpPr>
        <p:spPr/>
        <p:txBody>
          <a:bodyPr/>
          <a:lstStyle/>
          <a:p>
            <a:fld id="{E1865230-DFA0-FD4E-9908-2983ED9F8107}" type="slidenum">
              <a:rPr lang="es-ES" smtClean="0"/>
              <a:t>‹Nº›</a:t>
            </a:fld>
            <a:endParaRPr lang="es-ES"/>
          </a:p>
        </p:txBody>
      </p:sp>
    </p:spTree>
    <p:extLst>
      <p:ext uri="{BB962C8B-B14F-4D97-AF65-F5344CB8AC3E}">
        <p14:creationId xmlns:p14="http://schemas.microsoft.com/office/powerpoint/2010/main" val="31722184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8DBA48D-2C3E-864F-B36D-A1D1C3A9B49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60C0F953-A9D5-314E-8E57-422D7D0D076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16A296DB-F629-B742-8EE6-492D0D8827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3B1429D-09E0-934F-986C-E9E9375CCFD5}"/>
              </a:ext>
            </a:extLst>
          </p:cNvPr>
          <p:cNvSpPr>
            <a:spLocks noGrp="1"/>
          </p:cNvSpPr>
          <p:nvPr>
            <p:ph type="dt" sz="half" idx="10"/>
          </p:nvPr>
        </p:nvSpPr>
        <p:spPr/>
        <p:txBody>
          <a:bodyPr/>
          <a:lstStyle/>
          <a:p>
            <a:fld id="{5505F899-938A-9A40-86DB-A1560AE7B7DA}" type="datetimeFigureOut">
              <a:rPr lang="es-ES" smtClean="0"/>
              <a:t>2/9/20</a:t>
            </a:fld>
            <a:endParaRPr lang="es-ES"/>
          </a:p>
        </p:txBody>
      </p:sp>
      <p:sp>
        <p:nvSpPr>
          <p:cNvPr id="6" name="Marcador de pie de página 5">
            <a:extLst>
              <a:ext uri="{FF2B5EF4-FFF2-40B4-BE49-F238E27FC236}">
                <a16:creationId xmlns:a16="http://schemas.microsoft.com/office/drawing/2014/main" id="{3164413B-4BD8-A742-BA70-2B6110D083D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BFDE269-D4AA-C34E-9674-9BA1B6D7E87B}"/>
              </a:ext>
            </a:extLst>
          </p:cNvPr>
          <p:cNvSpPr>
            <a:spLocks noGrp="1"/>
          </p:cNvSpPr>
          <p:nvPr>
            <p:ph type="sldNum" sz="quarter" idx="12"/>
          </p:nvPr>
        </p:nvSpPr>
        <p:spPr/>
        <p:txBody>
          <a:bodyPr/>
          <a:lstStyle/>
          <a:p>
            <a:fld id="{E1865230-DFA0-FD4E-9908-2983ED9F8107}" type="slidenum">
              <a:rPr lang="es-ES" smtClean="0"/>
              <a:t>‹Nº›</a:t>
            </a:fld>
            <a:endParaRPr lang="es-ES"/>
          </a:p>
        </p:txBody>
      </p:sp>
    </p:spTree>
    <p:extLst>
      <p:ext uri="{BB962C8B-B14F-4D97-AF65-F5344CB8AC3E}">
        <p14:creationId xmlns:p14="http://schemas.microsoft.com/office/powerpoint/2010/main" val="14109245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CEB697A-328A-0F4B-A60D-CC063E3BC0E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B41B127B-E3C0-164D-B21A-5349335207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CFECB8DC-0110-7C42-8A04-6704EABA5A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EC44475D-D152-9948-85CF-2C652457A1D9}"/>
              </a:ext>
            </a:extLst>
          </p:cNvPr>
          <p:cNvSpPr>
            <a:spLocks noGrp="1"/>
          </p:cNvSpPr>
          <p:nvPr>
            <p:ph type="dt" sz="half" idx="10"/>
          </p:nvPr>
        </p:nvSpPr>
        <p:spPr/>
        <p:txBody>
          <a:bodyPr/>
          <a:lstStyle/>
          <a:p>
            <a:fld id="{5505F899-938A-9A40-86DB-A1560AE7B7DA}" type="datetimeFigureOut">
              <a:rPr lang="es-ES" smtClean="0"/>
              <a:t>2/9/20</a:t>
            </a:fld>
            <a:endParaRPr lang="es-ES"/>
          </a:p>
        </p:txBody>
      </p:sp>
      <p:sp>
        <p:nvSpPr>
          <p:cNvPr id="6" name="Marcador de pie de página 5">
            <a:extLst>
              <a:ext uri="{FF2B5EF4-FFF2-40B4-BE49-F238E27FC236}">
                <a16:creationId xmlns:a16="http://schemas.microsoft.com/office/drawing/2014/main" id="{2CCDC30E-2BAE-5147-94F3-7E535C0E2B3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A8594AA-25B8-DA40-9312-D31DD6F91F49}"/>
              </a:ext>
            </a:extLst>
          </p:cNvPr>
          <p:cNvSpPr>
            <a:spLocks noGrp="1"/>
          </p:cNvSpPr>
          <p:nvPr>
            <p:ph type="sldNum" sz="quarter" idx="12"/>
          </p:nvPr>
        </p:nvSpPr>
        <p:spPr/>
        <p:txBody>
          <a:bodyPr/>
          <a:lstStyle/>
          <a:p>
            <a:fld id="{E1865230-DFA0-FD4E-9908-2983ED9F8107}" type="slidenum">
              <a:rPr lang="es-ES" smtClean="0"/>
              <a:t>‹Nº›</a:t>
            </a:fld>
            <a:endParaRPr lang="es-ES"/>
          </a:p>
        </p:txBody>
      </p:sp>
    </p:spTree>
    <p:extLst>
      <p:ext uri="{BB962C8B-B14F-4D97-AF65-F5344CB8AC3E}">
        <p14:creationId xmlns:p14="http://schemas.microsoft.com/office/powerpoint/2010/main" val="20933979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65813447-F1ED-3141-B81C-B7CCBF17D6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5100287-3C5D-9847-9F7E-7CAA23F92A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23F36BE-1EB5-0E40-93E4-6F5491BDC9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05F899-938A-9A40-86DB-A1560AE7B7DA}" type="datetimeFigureOut">
              <a:rPr lang="es-ES" smtClean="0"/>
              <a:t>2/9/20</a:t>
            </a:fld>
            <a:endParaRPr lang="es-ES"/>
          </a:p>
        </p:txBody>
      </p:sp>
      <p:sp>
        <p:nvSpPr>
          <p:cNvPr id="5" name="Marcador de pie de página 4">
            <a:extLst>
              <a:ext uri="{FF2B5EF4-FFF2-40B4-BE49-F238E27FC236}">
                <a16:creationId xmlns:a16="http://schemas.microsoft.com/office/drawing/2014/main" id="{08020EE2-A620-2444-BD52-A0DD12FA046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8547D1EA-754A-D542-8D40-912337C7FE2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865230-DFA0-FD4E-9908-2983ED9F8107}" type="slidenum">
              <a:rPr lang="es-ES" smtClean="0"/>
              <a:t>‹Nº›</a:t>
            </a:fld>
            <a:endParaRPr lang="es-ES"/>
          </a:p>
        </p:txBody>
      </p:sp>
    </p:spTree>
    <p:extLst>
      <p:ext uri="{BB962C8B-B14F-4D97-AF65-F5344CB8AC3E}">
        <p14:creationId xmlns:p14="http://schemas.microsoft.com/office/powerpoint/2010/main" val="21119124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3.JPG"/><Relationship Id="rId1" Type="http://schemas.openxmlformats.org/officeDocument/2006/relationships/slideLayout" Target="../slideLayouts/slideLayout2.xml"/><Relationship Id="rId4" Type="http://schemas.openxmlformats.org/officeDocument/2006/relationships/hyperlink" Target="https://youtu.be/2Eb67pp-UQA"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3.JPG"/><Relationship Id="rId1" Type="http://schemas.openxmlformats.org/officeDocument/2006/relationships/slideLayout" Target="../slideLayouts/slideLayout2.xml"/><Relationship Id="rId4" Type="http://schemas.openxmlformats.org/officeDocument/2006/relationships/hyperlink" Target="https://youtu.be/2Eb67pp-UQA"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4.jpg"/><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hyperlink" Target="https://youtu.be/ifegHEYslRU"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94D40DC9-A7DD-B84C-BA47-0781BA8C7DD0}"/>
              </a:ext>
            </a:extLst>
          </p:cNvPr>
          <p:cNvSpPr>
            <a:spLocks noGrp="1"/>
          </p:cNvSpPr>
          <p:nvPr>
            <p:ph type="subTitle" idx="1"/>
          </p:nvPr>
        </p:nvSpPr>
        <p:spPr>
          <a:xfrm>
            <a:off x="1524000" y="4106863"/>
            <a:ext cx="9144000" cy="1220839"/>
          </a:xfrm>
        </p:spPr>
        <p:txBody>
          <a:bodyPr/>
          <a:lstStyle/>
          <a:p>
            <a:r>
              <a:rPr lang="es-ES" b="1" dirty="0"/>
              <a:t>CATEQUESIS PARA ADOLESCENTES Y JÓVENES</a:t>
            </a:r>
          </a:p>
          <a:p>
            <a:r>
              <a:rPr lang="es-ES" b="1" dirty="0"/>
              <a:t>PARA PREPARAR EL DOMINGO POR LA COMUNIÓN ECLESIAL</a:t>
            </a:r>
          </a:p>
        </p:txBody>
      </p:sp>
      <p:pic>
        <p:nvPicPr>
          <p:cNvPr id="7" name="Imagen 6">
            <a:extLst>
              <a:ext uri="{FF2B5EF4-FFF2-40B4-BE49-F238E27FC236}">
                <a16:creationId xmlns:a16="http://schemas.microsoft.com/office/drawing/2014/main" id="{4EADA818-94D6-5D46-A5B0-19CC5FCE1316}"/>
              </a:ext>
            </a:extLst>
          </p:cNvPr>
          <p:cNvPicPr>
            <a:picLocks noChangeAspect="1"/>
          </p:cNvPicPr>
          <p:nvPr/>
        </p:nvPicPr>
        <p:blipFill>
          <a:blip r:embed="rId2"/>
          <a:stretch>
            <a:fillRect/>
          </a:stretch>
        </p:blipFill>
        <p:spPr>
          <a:xfrm>
            <a:off x="4691560" y="5491308"/>
            <a:ext cx="2808879" cy="1354472"/>
          </a:xfrm>
          <a:prstGeom prst="rect">
            <a:avLst/>
          </a:prstGeom>
        </p:spPr>
      </p:pic>
      <p:pic>
        <p:nvPicPr>
          <p:cNvPr id="9" name="Imagen 8" descr="Imagen que contiene dibujo, señal&#10;&#10;Descripción generada automáticamente">
            <a:extLst>
              <a:ext uri="{FF2B5EF4-FFF2-40B4-BE49-F238E27FC236}">
                <a16:creationId xmlns:a16="http://schemas.microsoft.com/office/drawing/2014/main" id="{C11F3DF4-6C2A-3548-852E-61949D9AA667}"/>
              </a:ext>
            </a:extLst>
          </p:cNvPr>
          <p:cNvPicPr>
            <a:picLocks noChangeAspect="1"/>
          </p:cNvPicPr>
          <p:nvPr/>
        </p:nvPicPr>
        <p:blipFill>
          <a:blip r:embed="rId3"/>
          <a:stretch>
            <a:fillRect/>
          </a:stretch>
        </p:blipFill>
        <p:spPr>
          <a:xfrm>
            <a:off x="2503665" y="5620065"/>
            <a:ext cx="1342669" cy="717445"/>
          </a:xfrm>
          <a:prstGeom prst="rect">
            <a:avLst/>
          </a:prstGeom>
        </p:spPr>
      </p:pic>
      <p:pic>
        <p:nvPicPr>
          <p:cNvPr id="11" name="Imagen 10" descr="Imagen que contiene dibujo&#10;&#10;Descripción generada automáticamente">
            <a:extLst>
              <a:ext uri="{FF2B5EF4-FFF2-40B4-BE49-F238E27FC236}">
                <a16:creationId xmlns:a16="http://schemas.microsoft.com/office/drawing/2014/main" id="{62C6CC68-ECC8-B745-B6BD-617590AB5B8B}"/>
              </a:ext>
            </a:extLst>
          </p:cNvPr>
          <p:cNvPicPr>
            <a:picLocks noChangeAspect="1"/>
          </p:cNvPicPr>
          <p:nvPr/>
        </p:nvPicPr>
        <p:blipFill>
          <a:blip r:embed="rId4"/>
          <a:stretch>
            <a:fillRect/>
          </a:stretch>
        </p:blipFill>
        <p:spPr>
          <a:xfrm>
            <a:off x="8150172" y="5491308"/>
            <a:ext cx="1733656" cy="974960"/>
          </a:xfrm>
          <a:prstGeom prst="rect">
            <a:avLst/>
          </a:prstGeom>
        </p:spPr>
      </p:pic>
      <p:pic>
        <p:nvPicPr>
          <p:cNvPr id="4" name="Imagen 3" descr="Un grupo de jóvenes caminando en la calle&#10;&#10;Descripción generada automáticamente">
            <a:extLst>
              <a:ext uri="{FF2B5EF4-FFF2-40B4-BE49-F238E27FC236}">
                <a16:creationId xmlns:a16="http://schemas.microsoft.com/office/drawing/2014/main" id="{63467953-B878-2D4B-A684-BA1FDF5A135F}"/>
              </a:ext>
            </a:extLst>
          </p:cNvPr>
          <p:cNvPicPr>
            <a:picLocks noChangeAspect="1"/>
          </p:cNvPicPr>
          <p:nvPr/>
        </p:nvPicPr>
        <p:blipFill>
          <a:blip r:embed="rId5"/>
          <a:stretch>
            <a:fillRect/>
          </a:stretch>
        </p:blipFill>
        <p:spPr>
          <a:xfrm>
            <a:off x="3490911" y="551610"/>
            <a:ext cx="5210175" cy="3473450"/>
          </a:xfrm>
          <a:prstGeom prst="rect">
            <a:avLst/>
          </a:prstGeom>
        </p:spPr>
      </p:pic>
    </p:spTree>
    <p:extLst>
      <p:ext uri="{BB962C8B-B14F-4D97-AF65-F5344CB8AC3E}">
        <p14:creationId xmlns:p14="http://schemas.microsoft.com/office/powerpoint/2010/main" val="13908866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descr="Imagen que contiene persona, exterior, hombre, parado&#10;&#10;Descripción generada automáticamente">
            <a:extLst>
              <a:ext uri="{FF2B5EF4-FFF2-40B4-BE49-F238E27FC236}">
                <a16:creationId xmlns:a16="http://schemas.microsoft.com/office/drawing/2014/main" id="{BFFB7ECA-B3E5-8545-95F8-FF72A30C05E2}"/>
              </a:ext>
            </a:extLst>
          </p:cNvPr>
          <p:cNvPicPr>
            <a:picLocks noChangeAspect="1"/>
          </p:cNvPicPr>
          <p:nvPr/>
        </p:nvPicPr>
        <p:blipFill>
          <a:blip r:embed="rId2"/>
          <a:stretch>
            <a:fillRect/>
          </a:stretch>
        </p:blipFill>
        <p:spPr>
          <a:xfrm>
            <a:off x="4686300" y="1413434"/>
            <a:ext cx="7498976" cy="4999317"/>
          </a:xfrm>
          <a:prstGeom prst="rect">
            <a:avLst/>
          </a:prstGeom>
        </p:spPr>
      </p:pic>
      <p:sp>
        <p:nvSpPr>
          <p:cNvPr id="2" name="Título 1">
            <a:extLst>
              <a:ext uri="{FF2B5EF4-FFF2-40B4-BE49-F238E27FC236}">
                <a16:creationId xmlns:a16="http://schemas.microsoft.com/office/drawing/2014/main" id="{B7EC0876-171F-C84E-9277-6A7AD247049A}"/>
              </a:ext>
            </a:extLst>
          </p:cNvPr>
          <p:cNvSpPr>
            <a:spLocks noGrp="1"/>
          </p:cNvSpPr>
          <p:nvPr>
            <p:ph type="title"/>
          </p:nvPr>
        </p:nvSpPr>
        <p:spPr>
          <a:xfrm>
            <a:off x="838200" y="365126"/>
            <a:ext cx="7578436" cy="943286"/>
          </a:xfrm>
        </p:spPr>
        <p:txBody>
          <a:bodyPr>
            <a:normAutofit/>
          </a:bodyPr>
          <a:lstStyle/>
          <a:p>
            <a:r>
              <a:rPr lang="es-ES" sz="2400" b="1" dirty="0"/>
              <a:t>CATEQUESIS PARA ADOLESCENTES Y JÓVENES</a:t>
            </a:r>
            <a:br>
              <a:rPr lang="es-ES" sz="2400" b="1" dirty="0"/>
            </a:br>
            <a:r>
              <a:rPr lang="es-ES" sz="2400" b="1" dirty="0"/>
              <a:t>PARA PREPARAR EL DOMINGO POR LA COMUNIÓN ECLESIAL</a:t>
            </a:r>
            <a:endParaRPr lang="es-ES" sz="2400" dirty="0"/>
          </a:p>
        </p:txBody>
      </p:sp>
      <p:pic>
        <p:nvPicPr>
          <p:cNvPr id="9" name="Marcador de contenido 8" descr="Un grupo de jóvenes caminando en la calle&#10;&#10;Descripción generada automáticamente">
            <a:extLst>
              <a:ext uri="{FF2B5EF4-FFF2-40B4-BE49-F238E27FC236}">
                <a16:creationId xmlns:a16="http://schemas.microsoft.com/office/drawing/2014/main" id="{E3787462-F977-1F4F-90EC-C557D0F3CD22}"/>
              </a:ext>
            </a:extLst>
          </p:cNvPr>
          <p:cNvPicPr>
            <a:picLocks noGrp="1" noChangeAspect="1"/>
          </p:cNvPicPr>
          <p:nvPr>
            <p:ph idx="1"/>
          </p:nvPr>
        </p:nvPicPr>
        <p:blipFill>
          <a:blip r:embed="rId3"/>
          <a:stretch>
            <a:fillRect/>
          </a:stretch>
        </p:blipFill>
        <p:spPr>
          <a:xfrm>
            <a:off x="10777071" y="365126"/>
            <a:ext cx="1414929" cy="943286"/>
          </a:xfrm>
        </p:spPr>
      </p:pic>
      <p:sp>
        <p:nvSpPr>
          <p:cNvPr id="6" name="CuadroTexto 5">
            <a:extLst>
              <a:ext uri="{FF2B5EF4-FFF2-40B4-BE49-F238E27FC236}">
                <a16:creationId xmlns:a16="http://schemas.microsoft.com/office/drawing/2014/main" id="{4B32D54F-C63D-6649-A60C-042468F5B6A1}"/>
              </a:ext>
            </a:extLst>
          </p:cNvPr>
          <p:cNvSpPr txBox="1"/>
          <p:nvPr/>
        </p:nvSpPr>
        <p:spPr>
          <a:xfrm>
            <a:off x="838199" y="5324811"/>
            <a:ext cx="3577530" cy="738664"/>
          </a:xfrm>
          <a:prstGeom prst="rect">
            <a:avLst/>
          </a:prstGeom>
          <a:noFill/>
        </p:spPr>
        <p:txBody>
          <a:bodyPr wrap="square" rtlCol="0">
            <a:spAutoFit/>
          </a:bodyPr>
          <a:lstStyle/>
          <a:p>
            <a:pPr marL="285750" indent="-285750">
              <a:buFont typeface="Wingdings" pitchFamily="2" charset="2"/>
              <a:buChar char="Ø"/>
            </a:pPr>
            <a:r>
              <a:rPr lang="es-ES" sz="1400" b="1" i="1" dirty="0"/>
              <a:t>Para el diálogo: </a:t>
            </a:r>
            <a:r>
              <a:rPr lang="es-ES_tradnl" sz="1400" i="1" dirty="0"/>
              <a:t>Sustituye la última frase de la canción por otro “Que sintamos que…..”. </a:t>
            </a:r>
            <a:endParaRPr lang="es-ES" sz="1400" dirty="0"/>
          </a:p>
        </p:txBody>
      </p:sp>
      <p:sp>
        <p:nvSpPr>
          <p:cNvPr id="11" name="Rectángulo 10">
            <a:extLst>
              <a:ext uri="{FF2B5EF4-FFF2-40B4-BE49-F238E27FC236}">
                <a16:creationId xmlns:a16="http://schemas.microsoft.com/office/drawing/2014/main" id="{DDA068A4-E5FC-144C-9D59-AF40E9F8024B}"/>
              </a:ext>
            </a:extLst>
          </p:cNvPr>
          <p:cNvSpPr/>
          <p:nvPr/>
        </p:nvSpPr>
        <p:spPr>
          <a:xfrm>
            <a:off x="838200" y="1774461"/>
            <a:ext cx="3525371" cy="3323987"/>
          </a:xfrm>
          <a:prstGeom prst="rect">
            <a:avLst/>
          </a:prstGeom>
        </p:spPr>
        <p:txBody>
          <a:bodyPr wrap="square">
            <a:spAutoFit/>
          </a:bodyPr>
          <a:lstStyle/>
          <a:p>
            <a:r>
              <a:rPr lang="es-ES" sz="1400" b="1" u="sng" dirty="0"/>
              <a:t>En el mismo barco (Brotes de olivo)</a:t>
            </a:r>
            <a:endParaRPr lang="es-ES" sz="1400" dirty="0"/>
          </a:p>
          <a:p>
            <a:r>
              <a:rPr lang="es-ES" sz="1400" dirty="0"/>
              <a:t> </a:t>
            </a:r>
          </a:p>
          <a:p>
            <a:r>
              <a:rPr lang="es-ES" sz="1400" b="1" dirty="0"/>
              <a:t>Letra:</a:t>
            </a:r>
            <a:endParaRPr lang="es-ES" sz="1400" dirty="0"/>
          </a:p>
          <a:p>
            <a:r>
              <a:rPr lang="es-ES" sz="1400" dirty="0"/>
              <a:t> </a:t>
            </a:r>
          </a:p>
          <a:p>
            <a:r>
              <a:rPr lang="es-ES" sz="1400" b="1" dirty="0"/>
              <a:t>Todos vamos en el mismo barco.</a:t>
            </a:r>
            <a:endParaRPr lang="es-ES" sz="1400" dirty="0"/>
          </a:p>
          <a:p>
            <a:r>
              <a:rPr lang="es-ES" sz="1400" b="1" dirty="0"/>
              <a:t>Todos somos del mismo barro. (bis)</a:t>
            </a:r>
            <a:endParaRPr lang="es-ES" sz="1400" dirty="0"/>
          </a:p>
          <a:p>
            <a:endParaRPr lang="es-ES" sz="1400" dirty="0"/>
          </a:p>
          <a:p>
            <a:r>
              <a:rPr lang="es-ES" sz="1400" dirty="0"/>
              <a:t>Lo gozoso y lo triste del mundo</a:t>
            </a:r>
          </a:p>
          <a:p>
            <a:r>
              <a:rPr lang="es-ES" sz="1400" dirty="0"/>
              <a:t>llega a todos más tarde o temprano.</a:t>
            </a:r>
          </a:p>
          <a:p>
            <a:r>
              <a:rPr lang="es-ES" sz="1400" dirty="0"/>
              <a:t>Haz que todos nos sintamos uno.</a:t>
            </a:r>
          </a:p>
          <a:p>
            <a:r>
              <a:rPr lang="es-ES" sz="1400" dirty="0"/>
              <a:t>Que sintamos que somos hermanos.</a:t>
            </a:r>
          </a:p>
          <a:p>
            <a:r>
              <a:rPr lang="es-ES" sz="1400" dirty="0"/>
              <a:t> </a:t>
            </a:r>
          </a:p>
          <a:p>
            <a:r>
              <a:rPr lang="es-ES" sz="1400" b="1" dirty="0"/>
              <a:t>Música:</a:t>
            </a:r>
            <a:endParaRPr lang="es-ES" sz="1400" dirty="0"/>
          </a:p>
          <a:p>
            <a:r>
              <a:rPr lang="es-ES" sz="1400" dirty="0"/>
              <a:t> </a:t>
            </a:r>
          </a:p>
          <a:p>
            <a:r>
              <a:rPr lang="es-ES" sz="1400" u="sng" dirty="0">
                <a:hlinkClick r:id="rId4"/>
              </a:rPr>
              <a:t>https://youtu.be/2Eb67pp-UQA</a:t>
            </a:r>
            <a:endParaRPr lang="es-ES" sz="1400" dirty="0"/>
          </a:p>
        </p:txBody>
      </p:sp>
      <p:graphicFrame>
        <p:nvGraphicFramePr>
          <p:cNvPr id="3" name="Tabla 2">
            <a:extLst>
              <a:ext uri="{FF2B5EF4-FFF2-40B4-BE49-F238E27FC236}">
                <a16:creationId xmlns:a16="http://schemas.microsoft.com/office/drawing/2014/main" id="{1CC9B3E5-948E-5242-A95A-F6BAEA72CED5}"/>
              </a:ext>
            </a:extLst>
          </p:cNvPr>
          <p:cNvGraphicFramePr>
            <a:graphicFrameLocks noGrp="1"/>
          </p:cNvGraphicFramePr>
          <p:nvPr>
            <p:extLst>
              <p:ext uri="{D42A27DB-BD31-4B8C-83A1-F6EECF244321}">
                <p14:modId xmlns:p14="http://schemas.microsoft.com/office/powerpoint/2010/main" val="3499099461"/>
              </p:ext>
            </p:extLst>
          </p:nvPr>
        </p:nvGraphicFramePr>
        <p:xfrm>
          <a:off x="838199" y="1211618"/>
          <a:ext cx="6477635" cy="548640"/>
        </p:xfrm>
        <a:graphic>
          <a:graphicData uri="http://schemas.openxmlformats.org/drawingml/2006/table">
            <a:tbl>
              <a:tblPr firstRow="1" firstCol="1" bandRow="1">
                <a:tableStyleId>{5C22544A-7EE6-4342-B048-85BDC9FD1C3A}</a:tableStyleId>
              </a:tblPr>
              <a:tblGrid>
                <a:gridCol w="1977390">
                  <a:extLst>
                    <a:ext uri="{9D8B030D-6E8A-4147-A177-3AD203B41FA5}">
                      <a16:colId xmlns:a16="http://schemas.microsoft.com/office/drawing/2014/main" val="2897948313"/>
                    </a:ext>
                  </a:extLst>
                </a:gridCol>
                <a:gridCol w="4500245">
                  <a:extLst>
                    <a:ext uri="{9D8B030D-6E8A-4147-A177-3AD203B41FA5}">
                      <a16:colId xmlns:a16="http://schemas.microsoft.com/office/drawing/2014/main" val="3062197971"/>
                    </a:ext>
                  </a:extLst>
                </a:gridCol>
              </a:tblGrid>
              <a:tr h="0">
                <a:tc>
                  <a:txBody>
                    <a:bodyPr/>
                    <a:lstStyle/>
                    <a:p>
                      <a:r>
                        <a:rPr lang="es-ES" sz="1200" dirty="0">
                          <a:effectLst/>
                        </a:rPr>
                        <a:t> </a:t>
                      </a:r>
                    </a:p>
                    <a:p>
                      <a:r>
                        <a:rPr lang="es-ES" sz="1200" dirty="0">
                          <a:effectLst/>
                        </a:rPr>
                        <a:t>Cantamos</a:t>
                      </a:r>
                    </a:p>
                    <a:p>
                      <a:r>
                        <a:rPr lang="es-ES" sz="1200" dirty="0">
                          <a:effectLst/>
                        </a:rPr>
                        <a:t> </a:t>
                      </a:r>
                      <a:endParaRPr lang="es-E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r>
                        <a:rPr lang="es-ES" sz="1200" dirty="0">
                          <a:effectLst/>
                        </a:rPr>
                        <a:t> </a:t>
                      </a:r>
                    </a:p>
                    <a:p>
                      <a:r>
                        <a:rPr lang="es-ES" sz="1200" dirty="0">
                          <a:effectLst/>
                        </a:rPr>
                        <a:t>Todos vamos en el mismo barco (Brotes de Olivo)</a:t>
                      </a:r>
                    </a:p>
                    <a:p>
                      <a:r>
                        <a:rPr lang="es-ES" sz="1200" dirty="0">
                          <a:effectLst/>
                        </a:rPr>
                        <a:t> </a:t>
                      </a:r>
                      <a:endParaRPr lang="es-E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735166809"/>
                  </a:ext>
                </a:extLst>
              </a:tr>
            </a:tbl>
          </a:graphicData>
        </a:graphic>
      </p:graphicFrame>
    </p:spTree>
    <p:extLst>
      <p:ext uri="{BB962C8B-B14F-4D97-AF65-F5344CB8AC3E}">
        <p14:creationId xmlns:p14="http://schemas.microsoft.com/office/powerpoint/2010/main" val="16594545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descr="Imagen que contiene persona, exterior, hombre, parado&#10;&#10;Descripción generada automáticamente">
            <a:extLst>
              <a:ext uri="{FF2B5EF4-FFF2-40B4-BE49-F238E27FC236}">
                <a16:creationId xmlns:a16="http://schemas.microsoft.com/office/drawing/2014/main" id="{BFFB7ECA-B3E5-8545-95F8-FF72A30C05E2}"/>
              </a:ext>
            </a:extLst>
          </p:cNvPr>
          <p:cNvPicPr>
            <a:picLocks noChangeAspect="1"/>
          </p:cNvPicPr>
          <p:nvPr/>
        </p:nvPicPr>
        <p:blipFill>
          <a:blip r:embed="rId2"/>
          <a:stretch>
            <a:fillRect/>
          </a:stretch>
        </p:blipFill>
        <p:spPr>
          <a:xfrm>
            <a:off x="4686300" y="1413434"/>
            <a:ext cx="7498976" cy="4999317"/>
          </a:xfrm>
          <a:prstGeom prst="rect">
            <a:avLst/>
          </a:prstGeom>
        </p:spPr>
      </p:pic>
      <p:sp>
        <p:nvSpPr>
          <p:cNvPr id="2" name="Título 1">
            <a:extLst>
              <a:ext uri="{FF2B5EF4-FFF2-40B4-BE49-F238E27FC236}">
                <a16:creationId xmlns:a16="http://schemas.microsoft.com/office/drawing/2014/main" id="{B7EC0876-171F-C84E-9277-6A7AD247049A}"/>
              </a:ext>
            </a:extLst>
          </p:cNvPr>
          <p:cNvSpPr>
            <a:spLocks noGrp="1"/>
          </p:cNvSpPr>
          <p:nvPr>
            <p:ph type="title"/>
          </p:nvPr>
        </p:nvSpPr>
        <p:spPr>
          <a:xfrm>
            <a:off x="838200" y="365126"/>
            <a:ext cx="7578436" cy="943286"/>
          </a:xfrm>
        </p:spPr>
        <p:txBody>
          <a:bodyPr>
            <a:normAutofit/>
          </a:bodyPr>
          <a:lstStyle/>
          <a:p>
            <a:r>
              <a:rPr lang="es-ES" sz="2400" b="1" dirty="0"/>
              <a:t>CATEQUESIS PARA ADOLESCENTES Y JÓVENES</a:t>
            </a:r>
            <a:br>
              <a:rPr lang="es-ES" sz="2400" b="1" dirty="0"/>
            </a:br>
            <a:r>
              <a:rPr lang="es-ES" sz="2400" b="1" dirty="0"/>
              <a:t>PARA PREPARAR EL DOMINGO POR LA COMUNIÓN ECLESIAL</a:t>
            </a:r>
            <a:endParaRPr lang="es-ES" sz="2400" dirty="0"/>
          </a:p>
        </p:txBody>
      </p:sp>
      <p:pic>
        <p:nvPicPr>
          <p:cNvPr id="9" name="Marcador de contenido 8" descr="Un grupo de jóvenes caminando en la calle&#10;&#10;Descripción generada automáticamente">
            <a:extLst>
              <a:ext uri="{FF2B5EF4-FFF2-40B4-BE49-F238E27FC236}">
                <a16:creationId xmlns:a16="http://schemas.microsoft.com/office/drawing/2014/main" id="{E3787462-F977-1F4F-90EC-C557D0F3CD22}"/>
              </a:ext>
            </a:extLst>
          </p:cNvPr>
          <p:cNvPicPr>
            <a:picLocks noGrp="1" noChangeAspect="1"/>
          </p:cNvPicPr>
          <p:nvPr>
            <p:ph idx="1"/>
          </p:nvPr>
        </p:nvPicPr>
        <p:blipFill>
          <a:blip r:embed="rId3"/>
          <a:stretch>
            <a:fillRect/>
          </a:stretch>
        </p:blipFill>
        <p:spPr>
          <a:xfrm>
            <a:off x="10777071" y="365126"/>
            <a:ext cx="1414929" cy="943286"/>
          </a:xfrm>
        </p:spPr>
      </p:pic>
      <p:sp>
        <p:nvSpPr>
          <p:cNvPr id="6" name="CuadroTexto 5">
            <a:extLst>
              <a:ext uri="{FF2B5EF4-FFF2-40B4-BE49-F238E27FC236}">
                <a16:creationId xmlns:a16="http://schemas.microsoft.com/office/drawing/2014/main" id="{4B32D54F-C63D-6649-A60C-042468F5B6A1}"/>
              </a:ext>
            </a:extLst>
          </p:cNvPr>
          <p:cNvSpPr txBox="1"/>
          <p:nvPr/>
        </p:nvSpPr>
        <p:spPr>
          <a:xfrm>
            <a:off x="838199" y="5324811"/>
            <a:ext cx="3577530" cy="738664"/>
          </a:xfrm>
          <a:prstGeom prst="rect">
            <a:avLst/>
          </a:prstGeom>
          <a:noFill/>
        </p:spPr>
        <p:txBody>
          <a:bodyPr wrap="square" rtlCol="0">
            <a:spAutoFit/>
          </a:bodyPr>
          <a:lstStyle/>
          <a:p>
            <a:pPr marL="285750" indent="-285750">
              <a:buFont typeface="Wingdings" pitchFamily="2" charset="2"/>
              <a:buChar char="Ø"/>
            </a:pPr>
            <a:r>
              <a:rPr lang="es-ES" sz="1400" b="1" i="1" dirty="0"/>
              <a:t>Para el diálogo: </a:t>
            </a:r>
            <a:r>
              <a:rPr lang="es-ES_tradnl" sz="1400" i="1" dirty="0"/>
              <a:t>Sustituye la última frase de la canción por otro “Que sintamos que…..”. </a:t>
            </a:r>
            <a:endParaRPr lang="es-ES" sz="1400" dirty="0"/>
          </a:p>
        </p:txBody>
      </p:sp>
      <p:sp>
        <p:nvSpPr>
          <p:cNvPr id="11" name="Rectángulo 10">
            <a:extLst>
              <a:ext uri="{FF2B5EF4-FFF2-40B4-BE49-F238E27FC236}">
                <a16:creationId xmlns:a16="http://schemas.microsoft.com/office/drawing/2014/main" id="{DDA068A4-E5FC-144C-9D59-AF40E9F8024B}"/>
              </a:ext>
            </a:extLst>
          </p:cNvPr>
          <p:cNvSpPr/>
          <p:nvPr/>
        </p:nvSpPr>
        <p:spPr>
          <a:xfrm>
            <a:off x="838200" y="1774461"/>
            <a:ext cx="3525371" cy="3323987"/>
          </a:xfrm>
          <a:prstGeom prst="rect">
            <a:avLst/>
          </a:prstGeom>
        </p:spPr>
        <p:txBody>
          <a:bodyPr wrap="square">
            <a:spAutoFit/>
          </a:bodyPr>
          <a:lstStyle/>
          <a:p>
            <a:r>
              <a:rPr lang="es-ES" sz="1400" b="1" u="sng" dirty="0"/>
              <a:t>En el mismo barco (Brotes de olivo)</a:t>
            </a:r>
            <a:endParaRPr lang="es-ES" sz="1400" dirty="0"/>
          </a:p>
          <a:p>
            <a:r>
              <a:rPr lang="es-ES" sz="1400" dirty="0"/>
              <a:t> </a:t>
            </a:r>
          </a:p>
          <a:p>
            <a:r>
              <a:rPr lang="es-ES" sz="1400" b="1" dirty="0"/>
              <a:t>Letra:</a:t>
            </a:r>
            <a:endParaRPr lang="es-ES" sz="1400" dirty="0"/>
          </a:p>
          <a:p>
            <a:r>
              <a:rPr lang="es-ES" sz="1400" dirty="0"/>
              <a:t> </a:t>
            </a:r>
          </a:p>
          <a:p>
            <a:r>
              <a:rPr lang="es-ES" sz="1400" b="1" dirty="0"/>
              <a:t>Todos vamos en el mismo barco.</a:t>
            </a:r>
            <a:endParaRPr lang="es-ES" sz="1400" dirty="0"/>
          </a:p>
          <a:p>
            <a:r>
              <a:rPr lang="es-ES" sz="1400" b="1" dirty="0"/>
              <a:t>Todos somos del mismo barro. (bis)</a:t>
            </a:r>
            <a:endParaRPr lang="es-ES" sz="1400" dirty="0"/>
          </a:p>
          <a:p>
            <a:endParaRPr lang="es-ES" sz="1400" dirty="0"/>
          </a:p>
          <a:p>
            <a:r>
              <a:rPr lang="es-ES" sz="1400" dirty="0"/>
              <a:t>Lo gozoso y lo triste del mundo</a:t>
            </a:r>
          </a:p>
          <a:p>
            <a:r>
              <a:rPr lang="es-ES" sz="1400" dirty="0"/>
              <a:t>llega a todos más tarde o temprano.</a:t>
            </a:r>
          </a:p>
          <a:p>
            <a:r>
              <a:rPr lang="es-ES" sz="1400" dirty="0"/>
              <a:t>Haz que todos nos sintamos uno.</a:t>
            </a:r>
          </a:p>
          <a:p>
            <a:r>
              <a:rPr lang="es-ES" sz="1400" dirty="0"/>
              <a:t>Que sintamos que somos hermanos.</a:t>
            </a:r>
          </a:p>
          <a:p>
            <a:r>
              <a:rPr lang="es-ES" sz="1400" dirty="0"/>
              <a:t> </a:t>
            </a:r>
          </a:p>
          <a:p>
            <a:r>
              <a:rPr lang="es-ES" sz="1400" b="1" dirty="0"/>
              <a:t>Música:</a:t>
            </a:r>
            <a:endParaRPr lang="es-ES" sz="1400" dirty="0"/>
          </a:p>
          <a:p>
            <a:r>
              <a:rPr lang="es-ES" sz="1400" dirty="0"/>
              <a:t> </a:t>
            </a:r>
          </a:p>
          <a:p>
            <a:r>
              <a:rPr lang="es-ES" sz="1400" u="sng" dirty="0">
                <a:hlinkClick r:id="rId4"/>
              </a:rPr>
              <a:t>https://youtu.be/2Eb67pp-UQA</a:t>
            </a:r>
            <a:endParaRPr lang="es-ES" sz="1400" dirty="0"/>
          </a:p>
        </p:txBody>
      </p:sp>
      <p:graphicFrame>
        <p:nvGraphicFramePr>
          <p:cNvPr id="3" name="Tabla 2">
            <a:extLst>
              <a:ext uri="{FF2B5EF4-FFF2-40B4-BE49-F238E27FC236}">
                <a16:creationId xmlns:a16="http://schemas.microsoft.com/office/drawing/2014/main" id="{1CC9B3E5-948E-5242-A95A-F6BAEA72CED5}"/>
              </a:ext>
            </a:extLst>
          </p:cNvPr>
          <p:cNvGraphicFramePr>
            <a:graphicFrameLocks noGrp="1"/>
          </p:cNvGraphicFramePr>
          <p:nvPr/>
        </p:nvGraphicFramePr>
        <p:xfrm>
          <a:off x="838199" y="1211618"/>
          <a:ext cx="6477635" cy="548640"/>
        </p:xfrm>
        <a:graphic>
          <a:graphicData uri="http://schemas.openxmlformats.org/drawingml/2006/table">
            <a:tbl>
              <a:tblPr firstRow="1" firstCol="1" bandRow="1">
                <a:tableStyleId>{5C22544A-7EE6-4342-B048-85BDC9FD1C3A}</a:tableStyleId>
              </a:tblPr>
              <a:tblGrid>
                <a:gridCol w="1977390">
                  <a:extLst>
                    <a:ext uri="{9D8B030D-6E8A-4147-A177-3AD203B41FA5}">
                      <a16:colId xmlns:a16="http://schemas.microsoft.com/office/drawing/2014/main" val="2897948313"/>
                    </a:ext>
                  </a:extLst>
                </a:gridCol>
                <a:gridCol w="4500245">
                  <a:extLst>
                    <a:ext uri="{9D8B030D-6E8A-4147-A177-3AD203B41FA5}">
                      <a16:colId xmlns:a16="http://schemas.microsoft.com/office/drawing/2014/main" val="3062197971"/>
                    </a:ext>
                  </a:extLst>
                </a:gridCol>
              </a:tblGrid>
              <a:tr h="0">
                <a:tc>
                  <a:txBody>
                    <a:bodyPr/>
                    <a:lstStyle/>
                    <a:p>
                      <a:r>
                        <a:rPr lang="es-ES" sz="1200" dirty="0">
                          <a:effectLst/>
                        </a:rPr>
                        <a:t> </a:t>
                      </a:r>
                    </a:p>
                    <a:p>
                      <a:r>
                        <a:rPr lang="es-ES" sz="1200" dirty="0">
                          <a:effectLst/>
                        </a:rPr>
                        <a:t>Cantamos</a:t>
                      </a:r>
                    </a:p>
                    <a:p>
                      <a:r>
                        <a:rPr lang="es-ES" sz="1200" dirty="0">
                          <a:effectLst/>
                        </a:rPr>
                        <a:t> </a:t>
                      </a:r>
                      <a:endParaRPr lang="es-E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r>
                        <a:rPr lang="es-ES" sz="1200" dirty="0">
                          <a:effectLst/>
                        </a:rPr>
                        <a:t> </a:t>
                      </a:r>
                    </a:p>
                    <a:p>
                      <a:r>
                        <a:rPr lang="es-ES" sz="1200" dirty="0">
                          <a:effectLst/>
                        </a:rPr>
                        <a:t>Todos vamos en el mismo barco (Brotes de Olivo)</a:t>
                      </a:r>
                    </a:p>
                    <a:p>
                      <a:r>
                        <a:rPr lang="es-ES" sz="1200" dirty="0">
                          <a:effectLst/>
                        </a:rPr>
                        <a:t> </a:t>
                      </a:r>
                      <a:endParaRPr lang="es-E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735166809"/>
                  </a:ext>
                </a:extLst>
              </a:tr>
            </a:tbl>
          </a:graphicData>
        </a:graphic>
      </p:graphicFrame>
    </p:spTree>
    <p:extLst>
      <p:ext uri="{BB962C8B-B14F-4D97-AF65-F5344CB8AC3E}">
        <p14:creationId xmlns:p14="http://schemas.microsoft.com/office/powerpoint/2010/main" val="8172391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EC0876-171F-C84E-9277-6A7AD247049A}"/>
              </a:ext>
            </a:extLst>
          </p:cNvPr>
          <p:cNvSpPr>
            <a:spLocks noGrp="1"/>
          </p:cNvSpPr>
          <p:nvPr>
            <p:ph type="title"/>
          </p:nvPr>
        </p:nvSpPr>
        <p:spPr>
          <a:xfrm>
            <a:off x="838199" y="365126"/>
            <a:ext cx="9507367" cy="943286"/>
          </a:xfrm>
        </p:spPr>
        <p:txBody>
          <a:bodyPr>
            <a:normAutofit/>
          </a:bodyPr>
          <a:lstStyle/>
          <a:p>
            <a:r>
              <a:rPr lang="es-ES" sz="2400" b="1" dirty="0"/>
              <a:t>CATEQUESIS PARA PREPARAR EL DOMINGO POR LA COMUNIÓN ECLESIAL</a:t>
            </a:r>
            <a:endParaRPr lang="es-ES" sz="2400" dirty="0"/>
          </a:p>
        </p:txBody>
      </p:sp>
      <p:pic>
        <p:nvPicPr>
          <p:cNvPr id="5" name="Marcador de contenido 4">
            <a:extLst>
              <a:ext uri="{FF2B5EF4-FFF2-40B4-BE49-F238E27FC236}">
                <a16:creationId xmlns:a16="http://schemas.microsoft.com/office/drawing/2014/main" id="{8DE74804-E73E-D547-8ECC-85196343ACF7}"/>
              </a:ext>
            </a:extLst>
          </p:cNvPr>
          <p:cNvPicPr>
            <a:picLocks noGrp="1" noChangeAspect="1"/>
          </p:cNvPicPr>
          <p:nvPr>
            <p:ph idx="1"/>
          </p:nvPr>
        </p:nvPicPr>
        <p:blipFill>
          <a:blip r:embed="rId2"/>
          <a:stretch>
            <a:fillRect/>
          </a:stretch>
        </p:blipFill>
        <p:spPr>
          <a:xfrm>
            <a:off x="10345567" y="365127"/>
            <a:ext cx="1846433" cy="943286"/>
          </a:xfrm>
        </p:spPr>
      </p:pic>
      <p:sp>
        <p:nvSpPr>
          <p:cNvPr id="10" name="Rectangle 8">
            <a:extLst>
              <a:ext uri="{FF2B5EF4-FFF2-40B4-BE49-F238E27FC236}">
                <a16:creationId xmlns:a16="http://schemas.microsoft.com/office/drawing/2014/main" id="{344B8A65-8561-F24D-9182-294830C45EB4}"/>
              </a:ext>
            </a:extLst>
          </p:cNvPr>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s-ES"/>
          </a:p>
        </p:txBody>
      </p:sp>
      <p:sp>
        <p:nvSpPr>
          <p:cNvPr id="15" name="Rectangle 10">
            <a:extLst>
              <a:ext uri="{FF2B5EF4-FFF2-40B4-BE49-F238E27FC236}">
                <a16:creationId xmlns:a16="http://schemas.microsoft.com/office/drawing/2014/main" id="{0F6AA640-05D0-0A4F-AC98-A7A010ED5395}"/>
              </a:ext>
            </a:extLst>
          </p:cNvPr>
          <p:cNvSpPr>
            <a:spLocks noChangeArrowheads="1"/>
          </p:cNvSpPr>
          <p:nvPr/>
        </p:nvSpPr>
        <p:spPr bwMode="auto">
          <a:xfrm>
            <a:off x="0" y="1676400"/>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s-ES"/>
          </a:p>
        </p:txBody>
      </p:sp>
      <p:sp>
        <p:nvSpPr>
          <p:cNvPr id="17" name="Rectangle 12">
            <a:extLst>
              <a:ext uri="{FF2B5EF4-FFF2-40B4-BE49-F238E27FC236}">
                <a16:creationId xmlns:a16="http://schemas.microsoft.com/office/drawing/2014/main" id="{BE550C55-9987-9D4C-924A-A29F77D46B7D}"/>
              </a:ext>
            </a:extLst>
          </p:cNvPr>
          <p:cNvSpPr>
            <a:spLocks noChangeArrowheads="1"/>
          </p:cNvSpPr>
          <p:nvPr/>
        </p:nvSpPr>
        <p:spPr bwMode="auto">
          <a:xfrm>
            <a:off x="0" y="3187700"/>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s-ES"/>
          </a:p>
        </p:txBody>
      </p:sp>
      <p:graphicFrame>
        <p:nvGraphicFramePr>
          <p:cNvPr id="9" name="Tabla 8">
            <a:extLst>
              <a:ext uri="{FF2B5EF4-FFF2-40B4-BE49-F238E27FC236}">
                <a16:creationId xmlns:a16="http://schemas.microsoft.com/office/drawing/2014/main" id="{86AB337D-4D68-B443-AA71-F38BDA32940D}"/>
              </a:ext>
            </a:extLst>
          </p:cNvPr>
          <p:cNvGraphicFramePr>
            <a:graphicFrameLocks noGrp="1"/>
          </p:cNvGraphicFramePr>
          <p:nvPr>
            <p:extLst>
              <p:ext uri="{D42A27DB-BD31-4B8C-83A1-F6EECF244321}">
                <p14:modId xmlns:p14="http://schemas.microsoft.com/office/powerpoint/2010/main" val="993497826"/>
              </p:ext>
            </p:extLst>
          </p:nvPr>
        </p:nvGraphicFramePr>
        <p:xfrm>
          <a:off x="838200" y="2139341"/>
          <a:ext cx="10711374" cy="4360755"/>
        </p:xfrm>
        <a:graphic>
          <a:graphicData uri="http://schemas.openxmlformats.org/drawingml/2006/table">
            <a:tbl>
              <a:tblPr firstRow="1" firstCol="1" bandRow="1">
                <a:tableStyleId>{5C22544A-7EE6-4342-B048-85BDC9FD1C3A}</a:tableStyleId>
              </a:tblPr>
              <a:tblGrid>
                <a:gridCol w="1508644">
                  <a:extLst>
                    <a:ext uri="{9D8B030D-6E8A-4147-A177-3AD203B41FA5}">
                      <a16:colId xmlns:a16="http://schemas.microsoft.com/office/drawing/2014/main" val="1592232330"/>
                    </a:ext>
                  </a:extLst>
                </a:gridCol>
                <a:gridCol w="2858637">
                  <a:extLst>
                    <a:ext uri="{9D8B030D-6E8A-4147-A177-3AD203B41FA5}">
                      <a16:colId xmlns:a16="http://schemas.microsoft.com/office/drawing/2014/main" val="3751231370"/>
                    </a:ext>
                  </a:extLst>
                </a:gridCol>
                <a:gridCol w="3206113">
                  <a:extLst>
                    <a:ext uri="{9D8B030D-6E8A-4147-A177-3AD203B41FA5}">
                      <a16:colId xmlns:a16="http://schemas.microsoft.com/office/drawing/2014/main" val="2578962173"/>
                    </a:ext>
                  </a:extLst>
                </a:gridCol>
                <a:gridCol w="3137980">
                  <a:extLst>
                    <a:ext uri="{9D8B030D-6E8A-4147-A177-3AD203B41FA5}">
                      <a16:colId xmlns:a16="http://schemas.microsoft.com/office/drawing/2014/main" val="2868017635"/>
                    </a:ext>
                  </a:extLst>
                </a:gridCol>
              </a:tblGrid>
              <a:tr h="300092">
                <a:tc>
                  <a:txBody>
                    <a:bodyPr/>
                    <a:lstStyle/>
                    <a:p>
                      <a:r>
                        <a:rPr lang="es-ES" sz="1000">
                          <a:effectLst/>
                        </a:rPr>
                        <a:t> </a:t>
                      </a:r>
                      <a:endParaRPr lang="es-ES"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56267" marR="56267" marT="0" marB="0"/>
                </a:tc>
                <a:tc>
                  <a:txBody>
                    <a:bodyPr/>
                    <a:lstStyle/>
                    <a:p>
                      <a:r>
                        <a:rPr lang="es-ES" sz="1000">
                          <a:effectLst/>
                        </a:rPr>
                        <a:t>Catequesis con niños y preadolescentes</a:t>
                      </a:r>
                      <a:endParaRPr lang="es-ES"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56267" marR="56267" marT="0" marB="0"/>
                </a:tc>
                <a:tc>
                  <a:txBody>
                    <a:bodyPr/>
                    <a:lstStyle/>
                    <a:p>
                      <a:r>
                        <a:rPr lang="es-ES" sz="1000" dirty="0">
                          <a:effectLst/>
                        </a:rPr>
                        <a:t>Catequesis con </a:t>
                      </a:r>
                      <a:r>
                        <a:rPr lang="es-ES" sz="1000">
                          <a:effectLst/>
                        </a:rPr>
                        <a:t>adolescentes y jóvenes</a:t>
                      </a:r>
                      <a:endParaRPr lang="es-ES"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56267" marR="56267" marT="0" marB="0"/>
                </a:tc>
                <a:tc>
                  <a:txBody>
                    <a:bodyPr/>
                    <a:lstStyle/>
                    <a:p>
                      <a:r>
                        <a:rPr lang="es-ES" sz="1000">
                          <a:effectLst/>
                        </a:rPr>
                        <a:t>Catequesis con adultos</a:t>
                      </a:r>
                      <a:endParaRPr lang="es-ES"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56267" marR="56267" marT="0" marB="0"/>
                </a:tc>
                <a:extLst>
                  <a:ext uri="{0D108BD9-81ED-4DB2-BD59-A6C34878D82A}">
                    <a16:rowId xmlns:a16="http://schemas.microsoft.com/office/drawing/2014/main" val="4190870677"/>
                  </a:ext>
                </a:extLst>
              </a:tr>
              <a:tr h="600185">
                <a:tc>
                  <a:txBody>
                    <a:bodyPr/>
                    <a:lstStyle/>
                    <a:p>
                      <a:r>
                        <a:rPr lang="es-ES" sz="1000">
                          <a:effectLst/>
                        </a:rPr>
                        <a:t> </a:t>
                      </a:r>
                    </a:p>
                    <a:p>
                      <a:r>
                        <a:rPr lang="es-ES" sz="1000">
                          <a:effectLst/>
                        </a:rPr>
                        <a:t>Escuchamos la Palabra</a:t>
                      </a:r>
                    </a:p>
                    <a:p>
                      <a:r>
                        <a:rPr lang="es-ES" sz="1000">
                          <a:effectLst/>
                        </a:rPr>
                        <a:t> </a:t>
                      </a:r>
                      <a:endParaRPr lang="es-ES"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56267" marR="56267" marT="0" marB="0"/>
                </a:tc>
                <a:tc>
                  <a:txBody>
                    <a:bodyPr/>
                    <a:lstStyle/>
                    <a:p>
                      <a:r>
                        <a:rPr lang="es-ES" sz="1000">
                          <a:effectLst/>
                        </a:rPr>
                        <a:t> </a:t>
                      </a:r>
                    </a:p>
                    <a:p>
                      <a:r>
                        <a:rPr lang="es-ES" sz="1000">
                          <a:effectLst/>
                        </a:rPr>
                        <a:t>Pentecostés: “estaban todos juntos” (Hechos, 2,1) </a:t>
                      </a:r>
                    </a:p>
                    <a:p>
                      <a:r>
                        <a:rPr lang="es-ES" sz="1000">
                          <a:effectLst/>
                        </a:rPr>
                        <a:t> </a:t>
                      </a:r>
                      <a:endParaRPr lang="es-ES"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56267" marR="56267" marT="0" marB="0"/>
                </a:tc>
                <a:tc>
                  <a:txBody>
                    <a:bodyPr/>
                    <a:lstStyle/>
                    <a:p>
                      <a:r>
                        <a:rPr lang="es-ES" sz="1000">
                          <a:effectLst/>
                        </a:rPr>
                        <a:t> </a:t>
                      </a:r>
                    </a:p>
                    <a:p>
                      <a:r>
                        <a:rPr lang="es-ES" sz="1000">
                          <a:effectLst/>
                        </a:rPr>
                        <a:t>Jesús en medio: “Donde dos o tres…” (Mt. 18,20)</a:t>
                      </a:r>
                    </a:p>
                    <a:p>
                      <a:r>
                        <a:rPr lang="es-ES" sz="1000">
                          <a:effectLst/>
                        </a:rPr>
                        <a:t> </a:t>
                      </a:r>
                      <a:endParaRPr lang="es-ES"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56267" marR="56267" marT="0" marB="0"/>
                </a:tc>
                <a:tc>
                  <a:txBody>
                    <a:bodyPr/>
                    <a:lstStyle/>
                    <a:p>
                      <a:r>
                        <a:rPr lang="es-ES" sz="1000">
                          <a:effectLst/>
                        </a:rPr>
                        <a:t> </a:t>
                      </a:r>
                    </a:p>
                    <a:p>
                      <a:r>
                        <a:rPr lang="es-ES" sz="1000">
                          <a:effectLst/>
                        </a:rPr>
                        <a:t>Getsemaní: “Que todos somos uno” (Jn. 17,20-23)</a:t>
                      </a:r>
                    </a:p>
                    <a:p>
                      <a:r>
                        <a:rPr lang="es-ES" sz="1000">
                          <a:effectLst/>
                        </a:rPr>
                        <a:t> </a:t>
                      </a:r>
                      <a:endParaRPr lang="es-ES"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56267" marR="56267" marT="0" marB="0"/>
                </a:tc>
                <a:extLst>
                  <a:ext uri="{0D108BD9-81ED-4DB2-BD59-A6C34878D82A}">
                    <a16:rowId xmlns:a16="http://schemas.microsoft.com/office/drawing/2014/main" val="4160202769"/>
                  </a:ext>
                </a:extLst>
              </a:tr>
              <a:tr h="750231">
                <a:tc>
                  <a:txBody>
                    <a:bodyPr/>
                    <a:lstStyle/>
                    <a:p>
                      <a:r>
                        <a:rPr lang="es-ES" sz="1000">
                          <a:effectLst/>
                        </a:rPr>
                        <a:t> </a:t>
                      </a:r>
                    </a:p>
                    <a:p>
                      <a:r>
                        <a:rPr lang="es-ES" sz="1000">
                          <a:effectLst/>
                        </a:rPr>
                        <a:t>Meditamos</a:t>
                      </a:r>
                    </a:p>
                    <a:p>
                      <a:r>
                        <a:rPr lang="es-ES" sz="1000">
                          <a:effectLst/>
                        </a:rPr>
                        <a:t> </a:t>
                      </a:r>
                      <a:endParaRPr lang="es-ES"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56267" marR="56267" marT="0" marB="0"/>
                </a:tc>
                <a:tc>
                  <a:txBody>
                    <a:bodyPr/>
                    <a:lstStyle/>
                    <a:p>
                      <a:r>
                        <a:rPr lang="es-ES" sz="1000">
                          <a:effectLst/>
                        </a:rPr>
                        <a:t> </a:t>
                      </a:r>
                    </a:p>
                    <a:p>
                      <a:r>
                        <a:rPr lang="es-ES" sz="1000">
                          <a:effectLst/>
                        </a:rPr>
                        <a:t>El Espíritu nos da fastidio (Papa Francisco) y </a:t>
                      </a:r>
                    </a:p>
                    <a:p>
                      <a:r>
                        <a:rPr lang="es-ES" sz="1000">
                          <a:effectLst/>
                        </a:rPr>
                        <a:t> </a:t>
                      </a:r>
                      <a:endParaRPr lang="es-ES"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56267" marR="56267" marT="0" marB="0"/>
                </a:tc>
                <a:tc>
                  <a:txBody>
                    <a:bodyPr/>
                    <a:lstStyle/>
                    <a:p>
                      <a:r>
                        <a:rPr lang="es-ES" sz="1000">
                          <a:effectLst/>
                        </a:rPr>
                        <a:t> </a:t>
                      </a:r>
                    </a:p>
                    <a:p>
                      <a:r>
                        <a:rPr lang="es-ES" sz="1000">
                          <a:effectLst/>
                        </a:rPr>
                        <a:t>Vale más (Chiara Lubich), Espiritualidad de Comunión (San Juan Pablo II)</a:t>
                      </a:r>
                    </a:p>
                    <a:p>
                      <a:r>
                        <a:rPr lang="es-ES" sz="1000">
                          <a:effectLst/>
                        </a:rPr>
                        <a:t> </a:t>
                      </a:r>
                      <a:endParaRPr lang="es-ES"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56267" marR="56267" marT="0" marB="0"/>
                </a:tc>
                <a:tc>
                  <a:txBody>
                    <a:bodyPr/>
                    <a:lstStyle/>
                    <a:p>
                      <a:r>
                        <a:rPr lang="es-ES" sz="1000">
                          <a:effectLst/>
                        </a:rPr>
                        <a:t> </a:t>
                      </a:r>
                    </a:p>
                    <a:p>
                      <a:r>
                        <a:rPr lang="es-ES" sz="1000">
                          <a:effectLst/>
                        </a:rPr>
                        <a:t>Mi Dios es comunión (Recurso catequético “Jesús, ¿dónde vives?”, UC nº 7)</a:t>
                      </a:r>
                      <a:endParaRPr lang="es-ES"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56267" marR="56267" marT="0" marB="0"/>
                </a:tc>
                <a:extLst>
                  <a:ext uri="{0D108BD9-81ED-4DB2-BD59-A6C34878D82A}">
                    <a16:rowId xmlns:a16="http://schemas.microsoft.com/office/drawing/2014/main" val="2139059783"/>
                  </a:ext>
                </a:extLst>
              </a:tr>
              <a:tr h="750231">
                <a:tc>
                  <a:txBody>
                    <a:bodyPr/>
                    <a:lstStyle/>
                    <a:p>
                      <a:r>
                        <a:rPr lang="es-ES" sz="1000">
                          <a:effectLst/>
                        </a:rPr>
                        <a:t> </a:t>
                      </a:r>
                    </a:p>
                    <a:p>
                      <a:r>
                        <a:rPr lang="es-ES" sz="1000">
                          <a:effectLst/>
                        </a:rPr>
                        <a:t>Aprendemos</a:t>
                      </a:r>
                    </a:p>
                    <a:p>
                      <a:r>
                        <a:rPr lang="es-ES" sz="1000">
                          <a:effectLst/>
                        </a:rPr>
                        <a:t> </a:t>
                      </a:r>
                      <a:endParaRPr lang="es-ES"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56267" marR="56267" marT="0" marB="0"/>
                </a:tc>
                <a:tc>
                  <a:txBody>
                    <a:bodyPr/>
                    <a:lstStyle/>
                    <a:p>
                      <a:r>
                        <a:rPr lang="es-ES" sz="1000">
                          <a:effectLst/>
                        </a:rPr>
                        <a:t> </a:t>
                      </a:r>
                    </a:p>
                    <a:p>
                      <a:r>
                        <a:rPr lang="es-ES" sz="1000">
                          <a:effectLst/>
                        </a:rPr>
                        <a:t>El Espíritu Santo da la vida a la Iglesia (Catecismo Jesús es el Señor, nº 24)</a:t>
                      </a:r>
                    </a:p>
                    <a:p>
                      <a:r>
                        <a:rPr lang="es-ES" sz="1000">
                          <a:effectLst/>
                        </a:rPr>
                        <a:t> </a:t>
                      </a:r>
                      <a:endParaRPr lang="es-ES"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56267" marR="56267" marT="0" marB="0"/>
                </a:tc>
                <a:tc>
                  <a:txBody>
                    <a:bodyPr/>
                    <a:lstStyle/>
                    <a:p>
                      <a:r>
                        <a:rPr lang="es-ES" sz="1000">
                          <a:effectLst/>
                        </a:rPr>
                        <a:t> </a:t>
                      </a:r>
                    </a:p>
                    <a:p>
                      <a:r>
                        <a:rPr lang="es-ES" sz="1000">
                          <a:effectLst/>
                        </a:rPr>
                        <a:t>La Santísima Trinidad. Cómo nace la Iglesia y sus notas (Catecismo “Testigos del Señor”, nº 25 y 36)</a:t>
                      </a:r>
                    </a:p>
                    <a:p>
                      <a:r>
                        <a:rPr lang="es-ES" sz="1000">
                          <a:effectLst/>
                        </a:rPr>
                        <a:t> </a:t>
                      </a:r>
                      <a:endParaRPr lang="es-ES"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56267" marR="56267" marT="0" marB="0"/>
                </a:tc>
                <a:tc>
                  <a:txBody>
                    <a:bodyPr/>
                    <a:lstStyle/>
                    <a:p>
                      <a:r>
                        <a:rPr lang="es-ES" sz="1000">
                          <a:effectLst/>
                        </a:rPr>
                        <a:t> </a:t>
                      </a:r>
                    </a:p>
                    <a:p>
                      <a:r>
                        <a:rPr lang="es-ES" sz="1000">
                          <a:effectLst/>
                        </a:rPr>
                        <a:t>Jesús te visita en la comunión, que es la unidad consumada</a:t>
                      </a:r>
                      <a:endParaRPr lang="es-ES"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56267" marR="56267" marT="0" marB="0"/>
                </a:tc>
                <a:extLst>
                  <a:ext uri="{0D108BD9-81ED-4DB2-BD59-A6C34878D82A}">
                    <a16:rowId xmlns:a16="http://schemas.microsoft.com/office/drawing/2014/main" val="1362275311"/>
                  </a:ext>
                </a:extLst>
              </a:tr>
              <a:tr h="750231">
                <a:tc>
                  <a:txBody>
                    <a:bodyPr/>
                    <a:lstStyle/>
                    <a:p>
                      <a:r>
                        <a:rPr lang="es-ES" sz="1000">
                          <a:effectLst/>
                        </a:rPr>
                        <a:t> </a:t>
                      </a:r>
                    </a:p>
                    <a:p>
                      <a:r>
                        <a:rPr lang="es-ES" sz="1000">
                          <a:effectLst/>
                        </a:rPr>
                        <a:t>Imitamos</a:t>
                      </a:r>
                    </a:p>
                    <a:p>
                      <a:r>
                        <a:rPr lang="es-ES" sz="1000">
                          <a:effectLst/>
                        </a:rPr>
                        <a:t> </a:t>
                      </a:r>
                      <a:endParaRPr lang="es-ES"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56267" marR="56267" marT="0" marB="0"/>
                </a:tc>
                <a:tc>
                  <a:txBody>
                    <a:bodyPr/>
                    <a:lstStyle/>
                    <a:p>
                      <a:r>
                        <a:rPr lang="es-ES" sz="1000">
                          <a:effectLst/>
                        </a:rPr>
                        <a:t> </a:t>
                      </a:r>
                    </a:p>
                    <a:p>
                      <a:r>
                        <a:rPr lang="es-ES" sz="1000">
                          <a:effectLst/>
                        </a:rPr>
                        <a:t>Amarse recíprocamente (Recurso Catequético Iniciación Cristiana de niños, Ciclo B, UC nº 7)</a:t>
                      </a:r>
                      <a:endParaRPr lang="es-ES"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56267" marR="56267" marT="0" marB="0"/>
                </a:tc>
                <a:tc>
                  <a:txBody>
                    <a:bodyPr/>
                    <a:lstStyle/>
                    <a:p>
                      <a:r>
                        <a:rPr lang="es-ES" sz="1000">
                          <a:effectLst/>
                        </a:rPr>
                        <a:t> </a:t>
                      </a:r>
                    </a:p>
                    <a:p>
                      <a:r>
                        <a:rPr lang="es-ES" sz="1000">
                          <a:effectLst/>
                        </a:rPr>
                        <a:t>Los mártires de la unidad (Recurso catequético “Jesús, ¿dónde vives?” UC nº 7)</a:t>
                      </a:r>
                      <a:endParaRPr lang="es-ES"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56267" marR="56267" marT="0" marB="0"/>
                </a:tc>
                <a:tc>
                  <a:txBody>
                    <a:bodyPr/>
                    <a:lstStyle/>
                    <a:p>
                      <a:r>
                        <a:rPr lang="es-ES" sz="1000">
                          <a:effectLst/>
                        </a:rPr>
                        <a:t> </a:t>
                      </a:r>
                    </a:p>
                    <a:p>
                      <a:r>
                        <a:rPr lang="es-ES" sz="1000">
                          <a:effectLst/>
                        </a:rPr>
                        <a:t>San Francisco y Santa Clara de Asís (Recurso catequético “Jesús, ¿dónde vives?”, UC nº 12)</a:t>
                      </a:r>
                    </a:p>
                    <a:p>
                      <a:r>
                        <a:rPr lang="es-ES" sz="1000">
                          <a:effectLst/>
                        </a:rPr>
                        <a:t> </a:t>
                      </a:r>
                      <a:endParaRPr lang="es-ES"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56267" marR="56267" marT="0" marB="0"/>
                </a:tc>
                <a:extLst>
                  <a:ext uri="{0D108BD9-81ED-4DB2-BD59-A6C34878D82A}">
                    <a16:rowId xmlns:a16="http://schemas.microsoft.com/office/drawing/2014/main" val="2032117802"/>
                  </a:ext>
                </a:extLst>
              </a:tr>
              <a:tr h="600185">
                <a:tc>
                  <a:txBody>
                    <a:bodyPr/>
                    <a:lstStyle/>
                    <a:p>
                      <a:r>
                        <a:rPr lang="es-ES" sz="1000">
                          <a:effectLst/>
                        </a:rPr>
                        <a:t> </a:t>
                      </a:r>
                    </a:p>
                    <a:p>
                      <a:r>
                        <a:rPr lang="es-ES" sz="1000">
                          <a:effectLst/>
                        </a:rPr>
                        <a:t>Oramos</a:t>
                      </a:r>
                    </a:p>
                    <a:p>
                      <a:r>
                        <a:rPr lang="es-ES" sz="1000">
                          <a:effectLst/>
                        </a:rPr>
                        <a:t> </a:t>
                      </a:r>
                      <a:endParaRPr lang="es-ES"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56267" marR="56267" marT="0" marB="0"/>
                </a:tc>
                <a:tc>
                  <a:txBody>
                    <a:bodyPr/>
                    <a:lstStyle/>
                    <a:p>
                      <a:r>
                        <a:rPr lang="es-ES" sz="1000">
                          <a:effectLst/>
                        </a:rPr>
                        <a:t> </a:t>
                      </a:r>
                    </a:p>
                    <a:p>
                      <a:r>
                        <a:rPr lang="es-ES" sz="1000">
                          <a:effectLst/>
                        </a:rPr>
                        <a:t>Papa de todos (Marcelo Murúa, 100 oraciones, nº 40)</a:t>
                      </a:r>
                      <a:endParaRPr lang="es-ES"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56267" marR="56267" marT="0" marB="0"/>
                </a:tc>
                <a:tc>
                  <a:txBody>
                    <a:bodyPr/>
                    <a:lstStyle/>
                    <a:p>
                      <a:r>
                        <a:rPr lang="es-ES" sz="1000">
                          <a:effectLst/>
                        </a:rPr>
                        <a:t> </a:t>
                      </a:r>
                    </a:p>
                    <a:p>
                      <a:r>
                        <a:rPr lang="es-ES" sz="1000">
                          <a:effectLst/>
                        </a:rPr>
                        <a:t>Oración por la comunión (Papa Francisco)</a:t>
                      </a:r>
                      <a:endParaRPr lang="es-ES"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56267" marR="56267" marT="0" marB="0"/>
                </a:tc>
                <a:tc>
                  <a:txBody>
                    <a:bodyPr/>
                    <a:lstStyle/>
                    <a:p>
                      <a:r>
                        <a:rPr lang="es-ES" sz="1000">
                          <a:effectLst/>
                        </a:rPr>
                        <a:t> </a:t>
                      </a:r>
                    </a:p>
                    <a:p>
                      <a:r>
                        <a:rPr lang="es-ES" sz="1000">
                          <a:effectLst/>
                        </a:rPr>
                        <a:t>Oración de la Comunidad Cristiana (Recurso catequético “Jesús, ¿dónde vives?”, UC nº 12)</a:t>
                      </a:r>
                      <a:endParaRPr lang="es-ES"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56267" marR="56267" marT="0" marB="0"/>
                </a:tc>
                <a:extLst>
                  <a:ext uri="{0D108BD9-81ED-4DB2-BD59-A6C34878D82A}">
                    <a16:rowId xmlns:a16="http://schemas.microsoft.com/office/drawing/2014/main" val="3317269742"/>
                  </a:ext>
                </a:extLst>
              </a:tr>
              <a:tr h="600185">
                <a:tc>
                  <a:txBody>
                    <a:bodyPr/>
                    <a:lstStyle/>
                    <a:p>
                      <a:r>
                        <a:rPr lang="es-ES" sz="1000">
                          <a:effectLst/>
                        </a:rPr>
                        <a:t> </a:t>
                      </a:r>
                    </a:p>
                    <a:p>
                      <a:r>
                        <a:rPr lang="es-ES" sz="1000">
                          <a:effectLst/>
                        </a:rPr>
                        <a:t>Cantamos</a:t>
                      </a:r>
                    </a:p>
                    <a:p>
                      <a:r>
                        <a:rPr lang="es-ES" sz="1000">
                          <a:effectLst/>
                        </a:rPr>
                        <a:t> </a:t>
                      </a:r>
                      <a:endParaRPr lang="es-ES"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56267" marR="56267" marT="0" marB="0"/>
                </a:tc>
                <a:tc>
                  <a:txBody>
                    <a:bodyPr/>
                    <a:lstStyle/>
                    <a:p>
                      <a:r>
                        <a:rPr lang="es-ES" sz="1000">
                          <a:effectLst/>
                        </a:rPr>
                        <a:t> </a:t>
                      </a:r>
                    </a:p>
                    <a:p>
                      <a:r>
                        <a:rPr lang="es-ES" sz="1000">
                          <a:effectLst/>
                        </a:rPr>
                        <a:t>Todos Juntos (Brotes de Olivo)</a:t>
                      </a:r>
                    </a:p>
                    <a:p>
                      <a:r>
                        <a:rPr lang="es-ES" sz="1000">
                          <a:effectLst/>
                        </a:rPr>
                        <a:t> </a:t>
                      </a:r>
                    </a:p>
                    <a:p>
                      <a:r>
                        <a:rPr lang="es-ES" sz="1000">
                          <a:effectLst/>
                        </a:rPr>
                        <a:t> </a:t>
                      </a:r>
                      <a:endParaRPr lang="es-ES"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56267" marR="56267" marT="0" marB="0"/>
                </a:tc>
                <a:tc>
                  <a:txBody>
                    <a:bodyPr/>
                    <a:lstStyle/>
                    <a:p>
                      <a:r>
                        <a:rPr lang="es-ES" sz="1000">
                          <a:effectLst/>
                        </a:rPr>
                        <a:t> </a:t>
                      </a:r>
                    </a:p>
                    <a:p>
                      <a:r>
                        <a:rPr lang="es-ES" sz="1000">
                          <a:effectLst/>
                        </a:rPr>
                        <a:t>Todos vamos en el mismo barco (Brotes de Olivo)</a:t>
                      </a:r>
                    </a:p>
                    <a:p>
                      <a:r>
                        <a:rPr lang="es-ES" sz="1000">
                          <a:effectLst/>
                        </a:rPr>
                        <a:t> </a:t>
                      </a:r>
                      <a:endParaRPr lang="es-ES"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56267" marR="56267" marT="0" marB="0"/>
                </a:tc>
                <a:tc>
                  <a:txBody>
                    <a:bodyPr/>
                    <a:lstStyle/>
                    <a:p>
                      <a:r>
                        <a:rPr lang="es-ES" sz="1000" dirty="0">
                          <a:effectLst/>
                        </a:rPr>
                        <a:t> </a:t>
                      </a:r>
                    </a:p>
                    <a:p>
                      <a:r>
                        <a:rPr lang="es-ES" sz="1000" dirty="0">
                          <a:effectLst/>
                        </a:rPr>
                        <a:t>Vosotros seréis mi pueblo (Brotes de Olivo)</a:t>
                      </a:r>
                    </a:p>
                    <a:p>
                      <a:r>
                        <a:rPr lang="es-ES" sz="1000" dirty="0">
                          <a:effectLst/>
                        </a:rPr>
                        <a:t> </a:t>
                      </a:r>
                      <a:endParaRPr lang="es-ES"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267" marR="56267" marT="0" marB="0"/>
                </a:tc>
                <a:extLst>
                  <a:ext uri="{0D108BD9-81ED-4DB2-BD59-A6C34878D82A}">
                    <a16:rowId xmlns:a16="http://schemas.microsoft.com/office/drawing/2014/main" val="1536215225"/>
                  </a:ext>
                </a:extLst>
              </a:tr>
            </a:tbl>
          </a:graphicData>
        </a:graphic>
      </p:graphicFrame>
      <p:pic>
        <p:nvPicPr>
          <p:cNvPr id="14" name="Marcador de contenido 4">
            <a:extLst>
              <a:ext uri="{FF2B5EF4-FFF2-40B4-BE49-F238E27FC236}">
                <a16:creationId xmlns:a16="http://schemas.microsoft.com/office/drawing/2014/main" id="{3146B490-4B36-ED48-B0FF-F76277881487}"/>
              </a:ext>
            </a:extLst>
          </p:cNvPr>
          <p:cNvPicPr>
            <a:picLocks noChangeAspect="1"/>
          </p:cNvPicPr>
          <p:nvPr/>
        </p:nvPicPr>
        <p:blipFill>
          <a:blip r:embed="rId2"/>
          <a:stretch>
            <a:fillRect/>
          </a:stretch>
        </p:blipFill>
        <p:spPr>
          <a:xfrm>
            <a:off x="2780985" y="1196055"/>
            <a:ext cx="1713643" cy="943286"/>
          </a:xfrm>
          <a:prstGeom prst="rect">
            <a:avLst/>
          </a:prstGeom>
        </p:spPr>
      </p:pic>
      <p:pic>
        <p:nvPicPr>
          <p:cNvPr id="13" name="Imagen 12" descr="Un grupo de jóvenes caminando en la calle&#10;&#10;Descripción generada automáticamente">
            <a:extLst>
              <a:ext uri="{FF2B5EF4-FFF2-40B4-BE49-F238E27FC236}">
                <a16:creationId xmlns:a16="http://schemas.microsoft.com/office/drawing/2014/main" id="{0EE26540-EA12-DC47-A0A3-1C56D16A923F}"/>
              </a:ext>
            </a:extLst>
          </p:cNvPr>
          <p:cNvPicPr>
            <a:picLocks noChangeAspect="1"/>
          </p:cNvPicPr>
          <p:nvPr/>
        </p:nvPicPr>
        <p:blipFill>
          <a:blip r:embed="rId3"/>
          <a:stretch>
            <a:fillRect/>
          </a:stretch>
        </p:blipFill>
        <p:spPr>
          <a:xfrm>
            <a:off x="6252773" y="1309135"/>
            <a:ext cx="1245307" cy="830205"/>
          </a:xfrm>
          <a:prstGeom prst="rect">
            <a:avLst/>
          </a:prstGeom>
        </p:spPr>
      </p:pic>
      <p:pic>
        <p:nvPicPr>
          <p:cNvPr id="18" name="Imagen 17" descr="Imagen que contiene mujer, exterior, raqueta, jugador&#10;&#10;Descripción generada automáticamente">
            <a:extLst>
              <a:ext uri="{FF2B5EF4-FFF2-40B4-BE49-F238E27FC236}">
                <a16:creationId xmlns:a16="http://schemas.microsoft.com/office/drawing/2014/main" id="{DC74827C-3A49-B546-9B97-B045DF0430BE}"/>
              </a:ext>
            </a:extLst>
          </p:cNvPr>
          <p:cNvPicPr>
            <a:picLocks noChangeAspect="1"/>
          </p:cNvPicPr>
          <p:nvPr/>
        </p:nvPicPr>
        <p:blipFill>
          <a:blip r:embed="rId4"/>
          <a:stretch>
            <a:fillRect/>
          </a:stretch>
        </p:blipFill>
        <p:spPr>
          <a:xfrm>
            <a:off x="9112654" y="1308413"/>
            <a:ext cx="1661856" cy="830928"/>
          </a:xfrm>
          <a:prstGeom prst="rect">
            <a:avLst/>
          </a:prstGeom>
        </p:spPr>
      </p:pic>
    </p:spTree>
    <p:extLst>
      <p:ext uri="{BB962C8B-B14F-4D97-AF65-F5344CB8AC3E}">
        <p14:creationId xmlns:p14="http://schemas.microsoft.com/office/powerpoint/2010/main" val="4638173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EC0876-171F-C84E-9277-6A7AD247049A}"/>
              </a:ext>
            </a:extLst>
          </p:cNvPr>
          <p:cNvSpPr>
            <a:spLocks noGrp="1"/>
          </p:cNvSpPr>
          <p:nvPr>
            <p:ph type="title"/>
          </p:nvPr>
        </p:nvSpPr>
        <p:spPr>
          <a:xfrm>
            <a:off x="838200" y="365126"/>
            <a:ext cx="7578436" cy="943286"/>
          </a:xfrm>
        </p:spPr>
        <p:txBody>
          <a:bodyPr>
            <a:normAutofit/>
          </a:bodyPr>
          <a:lstStyle/>
          <a:p>
            <a:r>
              <a:rPr lang="es-ES" sz="2400" b="1" dirty="0"/>
              <a:t>CATEQUESIS PARA ADOLESCENTES Y JÓVENES</a:t>
            </a:r>
            <a:br>
              <a:rPr lang="es-ES" sz="2400" b="1" dirty="0"/>
            </a:br>
            <a:r>
              <a:rPr lang="es-ES" sz="2400" b="1" dirty="0"/>
              <a:t>PARA PREPARAR EL DOMINGO POR LA COMUNIÓN ECLESIAL</a:t>
            </a:r>
            <a:endParaRPr lang="es-ES" sz="2400" dirty="0"/>
          </a:p>
        </p:txBody>
      </p:sp>
      <p:sp>
        <p:nvSpPr>
          <p:cNvPr id="7" name="CuadroTexto 6">
            <a:extLst>
              <a:ext uri="{FF2B5EF4-FFF2-40B4-BE49-F238E27FC236}">
                <a16:creationId xmlns:a16="http://schemas.microsoft.com/office/drawing/2014/main" id="{873C4B8B-D06A-BF49-A52D-9A2D47307122}"/>
              </a:ext>
            </a:extLst>
          </p:cNvPr>
          <p:cNvSpPr txBox="1"/>
          <p:nvPr/>
        </p:nvSpPr>
        <p:spPr>
          <a:xfrm>
            <a:off x="838202" y="1482343"/>
            <a:ext cx="5623111" cy="4524315"/>
          </a:xfrm>
          <a:prstGeom prst="rect">
            <a:avLst/>
          </a:prstGeom>
          <a:noFill/>
        </p:spPr>
        <p:txBody>
          <a:bodyPr wrap="square" rtlCol="0">
            <a:spAutoFit/>
          </a:bodyPr>
          <a:lstStyle/>
          <a:p>
            <a:r>
              <a:rPr lang="es-ES" sz="1200" b="1" dirty="0"/>
              <a:t>PRESENTACIÓN DE ESTA CATEQUESIS PARA PADRES Y CATEQUISTAS:</a:t>
            </a:r>
          </a:p>
          <a:p>
            <a:endParaRPr lang="es-ES" sz="1200" b="1" dirty="0"/>
          </a:p>
          <a:p>
            <a:r>
              <a:rPr lang="es-ES" sz="1200" dirty="0"/>
              <a:t>Tienes en tus manos un </a:t>
            </a:r>
            <a:r>
              <a:rPr lang="es-ES" sz="1200" b="1" dirty="0"/>
              <a:t>recurso catequético para preparar con adolescentes</a:t>
            </a:r>
            <a:r>
              <a:rPr lang="es-ES" sz="1200" dirty="0"/>
              <a:t> </a:t>
            </a:r>
            <a:r>
              <a:rPr lang="es-ES" sz="1200" b="1" dirty="0"/>
              <a:t>y jóvenes </a:t>
            </a:r>
            <a:r>
              <a:rPr lang="es-ES" sz="1200" dirty="0"/>
              <a:t>de tu familia y/o de tu comunidad cristiana la </a:t>
            </a:r>
            <a:r>
              <a:rPr lang="es-ES" sz="1200" b="1" dirty="0"/>
              <a:t>celebración del Domingo por la Comunión.</a:t>
            </a:r>
          </a:p>
          <a:p>
            <a:pPr marL="171450" indent="-171450">
              <a:buFont typeface="Arial" panose="020B0604020202020204" pitchFamily="34" charset="0"/>
              <a:buChar char="•"/>
            </a:pPr>
            <a:r>
              <a:rPr lang="es-ES" sz="1200" i="1" dirty="0"/>
              <a:t>Si en las catequesis para niños y preadolescentes partimos de la efusión del Espíritu Santo en Pentecostés que nos da el don de la unidad, y en las de adultos de la oración sacerdotal de Jesús por la unidad en Getsemaní, </a:t>
            </a:r>
          </a:p>
          <a:p>
            <a:pPr marL="171450" indent="-171450">
              <a:buFont typeface="Arial" panose="020B0604020202020204" pitchFamily="34" charset="0"/>
              <a:buChar char="•"/>
            </a:pPr>
            <a:r>
              <a:rPr lang="es-ES" sz="1200" b="1" dirty="0"/>
              <a:t>En la de adolescentes y jóvenes partimos de la promesa de Jesús de permanecer siempre en medio de los suyos si están unidos en su nombre.</a:t>
            </a:r>
          </a:p>
          <a:p>
            <a:pPr marL="171450" indent="-171450">
              <a:buFont typeface="Arial" panose="020B0604020202020204" pitchFamily="34" charset="0"/>
              <a:buChar char="•"/>
            </a:pPr>
            <a:r>
              <a:rPr lang="es-ES" sz="1200" b="1" dirty="0"/>
              <a:t>A partir de este texto evangélico, los adolescentes y jóvenes están llamados: </a:t>
            </a:r>
          </a:p>
          <a:p>
            <a:pPr marL="628650" lvl="1" indent="-171450">
              <a:buFont typeface="Arial" panose="020B0604020202020204" pitchFamily="34" charset="0"/>
              <a:buChar char="•"/>
            </a:pPr>
            <a:r>
              <a:rPr lang="es-ES" sz="1200" dirty="0"/>
              <a:t>A meditar sobre el valor incalculable de la presencia de Jesús en medio de nosotros, y en el sueño de la Iglesia de vivir siempre de esta unidad y promoverla en toda la humanidad. </a:t>
            </a:r>
          </a:p>
          <a:p>
            <a:pPr marL="628650" lvl="1" indent="-171450">
              <a:buFont typeface="Arial" panose="020B0604020202020204" pitchFamily="34" charset="0"/>
              <a:buChar char="•"/>
            </a:pPr>
            <a:r>
              <a:rPr lang="es-ES" sz="1200" dirty="0"/>
              <a:t>A recordar lo que la fe de la Iglesia nos dice de la Santísima Trinidad, y del nacimiento y las notas de la Iglesia, para entender el misterio de la comunión.</a:t>
            </a:r>
          </a:p>
          <a:p>
            <a:pPr marL="628650" lvl="1" indent="-171450">
              <a:buFont typeface="Arial" panose="020B0604020202020204" pitchFamily="34" charset="0"/>
              <a:buChar char="•"/>
            </a:pPr>
            <a:r>
              <a:rPr lang="es-ES" sz="1200" dirty="0"/>
              <a:t>A reconocer en el testimonio de los mártires de la comunión de Ruanda el valor supremo de la presencia de Jesús en medio de ellos, </a:t>
            </a:r>
          </a:p>
          <a:p>
            <a:pPr marL="628650" lvl="1" indent="-171450">
              <a:buFont typeface="Arial" panose="020B0604020202020204" pitchFamily="34" charset="0"/>
              <a:buChar char="•"/>
            </a:pPr>
            <a:r>
              <a:rPr lang="es-ES" sz="1200" dirty="0"/>
              <a:t>A orar a Dios Padre por la comunión de la mano del Papa Francisco, </a:t>
            </a:r>
          </a:p>
          <a:p>
            <a:pPr marL="628650" lvl="1" indent="-171450">
              <a:buFont typeface="Arial" panose="020B0604020202020204" pitchFamily="34" charset="0"/>
              <a:buChar char="•"/>
            </a:pPr>
            <a:r>
              <a:rPr lang="es-ES" sz="1200" dirty="0"/>
              <a:t>Y a cantar con Brotes de Olivo que todos vamos en el mismo barco.</a:t>
            </a:r>
          </a:p>
          <a:p>
            <a:pPr marL="171450" indent="-171450">
              <a:buFont typeface="Wingdings" pitchFamily="2" charset="2"/>
              <a:buChar char="Ø"/>
            </a:pPr>
            <a:r>
              <a:rPr lang="es-ES" sz="1200" b="1" i="1" dirty="0"/>
              <a:t>Para cada uno de estos momentos se les propone un diálogo…</a:t>
            </a:r>
          </a:p>
          <a:p>
            <a:pPr marL="171450" indent="-171450">
              <a:buFont typeface="Wingdings" pitchFamily="2" charset="2"/>
              <a:buChar char="Ø"/>
            </a:pPr>
            <a:endParaRPr lang="es-ES" sz="1200" b="1" i="1" dirty="0"/>
          </a:p>
          <a:p>
            <a:pPr marL="171450" indent="-171450">
              <a:buFont typeface="Wingdings" pitchFamily="2" charset="2"/>
              <a:buChar char="Ø"/>
            </a:pPr>
            <a:r>
              <a:rPr lang="es-ES" sz="1200" b="1" i="1" dirty="0"/>
              <a:t>Empezamos viendo el video del Domingo por la Comunión:</a:t>
            </a:r>
          </a:p>
          <a:p>
            <a:pPr algn="ctr"/>
            <a:r>
              <a:rPr lang="es-ES" sz="1200" b="1" dirty="0">
                <a:solidFill>
                  <a:schemeClr val="accent1"/>
                </a:solidFill>
                <a:hlinkClick r:id="rId2"/>
              </a:rPr>
              <a:t>https://youtu.be/ifegHEYslRU</a:t>
            </a:r>
            <a:endParaRPr lang="es-ES" sz="1200" b="1" dirty="0">
              <a:solidFill>
                <a:schemeClr val="accent1"/>
              </a:solidFill>
            </a:endParaRPr>
          </a:p>
        </p:txBody>
      </p:sp>
      <p:pic>
        <p:nvPicPr>
          <p:cNvPr id="9" name="Marcador de contenido 8" descr="Un grupo de jóvenes caminando en la calle&#10;&#10;Descripción generada automáticamente">
            <a:extLst>
              <a:ext uri="{FF2B5EF4-FFF2-40B4-BE49-F238E27FC236}">
                <a16:creationId xmlns:a16="http://schemas.microsoft.com/office/drawing/2014/main" id="{E3787462-F977-1F4F-90EC-C557D0F3CD22}"/>
              </a:ext>
            </a:extLst>
          </p:cNvPr>
          <p:cNvPicPr>
            <a:picLocks noGrp="1" noChangeAspect="1"/>
          </p:cNvPicPr>
          <p:nvPr>
            <p:ph idx="1"/>
          </p:nvPr>
        </p:nvPicPr>
        <p:blipFill>
          <a:blip r:embed="rId3"/>
          <a:stretch>
            <a:fillRect/>
          </a:stretch>
        </p:blipFill>
        <p:spPr>
          <a:xfrm>
            <a:off x="10777071" y="365126"/>
            <a:ext cx="1414929" cy="943286"/>
          </a:xfrm>
        </p:spPr>
      </p:pic>
      <p:graphicFrame>
        <p:nvGraphicFramePr>
          <p:cNvPr id="10" name="Tabla 9">
            <a:extLst>
              <a:ext uri="{FF2B5EF4-FFF2-40B4-BE49-F238E27FC236}">
                <a16:creationId xmlns:a16="http://schemas.microsoft.com/office/drawing/2014/main" id="{18FEF805-4BB3-C449-80B1-08BF98408205}"/>
              </a:ext>
            </a:extLst>
          </p:cNvPr>
          <p:cNvGraphicFramePr>
            <a:graphicFrameLocks noGrp="1"/>
          </p:cNvGraphicFramePr>
          <p:nvPr>
            <p:extLst>
              <p:ext uri="{D42A27DB-BD31-4B8C-83A1-F6EECF244321}">
                <p14:modId xmlns:p14="http://schemas.microsoft.com/office/powerpoint/2010/main" val="1920862467"/>
              </p:ext>
            </p:extLst>
          </p:nvPr>
        </p:nvGraphicFramePr>
        <p:xfrm>
          <a:off x="6461313" y="2166178"/>
          <a:ext cx="5730687" cy="3840480"/>
        </p:xfrm>
        <a:graphic>
          <a:graphicData uri="http://schemas.openxmlformats.org/drawingml/2006/table">
            <a:tbl>
              <a:tblPr firstRow="1" firstCol="1" bandRow="1">
                <a:tableStyleId>{5C22544A-7EE6-4342-B048-85BDC9FD1C3A}</a:tableStyleId>
              </a:tblPr>
              <a:tblGrid>
                <a:gridCol w="1825426">
                  <a:extLst>
                    <a:ext uri="{9D8B030D-6E8A-4147-A177-3AD203B41FA5}">
                      <a16:colId xmlns:a16="http://schemas.microsoft.com/office/drawing/2014/main" val="1985583964"/>
                    </a:ext>
                  </a:extLst>
                </a:gridCol>
                <a:gridCol w="3905261">
                  <a:extLst>
                    <a:ext uri="{9D8B030D-6E8A-4147-A177-3AD203B41FA5}">
                      <a16:colId xmlns:a16="http://schemas.microsoft.com/office/drawing/2014/main" val="3607115561"/>
                    </a:ext>
                  </a:extLst>
                </a:gridCol>
              </a:tblGrid>
              <a:tr h="0">
                <a:tc>
                  <a:txBody>
                    <a:bodyPr/>
                    <a:lstStyle/>
                    <a:p>
                      <a:r>
                        <a:rPr lang="es-ES" sz="1200" dirty="0">
                          <a:effectLst/>
                        </a:rPr>
                        <a:t> </a:t>
                      </a:r>
                    </a:p>
                    <a:p>
                      <a:r>
                        <a:rPr lang="es-ES" sz="1200" dirty="0">
                          <a:effectLst/>
                        </a:rPr>
                        <a:t>Escuchamos la Palabra</a:t>
                      </a:r>
                    </a:p>
                    <a:p>
                      <a:r>
                        <a:rPr lang="es-ES" sz="1200" dirty="0">
                          <a:effectLst/>
                        </a:rPr>
                        <a:t> </a:t>
                      </a:r>
                      <a:endParaRPr lang="es-E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r>
                        <a:rPr lang="es-ES" sz="1200">
                          <a:effectLst/>
                        </a:rPr>
                        <a:t> </a:t>
                      </a:r>
                    </a:p>
                    <a:p>
                      <a:r>
                        <a:rPr lang="es-ES" sz="1200">
                          <a:effectLst/>
                        </a:rPr>
                        <a:t>Jesús en medio: “Donde dos o tres…” (Mt. 18,20)</a:t>
                      </a:r>
                    </a:p>
                    <a:p>
                      <a:r>
                        <a:rPr lang="es-ES" sz="1200">
                          <a:effectLst/>
                        </a:rPr>
                        <a:t> </a:t>
                      </a:r>
                      <a:endParaRPr lang="es-E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66871761"/>
                  </a:ext>
                </a:extLst>
              </a:tr>
              <a:tr h="0">
                <a:tc>
                  <a:txBody>
                    <a:bodyPr/>
                    <a:lstStyle/>
                    <a:p>
                      <a:r>
                        <a:rPr lang="es-ES" sz="1200">
                          <a:effectLst/>
                        </a:rPr>
                        <a:t> </a:t>
                      </a:r>
                    </a:p>
                    <a:p>
                      <a:r>
                        <a:rPr lang="es-ES" sz="1200">
                          <a:effectLst/>
                        </a:rPr>
                        <a:t>Meditamos</a:t>
                      </a:r>
                    </a:p>
                    <a:p>
                      <a:r>
                        <a:rPr lang="es-ES" sz="1200">
                          <a:effectLst/>
                        </a:rPr>
                        <a:t> </a:t>
                      </a:r>
                      <a:endParaRPr lang="es-E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r>
                        <a:rPr lang="es-ES" sz="1200" dirty="0">
                          <a:effectLst/>
                        </a:rPr>
                        <a:t> </a:t>
                      </a:r>
                    </a:p>
                    <a:p>
                      <a:r>
                        <a:rPr lang="es-ES" sz="1200" dirty="0">
                          <a:effectLst/>
                        </a:rPr>
                        <a:t>Vale más (</a:t>
                      </a:r>
                      <a:r>
                        <a:rPr lang="es-ES" sz="1200" dirty="0" err="1">
                          <a:effectLst/>
                        </a:rPr>
                        <a:t>Chiara</a:t>
                      </a:r>
                      <a:r>
                        <a:rPr lang="es-ES" sz="1200" dirty="0">
                          <a:effectLst/>
                        </a:rPr>
                        <a:t> </a:t>
                      </a:r>
                      <a:r>
                        <a:rPr lang="es-ES" sz="1200" dirty="0" err="1">
                          <a:effectLst/>
                        </a:rPr>
                        <a:t>Lubich</a:t>
                      </a:r>
                      <a:r>
                        <a:rPr lang="es-ES" sz="1200" dirty="0">
                          <a:effectLst/>
                        </a:rPr>
                        <a:t>) y Espiritualidad de Comunión (San Juan Pablo II)</a:t>
                      </a:r>
                    </a:p>
                    <a:p>
                      <a:r>
                        <a:rPr lang="es-ES" sz="1200" dirty="0">
                          <a:effectLst/>
                        </a:rPr>
                        <a:t> </a:t>
                      </a:r>
                      <a:endParaRPr lang="es-E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540288849"/>
                  </a:ext>
                </a:extLst>
              </a:tr>
              <a:tr h="0">
                <a:tc>
                  <a:txBody>
                    <a:bodyPr/>
                    <a:lstStyle/>
                    <a:p>
                      <a:r>
                        <a:rPr lang="es-ES" sz="1200" dirty="0">
                          <a:effectLst/>
                        </a:rPr>
                        <a:t> </a:t>
                      </a:r>
                    </a:p>
                    <a:p>
                      <a:r>
                        <a:rPr lang="es-ES" sz="1200" dirty="0">
                          <a:effectLst/>
                        </a:rPr>
                        <a:t>Aprendemos</a:t>
                      </a:r>
                    </a:p>
                    <a:p>
                      <a:r>
                        <a:rPr lang="es-ES" sz="1200" dirty="0">
                          <a:effectLst/>
                        </a:rPr>
                        <a:t> </a:t>
                      </a:r>
                      <a:endParaRPr lang="es-E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r>
                        <a:rPr lang="es-ES" sz="1200" dirty="0">
                          <a:effectLst/>
                        </a:rPr>
                        <a:t> </a:t>
                      </a:r>
                    </a:p>
                    <a:p>
                      <a:r>
                        <a:rPr lang="es-ES" sz="1200" dirty="0">
                          <a:effectLst/>
                        </a:rPr>
                        <a:t>La Santísima Trinidad, modelo de la comunión eclesial. Cómo nace la Iglesia y cuáles son sus notas (Catecismo “Testigos del Señor” de la CEE, 25 y 36)</a:t>
                      </a:r>
                    </a:p>
                    <a:p>
                      <a:r>
                        <a:rPr lang="es-ES" sz="1200" dirty="0">
                          <a:effectLst/>
                        </a:rPr>
                        <a:t> </a:t>
                      </a:r>
                      <a:endParaRPr lang="es-E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906199769"/>
                  </a:ext>
                </a:extLst>
              </a:tr>
              <a:tr h="0">
                <a:tc>
                  <a:txBody>
                    <a:bodyPr/>
                    <a:lstStyle/>
                    <a:p>
                      <a:r>
                        <a:rPr lang="es-ES" sz="1200">
                          <a:effectLst/>
                        </a:rPr>
                        <a:t> </a:t>
                      </a:r>
                    </a:p>
                    <a:p>
                      <a:r>
                        <a:rPr lang="es-ES" sz="1200">
                          <a:effectLst/>
                        </a:rPr>
                        <a:t>Imitamos</a:t>
                      </a:r>
                    </a:p>
                    <a:p>
                      <a:r>
                        <a:rPr lang="es-ES" sz="1200">
                          <a:effectLst/>
                        </a:rPr>
                        <a:t> </a:t>
                      </a:r>
                      <a:endParaRPr lang="es-E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r>
                        <a:rPr lang="es-ES" sz="1200">
                          <a:effectLst/>
                        </a:rPr>
                        <a:t> </a:t>
                      </a:r>
                    </a:p>
                    <a:p>
                      <a:r>
                        <a:rPr lang="es-ES" sz="1200">
                          <a:effectLst/>
                        </a:rPr>
                        <a:t>Los mártires de la unidad (Ruanda)</a:t>
                      </a:r>
                      <a:endParaRPr lang="es-E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116864986"/>
                  </a:ext>
                </a:extLst>
              </a:tr>
              <a:tr h="0">
                <a:tc>
                  <a:txBody>
                    <a:bodyPr/>
                    <a:lstStyle/>
                    <a:p>
                      <a:r>
                        <a:rPr lang="es-ES" sz="1200">
                          <a:effectLst/>
                        </a:rPr>
                        <a:t> </a:t>
                      </a:r>
                    </a:p>
                    <a:p>
                      <a:r>
                        <a:rPr lang="es-ES" sz="1200">
                          <a:effectLst/>
                        </a:rPr>
                        <a:t>Oramos</a:t>
                      </a:r>
                    </a:p>
                    <a:p>
                      <a:r>
                        <a:rPr lang="es-ES" sz="1200">
                          <a:effectLst/>
                        </a:rPr>
                        <a:t> </a:t>
                      </a:r>
                      <a:endParaRPr lang="es-E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r>
                        <a:rPr lang="es-ES" sz="1200">
                          <a:effectLst/>
                        </a:rPr>
                        <a:t> </a:t>
                      </a:r>
                    </a:p>
                    <a:p>
                      <a:r>
                        <a:rPr lang="es-ES" sz="1200">
                          <a:effectLst/>
                        </a:rPr>
                        <a:t>Oración del Papa Francisco por la comunión</a:t>
                      </a:r>
                      <a:endParaRPr lang="es-E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69440171"/>
                  </a:ext>
                </a:extLst>
              </a:tr>
              <a:tr h="0">
                <a:tc>
                  <a:txBody>
                    <a:bodyPr/>
                    <a:lstStyle/>
                    <a:p>
                      <a:r>
                        <a:rPr lang="es-ES" sz="1200">
                          <a:effectLst/>
                        </a:rPr>
                        <a:t> </a:t>
                      </a:r>
                    </a:p>
                    <a:p>
                      <a:r>
                        <a:rPr lang="es-ES" sz="1200">
                          <a:effectLst/>
                        </a:rPr>
                        <a:t>Cantamos</a:t>
                      </a:r>
                    </a:p>
                    <a:p>
                      <a:r>
                        <a:rPr lang="es-ES" sz="1200">
                          <a:effectLst/>
                        </a:rPr>
                        <a:t> </a:t>
                      </a:r>
                      <a:endParaRPr lang="es-E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r>
                        <a:rPr lang="es-ES" sz="1200" dirty="0">
                          <a:effectLst/>
                        </a:rPr>
                        <a:t> </a:t>
                      </a:r>
                    </a:p>
                    <a:p>
                      <a:r>
                        <a:rPr lang="es-ES" sz="1200" dirty="0">
                          <a:effectLst/>
                        </a:rPr>
                        <a:t>Todos vamos en el mismo barco (Brotes de Olivo)</a:t>
                      </a:r>
                    </a:p>
                    <a:p>
                      <a:r>
                        <a:rPr lang="es-ES" sz="1200" dirty="0">
                          <a:effectLst/>
                        </a:rPr>
                        <a:t> </a:t>
                      </a:r>
                      <a:endParaRPr lang="es-E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812708713"/>
                  </a:ext>
                </a:extLst>
              </a:tr>
            </a:tbl>
          </a:graphicData>
        </a:graphic>
      </p:graphicFrame>
    </p:spTree>
    <p:extLst>
      <p:ext uri="{BB962C8B-B14F-4D97-AF65-F5344CB8AC3E}">
        <p14:creationId xmlns:p14="http://schemas.microsoft.com/office/powerpoint/2010/main" val="4922556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Imagen que contiene exterior, persona, banqueta, acera&#10;&#10;Descripción generada automáticamente">
            <a:extLst>
              <a:ext uri="{FF2B5EF4-FFF2-40B4-BE49-F238E27FC236}">
                <a16:creationId xmlns:a16="http://schemas.microsoft.com/office/drawing/2014/main" id="{63FE2677-A169-F747-B233-FF3D1E534429}"/>
              </a:ext>
            </a:extLst>
          </p:cNvPr>
          <p:cNvPicPr>
            <a:picLocks noChangeAspect="1"/>
          </p:cNvPicPr>
          <p:nvPr/>
        </p:nvPicPr>
        <p:blipFill>
          <a:blip r:embed="rId2">
            <a:alphaModFix amt="35000"/>
          </a:blip>
          <a:stretch>
            <a:fillRect/>
          </a:stretch>
        </p:blipFill>
        <p:spPr>
          <a:xfrm>
            <a:off x="0" y="1799824"/>
            <a:ext cx="12192000" cy="5058176"/>
          </a:xfrm>
          <a:prstGeom prst="rect">
            <a:avLst/>
          </a:prstGeom>
        </p:spPr>
      </p:pic>
      <p:sp>
        <p:nvSpPr>
          <p:cNvPr id="2" name="Título 1">
            <a:extLst>
              <a:ext uri="{FF2B5EF4-FFF2-40B4-BE49-F238E27FC236}">
                <a16:creationId xmlns:a16="http://schemas.microsoft.com/office/drawing/2014/main" id="{B7EC0876-171F-C84E-9277-6A7AD247049A}"/>
              </a:ext>
            </a:extLst>
          </p:cNvPr>
          <p:cNvSpPr>
            <a:spLocks noGrp="1"/>
          </p:cNvSpPr>
          <p:nvPr>
            <p:ph type="title"/>
          </p:nvPr>
        </p:nvSpPr>
        <p:spPr>
          <a:xfrm>
            <a:off x="838200" y="365126"/>
            <a:ext cx="7578436" cy="943286"/>
          </a:xfrm>
        </p:spPr>
        <p:txBody>
          <a:bodyPr>
            <a:normAutofit/>
          </a:bodyPr>
          <a:lstStyle/>
          <a:p>
            <a:r>
              <a:rPr lang="es-ES" sz="2400" b="1" dirty="0"/>
              <a:t>CATEQUESIS PARA ADOLESCENTES Y JÓVENES</a:t>
            </a:r>
            <a:br>
              <a:rPr lang="es-ES" sz="2400" b="1" dirty="0"/>
            </a:br>
            <a:r>
              <a:rPr lang="es-ES" sz="2400" b="1" dirty="0"/>
              <a:t>PARA PREPARAR EL DOMINGO POR LA COMUNIÓN ECLESIAL</a:t>
            </a:r>
            <a:endParaRPr lang="es-ES" sz="2400" dirty="0"/>
          </a:p>
        </p:txBody>
      </p:sp>
      <p:sp>
        <p:nvSpPr>
          <p:cNvPr id="7" name="CuadroTexto 6">
            <a:extLst>
              <a:ext uri="{FF2B5EF4-FFF2-40B4-BE49-F238E27FC236}">
                <a16:creationId xmlns:a16="http://schemas.microsoft.com/office/drawing/2014/main" id="{873C4B8B-D06A-BF49-A52D-9A2D47307122}"/>
              </a:ext>
            </a:extLst>
          </p:cNvPr>
          <p:cNvSpPr txBox="1"/>
          <p:nvPr/>
        </p:nvSpPr>
        <p:spPr>
          <a:xfrm>
            <a:off x="838199" y="1903961"/>
            <a:ext cx="6039971" cy="2585323"/>
          </a:xfrm>
          <a:prstGeom prst="rect">
            <a:avLst/>
          </a:prstGeom>
          <a:noFill/>
        </p:spPr>
        <p:txBody>
          <a:bodyPr wrap="square" rtlCol="0">
            <a:spAutoFit/>
          </a:bodyPr>
          <a:lstStyle/>
          <a:p>
            <a:endParaRPr lang="es-ES" dirty="0"/>
          </a:p>
          <a:p>
            <a:endParaRPr lang="es-ES" dirty="0"/>
          </a:p>
          <a:p>
            <a:endParaRPr lang="es-ES" dirty="0"/>
          </a:p>
          <a:p>
            <a:endParaRPr lang="es-ES" dirty="0"/>
          </a:p>
          <a:p>
            <a:endParaRPr lang="es-ES" dirty="0"/>
          </a:p>
          <a:p>
            <a:r>
              <a:rPr lang="es-ES" b="1" i="1" dirty="0"/>
              <a:t>Os digo, además, qué si dos de vosotros se ponen de acuerdo en la tierra para pedir algo, se lo dará mi Padre que está en los cielos. Porque donde dos o tres están reunidos en mi nombre, allí estoy yo en medio de ellos” (Mt. 18,19-20)</a:t>
            </a:r>
          </a:p>
        </p:txBody>
      </p:sp>
      <p:pic>
        <p:nvPicPr>
          <p:cNvPr id="9" name="Marcador de contenido 8" descr="Un grupo de jóvenes caminando en la calle&#10;&#10;Descripción generada automáticamente">
            <a:extLst>
              <a:ext uri="{FF2B5EF4-FFF2-40B4-BE49-F238E27FC236}">
                <a16:creationId xmlns:a16="http://schemas.microsoft.com/office/drawing/2014/main" id="{E3787462-F977-1F4F-90EC-C557D0F3CD22}"/>
              </a:ext>
            </a:extLst>
          </p:cNvPr>
          <p:cNvPicPr>
            <a:picLocks noGrp="1" noChangeAspect="1"/>
          </p:cNvPicPr>
          <p:nvPr>
            <p:ph idx="1"/>
          </p:nvPr>
        </p:nvPicPr>
        <p:blipFill>
          <a:blip r:embed="rId3"/>
          <a:stretch>
            <a:fillRect/>
          </a:stretch>
        </p:blipFill>
        <p:spPr>
          <a:xfrm>
            <a:off x="10777071" y="365126"/>
            <a:ext cx="1414929" cy="943286"/>
          </a:xfrm>
        </p:spPr>
      </p:pic>
      <p:graphicFrame>
        <p:nvGraphicFramePr>
          <p:cNvPr id="3" name="Tabla 2">
            <a:extLst>
              <a:ext uri="{FF2B5EF4-FFF2-40B4-BE49-F238E27FC236}">
                <a16:creationId xmlns:a16="http://schemas.microsoft.com/office/drawing/2014/main" id="{8325C49F-650B-2E48-85D7-41B87042157E}"/>
              </a:ext>
            </a:extLst>
          </p:cNvPr>
          <p:cNvGraphicFramePr>
            <a:graphicFrameLocks noGrp="1"/>
          </p:cNvGraphicFramePr>
          <p:nvPr>
            <p:extLst>
              <p:ext uri="{D42A27DB-BD31-4B8C-83A1-F6EECF244321}">
                <p14:modId xmlns:p14="http://schemas.microsoft.com/office/powerpoint/2010/main" val="134366489"/>
              </p:ext>
            </p:extLst>
          </p:nvPr>
        </p:nvGraphicFramePr>
        <p:xfrm>
          <a:off x="838200" y="1251184"/>
          <a:ext cx="6207760" cy="548640"/>
        </p:xfrm>
        <a:graphic>
          <a:graphicData uri="http://schemas.openxmlformats.org/drawingml/2006/table">
            <a:tbl>
              <a:tblPr firstRow="1" firstCol="1" bandRow="1">
                <a:tableStyleId>{5C22544A-7EE6-4342-B048-85BDC9FD1C3A}</a:tableStyleId>
              </a:tblPr>
              <a:tblGrid>
                <a:gridCol w="1977390">
                  <a:extLst>
                    <a:ext uri="{9D8B030D-6E8A-4147-A177-3AD203B41FA5}">
                      <a16:colId xmlns:a16="http://schemas.microsoft.com/office/drawing/2014/main" val="3016248728"/>
                    </a:ext>
                  </a:extLst>
                </a:gridCol>
                <a:gridCol w="4230370">
                  <a:extLst>
                    <a:ext uri="{9D8B030D-6E8A-4147-A177-3AD203B41FA5}">
                      <a16:colId xmlns:a16="http://schemas.microsoft.com/office/drawing/2014/main" val="837450862"/>
                    </a:ext>
                  </a:extLst>
                </a:gridCol>
              </a:tblGrid>
              <a:tr h="0">
                <a:tc>
                  <a:txBody>
                    <a:bodyPr/>
                    <a:lstStyle/>
                    <a:p>
                      <a:r>
                        <a:rPr lang="es-ES" sz="1200">
                          <a:effectLst/>
                        </a:rPr>
                        <a:t> </a:t>
                      </a:r>
                    </a:p>
                    <a:p>
                      <a:r>
                        <a:rPr lang="es-ES" sz="1200">
                          <a:effectLst/>
                        </a:rPr>
                        <a:t>Escuchamos la Palabra</a:t>
                      </a:r>
                    </a:p>
                    <a:p>
                      <a:r>
                        <a:rPr lang="es-ES" sz="1200">
                          <a:effectLst/>
                        </a:rPr>
                        <a:t> </a:t>
                      </a:r>
                      <a:endParaRPr lang="es-E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r>
                        <a:rPr lang="es-ES" sz="1200" dirty="0">
                          <a:effectLst/>
                        </a:rPr>
                        <a:t> </a:t>
                      </a:r>
                    </a:p>
                    <a:p>
                      <a:r>
                        <a:rPr lang="es-ES" sz="1200" dirty="0">
                          <a:effectLst/>
                        </a:rPr>
                        <a:t>Jesús en medio: “Donde dos o tres…” (Mt. 18,20)</a:t>
                      </a:r>
                    </a:p>
                    <a:p>
                      <a:r>
                        <a:rPr lang="es-ES" sz="1200" dirty="0">
                          <a:effectLst/>
                        </a:rPr>
                        <a:t> </a:t>
                      </a:r>
                      <a:endParaRPr lang="es-E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251882081"/>
                  </a:ext>
                </a:extLst>
              </a:tr>
            </a:tbl>
          </a:graphicData>
        </a:graphic>
      </p:graphicFrame>
      <p:sp>
        <p:nvSpPr>
          <p:cNvPr id="6" name="CuadroTexto 5">
            <a:extLst>
              <a:ext uri="{FF2B5EF4-FFF2-40B4-BE49-F238E27FC236}">
                <a16:creationId xmlns:a16="http://schemas.microsoft.com/office/drawing/2014/main" id="{4B32D54F-C63D-6649-A60C-042468F5B6A1}"/>
              </a:ext>
            </a:extLst>
          </p:cNvPr>
          <p:cNvSpPr txBox="1"/>
          <p:nvPr/>
        </p:nvSpPr>
        <p:spPr>
          <a:xfrm>
            <a:off x="838200" y="5438032"/>
            <a:ext cx="10833847" cy="954107"/>
          </a:xfrm>
          <a:prstGeom prst="rect">
            <a:avLst/>
          </a:prstGeom>
          <a:noFill/>
        </p:spPr>
        <p:txBody>
          <a:bodyPr wrap="square" rtlCol="0">
            <a:spAutoFit/>
          </a:bodyPr>
          <a:lstStyle/>
          <a:p>
            <a:pPr marL="285750" indent="-285750">
              <a:buFont typeface="Wingdings" pitchFamily="2" charset="2"/>
              <a:buChar char="Ø"/>
            </a:pPr>
            <a:r>
              <a:rPr lang="es-ES" sz="1400" b="1" i="1" dirty="0"/>
              <a:t>Para el diálogo: </a:t>
            </a:r>
            <a:r>
              <a:rPr lang="es-ES" sz="1400" i="1" dirty="0"/>
              <a:t>¿Crees de verdad que Jesús puede estar en medio de tu familia cuando estás en casa, o cuando estás en el grupo de la parroquia, el colegio o el movimiento, o cuando estás con tus amigos? La presencia de Jesús es un don suyo, una gracia de lo Alto, pero, ¿qué hace falta poner de nuestra parte, según esta promesa, para que esté realmente presente? ¿Reunidos supone “unidos”? ¿Qué podemos hacer para estar unidos y gozar de su presencia? </a:t>
            </a:r>
          </a:p>
        </p:txBody>
      </p:sp>
      <p:sp>
        <p:nvSpPr>
          <p:cNvPr id="8" name="Rectángulo 7">
            <a:extLst>
              <a:ext uri="{FF2B5EF4-FFF2-40B4-BE49-F238E27FC236}">
                <a16:creationId xmlns:a16="http://schemas.microsoft.com/office/drawing/2014/main" id="{948A5D2C-97E6-0B43-9B1E-DB9D8F3DD84D}"/>
              </a:ext>
            </a:extLst>
          </p:cNvPr>
          <p:cNvSpPr/>
          <p:nvPr/>
        </p:nvSpPr>
        <p:spPr>
          <a:xfrm>
            <a:off x="838199" y="4531121"/>
            <a:ext cx="10833846" cy="830997"/>
          </a:xfrm>
          <a:prstGeom prst="rect">
            <a:avLst/>
          </a:prstGeom>
        </p:spPr>
        <p:txBody>
          <a:bodyPr wrap="square">
            <a:spAutoFit/>
          </a:bodyPr>
          <a:lstStyle/>
          <a:p>
            <a:pPr algn="just"/>
            <a:r>
              <a:rPr lang="es-ES" sz="1200" i="1" dirty="0">
                <a:latin typeface="Arial" panose="020B0604020202020204" pitchFamily="34" charset="0"/>
                <a:ea typeface="MS Mincho" panose="02020609040205080304" pitchFamily="49" charset="-128"/>
                <a:cs typeface="Times New Roman" panose="02020603050405020304" pitchFamily="18" charset="0"/>
              </a:rPr>
              <a:t>Tanto los primeros discípulos, como los de hoy, tenemos la certeza de que, gracias al Espíritu Santo, Jesús resucitado permanece en medio de nosotros. En todo el Nuevo Testamento la comunidad cristiana tiene una conciencia viva de la presencia del Señor en ella. No da testimonio de Jesús como de una persona ausente, sino como de alguien vivo y presente, lo celebra en la liturgia, lo invoca, vive y muere por él y ante él, y con su Espíritu se ve siempre perdonada y vivificada. Y lo reconoce cuando dos o más están unidos en su nombre, en cualquier lugar y situación…</a:t>
            </a:r>
            <a:endParaRPr lang="es-ES" sz="1200" i="1" dirty="0">
              <a:effectLst/>
              <a:latin typeface="Cambria" panose="02040503050406030204" pitchFamily="18"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2482337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EC0876-171F-C84E-9277-6A7AD247049A}"/>
              </a:ext>
            </a:extLst>
          </p:cNvPr>
          <p:cNvSpPr>
            <a:spLocks noGrp="1"/>
          </p:cNvSpPr>
          <p:nvPr>
            <p:ph type="title"/>
          </p:nvPr>
        </p:nvSpPr>
        <p:spPr>
          <a:xfrm>
            <a:off x="838200" y="365126"/>
            <a:ext cx="7578436" cy="943286"/>
          </a:xfrm>
        </p:spPr>
        <p:txBody>
          <a:bodyPr>
            <a:normAutofit/>
          </a:bodyPr>
          <a:lstStyle/>
          <a:p>
            <a:r>
              <a:rPr lang="es-ES" sz="2400" b="1" dirty="0"/>
              <a:t>CATEQUESIS PARA ADOLESCENTES Y JÓVENES</a:t>
            </a:r>
            <a:br>
              <a:rPr lang="es-ES" sz="2400" b="1" dirty="0"/>
            </a:br>
            <a:r>
              <a:rPr lang="es-ES" sz="2400" b="1" dirty="0"/>
              <a:t>PARA PREPARAR EL DOMINGO POR LA COMUNIÓN ECLESIAL</a:t>
            </a:r>
            <a:endParaRPr lang="es-ES" sz="2400" dirty="0"/>
          </a:p>
        </p:txBody>
      </p:sp>
      <p:sp>
        <p:nvSpPr>
          <p:cNvPr id="7" name="CuadroTexto 6">
            <a:extLst>
              <a:ext uri="{FF2B5EF4-FFF2-40B4-BE49-F238E27FC236}">
                <a16:creationId xmlns:a16="http://schemas.microsoft.com/office/drawing/2014/main" id="{873C4B8B-D06A-BF49-A52D-9A2D47307122}"/>
              </a:ext>
            </a:extLst>
          </p:cNvPr>
          <p:cNvSpPr txBox="1"/>
          <p:nvPr/>
        </p:nvSpPr>
        <p:spPr>
          <a:xfrm>
            <a:off x="838200" y="1973257"/>
            <a:ext cx="6800142" cy="3108543"/>
          </a:xfrm>
          <a:prstGeom prst="rect">
            <a:avLst/>
          </a:prstGeom>
          <a:noFill/>
        </p:spPr>
        <p:txBody>
          <a:bodyPr wrap="square" rtlCol="0">
            <a:spAutoFit/>
          </a:bodyPr>
          <a:lstStyle/>
          <a:p>
            <a:r>
              <a:rPr lang="es-ES_tradnl" sz="1400" b="1" dirty="0"/>
              <a:t>Vale más</a:t>
            </a:r>
            <a:endParaRPr lang="es-ES" sz="1400" b="1" dirty="0"/>
          </a:p>
          <a:p>
            <a:endParaRPr lang="es-ES" sz="1400" b="1" dirty="0"/>
          </a:p>
          <a:p>
            <a:r>
              <a:rPr lang="es-ES_tradnl" sz="1400" dirty="0"/>
              <a:t>Si estamos unidos, Jesús está entre nosotros. Y esto vale. Vale más que cualquier otro tesoro que pueda poseer nuestro corazón: más que la madre, que el padre, que los hermanos, que los hijos. Vale más que la casa, que el trabajo, que la propiedad; más que las obras de arte de una gran ciudad, más que nuestros asuntos, más que la naturaleza que nos rodea, con las flores y los prados, el mar y las estrellas: ¡más que nuestra alma! </a:t>
            </a:r>
          </a:p>
          <a:p>
            <a:endParaRPr lang="es-ES_tradnl" sz="1400" dirty="0"/>
          </a:p>
          <a:p>
            <a:r>
              <a:rPr lang="es-ES_tradnl" sz="1400" dirty="0"/>
              <a:t>Él es quien, inspirando a sus santos con sus verdades eternas, hizo época en toda época. También ésta es su hora: no la de un santo, sino la de Él; </a:t>
            </a:r>
            <a:r>
              <a:rPr lang="es-ES_tradnl" sz="1400" i="1" dirty="0"/>
              <a:t>de Él entre nosotros</a:t>
            </a:r>
            <a:r>
              <a:rPr lang="es-ES_tradnl" sz="1400" dirty="0"/>
              <a:t>, de Él viviente en nosotros, que construimos – en unidad de amor – su Cuerpo místico. (…) </a:t>
            </a:r>
          </a:p>
          <a:p>
            <a:endParaRPr lang="es-ES_tradnl" sz="1400" dirty="0"/>
          </a:p>
          <a:p>
            <a:r>
              <a:rPr lang="es-ES_tradnl" sz="1400" dirty="0"/>
              <a:t>Nada vale de todo cuanto hacemos si en ello no está el sentimiento de amor por los hermanos; porque Dios es Padre y tiene en su corazón siempre y sólo a sus hijos.</a:t>
            </a:r>
            <a:endParaRPr lang="es-ES" sz="1400" dirty="0"/>
          </a:p>
        </p:txBody>
      </p:sp>
      <p:pic>
        <p:nvPicPr>
          <p:cNvPr id="9" name="Marcador de contenido 8" descr="Un grupo de jóvenes caminando en la calle&#10;&#10;Descripción generada automáticamente">
            <a:extLst>
              <a:ext uri="{FF2B5EF4-FFF2-40B4-BE49-F238E27FC236}">
                <a16:creationId xmlns:a16="http://schemas.microsoft.com/office/drawing/2014/main" id="{E3787462-F977-1F4F-90EC-C557D0F3CD22}"/>
              </a:ext>
            </a:extLst>
          </p:cNvPr>
          <p:cNvPicPr>
            <a:picLocks noGrp="1" noChangeAspect="1"/>
          </p:cNvPicPr>
          <p:nvPr>
            <p:ph idx="1"/>
          </p:nvPr>
        </p:nvPicPr>
        <p:blipFill>
          <a:blip r:embed="rId2"/>
          <a:stretch>
            <a:fillRect/>
          </a:stretch>
        </p:blipFill>
        <p:spPr>
          <a:xfrm>
            <a:off x="10777071" y="365126"/>
            <a:ext cx="1414929" cy="943286"/>
          </a:xfrm>
        </p:spPr>
      </p:pic>
      <p:sp>
        <p:nvSpPr>
          <p:cNvPr id="6" name="CuadroTexto 5">
            <a:extLst>
              <a:ext uri="{FF2B5EF4-FFF2-40B4-BE49-F238E27FC236}">
                <a16:creationId xmlns:a16="http://schemas.microsoft.com/office/drawing/2014/main" id="{4B32D54F-C63D-6649-A60C-042468F5B6A1}"/>
              </a:ext>
            </a:extLst>
          </p:cNvPr>
          <p:cNvSpPr txBox="1"/>
          <p:nvPr/>
        </p:nvSpPr>
        <p:spPr>
          <a:xfrm>
            <a:off x="838200" y="5375331"/>
            <a:ext cx="10833847" cy="307777"/>
          </a:xfrm>
          <a:prstGeom prst="rect">
            <a:avLst/>
          </a:prstGeom>
          <a:noFill/>
        </p:spPr>
        <p:txBody>
          <a:bodyPr wrap="square" rtlCol="0">
            <a:spAutoFit/>
          </a:bodyPr>
          <a:lstStyle/>
          <a:p>
            <a:pPr marL="285750" indent="-285750">
              <a:buFont typeface="Wingdings" pitchFamily="2" charset="2"/>
              <a:buChar char="Ø"/>
            </a:pPr>
            <a:r>
              <a:rPr lang="es-ES" sz="1400" b="1" i="1" dirty="0"/>
              <a:t>Para el diálogo: </a:t>
            </a:r>
            <a:r>
              <a:rPr lang="es-ES" sz="1400" i="1" dirty="0"/>
              <a:t>¿De qué estarías dispuesto a renunciar por mantener la presencia de Jesús en medio? ¿Qué valor tiene para ti? </a:t>
            </a:r>
          </a:p>
        </p:txBody>
      </p:sp>
      <p:pic>
        <p:nvPicPr>
          <p:cNvPr id="10" name="Imagen 9" descr="Imagen que contiene persona, exterior, niño, joven&#10;&#10;Descripción generada automáticamente">
            <a:extLst>
              <a:ext uri="{FF2B5EF4-FFF2-40B4-BE49-F238E27FC236}">
                <a16:creationId xmlns:a16="http://schemas.microsoft.com/office/drawing/2014/main" id="{45595DCD-822B-1745-AF82-D1709D30FDB2}"/>
              </a:ext>
            </a:extLst>
          </p:cNvPr>
          <p:cNvPicPr>
            <a:picLocks noChangeAspect="1"/>
          </p:cNvPicPr>
          <p:nvPr/>
        </p:nvPicPr>
        <p:blipFill>
          <a:blip r:embed="rId3"/>
          <a:stretch>
            <a:fillRect/>
          </a:stretch>
        </p:blipFill>
        <p:spPr>
          <a:xfrm>
            <a:off x="7638342" y="1973258"/>
            <a:ext cx="4553658" cy="3035772"/>
          </a:xfrm>
          <a:prstGeom prst="rect">
            <a:avLst/>
          </a:prstGeom>
        </p:spPr>
      </p:pic>
      <p:graphicFrame>
        <p:nvGraphicFramePr>
          <p:cNvPr id="11" name="Tabla 10">
            <a:extLst>
              <a:ext uri="{FF2B5EF4-FFF2-40B4-BE49-F238E27FC236}">
                <a16:creationId xmlns:a16="http://schemas.microsoft.com/office/drawing/2014/main" id="{2EB6E30D-BF29-8D4A-8702-84B43497C795}"/>
              </a:ext>
            </a:extLst>
          </p:cNvPr>
          <p:cNvGraphicFramePr>
            <a:graphicFrameLocks noGrp="1"/>
          </p:cNvGraphicFramePr>
          <p:nvPr>
            <p:extLst>
              <p:ext uri="{D42A27DB-BD31-4B8C-83A1-F6EECF244321}">
                <p14:modId xmlns:p14="http://schemas.microsoft.com/office/powerpoint/2010/main" val="3543869620"/>
              </p:ext>
            </p:extLst>
          </p:nvPr>
        </p:nvGraphicFramePr>
        <p:xfrm>
          <a:off x="838200" y="1308412"/>
          <a:ext cx="6207760" cy="548640"/>
        </p:xfrm>
        <a:graphic>
          <a:graphicData uri="http://schemas.openxmlformats.org/drawingml/2006/table">
            <a:tbl>
              <a:tblPr firstRow="1" firstCol="1" bandRow="1">
                <a:tableStyleId>{5C22544A-7EE6-4342-B048-85BDC9FD1C3A}</a:tableStyleId>
              </a:tblPr>
              <a:tblGrid>
                <a:gridCol w="1977390">
                  <a:extLst>
                    <a:ext uri="{9D8B030D-6E8A-4147-A177-3AD203B41FA5}">
                      <a16:colId xmlns:a16="http://schemas.microsoft.com/office/drawing/2014/main" val="1385045538"/>
                    </a:ext>
                  </a:extLst>
                </a:gridCol>
                <a:gridCol w="4230370">
                  <a:extLst>
                    <a:ext uri="{9D8B030D-6E8A-4147-A177-3AD203B41FA5}">
                      <a16:colId xmlns:a16="http://schemas.microsoft.com/office/drawing/2014/main" val="3130486977"/>
                    </a:ext>
                  </a:extLst>
                </a:gridCol>
              </a:tblGrid>
              <a:tr h="0">
                <a:tc>
                  <a:txBody>
                    <a:bodyPr/>
                    <a:lstStyle/>
                    <a:p>
                      <a:r>
                        <a:rPr lang="es-ES" sz="1200">
                          <a:effectLst/>
                        </a:rPr>
                        <a:t> </a:t>
                      </a:r>
                    </a:p>
                    <a:p>
                      <a:r>
                        <a:rPr lang="es-ES" sz="1200">
                          <a:effectLst/>
                        </a:rPr>
                        <a:t>Meditamos</a:t>
                      </a:r>
                    </a:p>
                    <a:p>
                      <a:r>
                        <a:rPr lang="es-ES" sz="1200">
                          <a:effectLst/>
                        </a:rPr>
                        <a:t> </a:t>
                      </a:r>
                      <a:endParaRPr lang="es-E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r>
                        <a:rPr lang="es-ES" sz="1200" dirty="0">
                          <a:effectLst/>
                        </a:rPr>
                        <a:t> </a:t>
                      </a:r>
                    </a:p>
                    <a:p>
                      <a:r>
                        <a:rPr lang="es-ES" sz="1200" dirty="0">
                          <a:effectLst/>
                        </a:rPr>
                        <a:t>Vale más (</a:t>
                      </a:r>
                      <a:r>
                        <a:rPr lang="es-ES" sz="1200" dirty="0" err="1">
                          <a:effectLst/>
                        </a:rPr>
                        <a:t>Chiara</a:t>
                      </a:r>
                      <a:r>
                        <a:rPr lang="es-ES" sz="1200" dirty="0">
                          <a:effectLst/>
                        </a:rPr>
                        <a:t> </a:t>
                      </a:r>
                      <a:r>
                        <a:rPr lang="es-ES" sz="1200" dirty="0" err="1">
                          <a:effectLst/>
                        </a:rPr>
                        <a:t>Lubich</a:t>
                      </a:r>
                      <a:r>
                        <a:rPr lang="es-ES" sz="1200" dirty="0">
                          <a:effectLst/>
                        </a:rPr>
                        <a:t>)</a:t>
                      </a:r>
                    </a:p>
                    <a:p>
                      <a:r>
                        <a:rPr lang="es-ES" sz="1200" dirty="0">
                          <a:effectLst/>
                        </a:rPr>
                        <a:t> </a:t>
                      </a:r>
                      <a:endParaRPr lang="es-E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088607113"/>
                  </a:ext>
                </a:extLst>
              </a:tr>
            </a:tbl>
          </a:graphicData>
        </a:graphic>
      </p:graphicFrame>
    </p:spTree>
    <p:extLst>
      <p:ext uri="{BB962C8B-B14F-4D97-AF65-F5344CB8AC3E}">
        <p14:creationId xmlns:p14="http://schemas.microsoft.com/office/powerpoint/2010/main" val="36151313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EC0876-171F-C84E-9277-6A7AD247049A}"/>
              </a:ext>
            </a:extLst>
          </p:cNvPr>
          <p:cNvSpPr>
            <a:spLocks noGrp="1"/>
          </p:cNvSpPr>
          <p:nvPr>
            <p:ph type="title"/>
          </p:nvPr>
        </p:nvSpPr>
        <p:spPr>
          <a:xfrm>
            <a:off x="838200" y="365126"/>
            <a:ext cx="7578436" cy="943286"/>
          </a:xfrm>
        </p:spPr>
        <p:txBody>
          <a:bodyPr>
            <a:normAutofit/>
          </a:bodyPr>
          <a:lstStyle/>
          <a:p>
            <a:r>
              <a:rPr lang="es-ES" sz="2400" b="1" dirty="0"/>
              <a:t>CATEQUESIS PARA ADOLESCENTES Y JÓVENES</a:t>
            </a:r>
            <a:br>
              <a:rPr lang="es-ES" sz="2400" b="1" dirty="0"/>
            </a:br>
            <a:r>
              <a:rPr lang="es-ES" sz="2400" b="1" dirty="0"/>
              <a:t>PARA PREPARAR EL DOMINGO POR LA COMUNIÓN ECLESIAL</a:t>
            </a:r>
            <a:endParaRPr lang="es-ES" sz="2400" dirty="0"/>
          </a:p>
        </p:txBody>
      </p:sp>
      <p:sp>
        <p:nvSpPr>
          <p:cNvPr id="7" name="CuadroTexto 6">
            <a:extLst>
              <a:ext uri="{FF2B5EF4-FFF2-40B4-BE49-F238E27FC236}">
                <a16:creationId xmlns:a16="http://schemas.microsoft.com/office/drawing/2014/main" id="{873C4B8B-D06A-BF49-A52D-9A2D47307122}"/>
              </a:ext>
            </a:extLst>
          </p:cNvPr>
          <p:cNvSpPr txBox="1"/>
          <p:nvPr/>
        </p:nvSpPr>
        <p:spPr>
          <a:xfrm>
            <a:off x="838200" y="1903960"/>
            <a:ext cx="5308600" cy="3785652"/>
          </a:xfrm>
          <a:prstGeom prst="rect">
            <a:avLst/>
          </a:prstGeom>
          <a:noFill/>
        </p:spPr>
        <p:txBody>
          <a:bodyPr wrap="square" rtlCol="0">
            <a:spAutoFit/>
          </a:bodyPr>
          <a:lstStyle/>
          <a:p>
            <a:r>
              <a:rPr lang="es-ES_tradnl" sz="1400" b="1" dirty="0"/>
              <a:t>San Juan Pablo II nos propuso la “espiritualidad de comunión” como guía para todo el tercer milenio cristiano:</a:t>
            </a:r>
          </a:p>
          <a:p>
            <a:endParaRPr lang="es-ES" sz="800" b="1" dirty="0"/>
          </a:p>
          <a:p>
            <a:pPr marL="285750" lvl="0" indent="-285750">
              <a:buFont typeface="Arial" panose="020B0604020202020204" pitchFamily="34" charset="0"/>
              <a:buChar char="•"/>
            </a:pPr>
            <a:r>
              <a:rPr lang="es-ES_tradnl" sz="1400" b="1" dirty="0"/>
              <a:t>¿Qué es?</a:t>
            </a:r>
            <a:r>
              <a:rPr lang="es-ES_tradnl" sz="1400" dirty="0"/>
              <a:t> Espiritualidad de la comunión significa ante todo una mirada del corazón sobre todo hacia el misterio de la Trinidad que habita en nosotros, y cuya luz ha de ser reconocida también en el rostro de los hermanos que están a nuestro lado.</a:t>
            </a:r>
            <a:endParaRPr lang="es-ES" sz="1400" dirty="0"/>
          </a:p>
          <a:p>
            <a:pPr marL="285750" lvl="0" indent="-285750">
              <a:buFont typeface="Arial" panose="020B0604020202020204" pitchFamily="34" charset="0"/>
              <a:buChar char="•"/>
            </a:pPr>
            <a:r>
              <a:rPr lang="es-ES_tradnl" sz="1400" b="1" dirty="0"/>
              <a:t>¿Cómo se vive</a:t>
            </a:r>
            <a:r>
              <a:rPr lang="es-ES_tradnl" sz="1400" dirty="0"/>
              <a:t>? Espiritualidad de la comunión significa capacidad de sentir al hermano de fe en la unidad profunda del Cuerpo místico y, por tanto, como “uno que me pertenece”, para saber compartir sus alegrías y sus sufrimientos, para intuir sus deseos y atender a sus necesidades, para ofrecerle una verdadera y profunda amistad. Espiritualidad de la comunión es también capacidad de ver ante todo lo que hay de positivo en el otro, para acogerlo y valorarlo como regalo de Dios: </a:t>
            </a:r>
            <a:r>
              <a:rPr lang="es-ES_tradnl" sz="1400" i="1" dirty="0"/>
              <a:t>un don para mí</a:t>
            </a:r>
            <a:r>
              <a:rPr lang="es-ES_tradnl" sz="1400" dirty="0"/>
              <a:t>, además de ser un don para el hermano que lo ha recibido directamente”.</a:t>
            </a:r>
          </a:p>
          <a:p>
            <a:pPr lvl="0"/>
            <a:endParaRPr lang="es-ES_tradnl" sz="800" dirty="0"/>
          </a:p>
          <a:p>
            <a:pPr lvl="3"/>
            <a:r>
              <a:rPr lang="es-ES_tradnl" sz="1400" i="1" dirty="0"/>
              <a:t>San Juan Pablo II. Novo </a:t>
            </a:r>
            <a:r>
              <a:rPr lang="es-ES_tradnl" sz="1400" i="1" dirty="0" err="1"/>
              <a:t>Millenio</a:t>
            </a:r>
            <a:r>
              <a:rPr lang="es-ES_tradnl" sz="1400" i="1" dirty="0"/>
              <a:t> </a:t>
            </a:r>
            <a:r>
              <a:rPr lang="es-ES_tradnl" sz="1400" i="1" dirty="0" err="1"/>
              <a:t>Ineunte</a:t>
            </a:r>
            <a:r>
              <a:rPr lang="es-ES_tradnl" sz="1400" i="1" dirty="0"/>
              <a:t>, nº 43. </a:t>
            </a:r>
            <a:endParaRPr lang="es-ES" sz="1400" i="1" dirty="0"/>
          </a:p>
        </p:txBody>
      </p:sp>
      <p:pic>
        <p:nvPicPr>
          <p:cNvPr id="9" name="Marcador de contenido 8" descr="Un grupo de jóvenes caminando en la calle&#10;&#10;Descripción generada automáticamente">
            <a:extLst>
              <a:ext uri="{FF2B5EF4-FFF2-40B4-BE49-F238E27FC236}">
                <a16:creationId xmlns:a16="http://schemas.microsoft.com/office/drawing/2014/main" id="{E3787462-F977-1F4F-90EC-C557D0F3CD22}"/>
              </a:ext>
            </a:extLst>
          </p:cNvPr>
          <p:cNvPicPr>
            <a:picLocks noGrp="1" noChangeAspect="1"/>
          </p:cNvPicPr>
          <p:nvPr>
            <p:ph idx="1"/>
          </p:nvPr>
        </p:nvPicPr>
        <p:blipFill>
          <a:blip r:embed="rId2"/>
          <a:stretch>
            <a:fillRect/>
          </a:stretch>
        </p:blipFill>
        <p:spPr>
          <a:xfrm>
            <a:off x="10777071" y="365126"/>
            <a:ext cx="1414929" cy="943286"/>
          </a:xfrm>
        </p:spPr>
      </p:pic>
      <p:sp>
        <p:nvSpPr>
          <p:cNvPr id="6" name="CuadroTexto 5">
            <a:extLst>
              <a:ext uri="{FF2B5EF4-FFF2-40B4-BE49-F238E27FC236}">
                <a16:creationId xmlns:a16="http://schemas.microsoft.com/office/drawing/2014/main" id="{4B32D54F-C63D-6649-A60C-042468F5B6A1}"/>
              </a:ext>
            </a:extLst>
          </p:cNvPr>
          <p:cNvSpPr txBox="1"/>
          <p:nvPr/>
        </p:nvSpPr>
        <p:spPr>
          <a:xfrm>
            <a:off x="838200" y="5935834"/>
            <a:ext cx="10833847" cy="307777"/>
          </a:xfrm>
          <a:prstGeom prst="rect">
            <a:avLst/>
          </a:prstGeom>
          <a:noFill/>
        </p:spPr>
        <p:txBody>
          <a:bodyPr wrap="square" rtlCol="0">
            <a:spAutoFit/>
          </a:bodyPr>
          <a:lstStyle/>
          <a:p>
            <a:pPr marL="285750" indent="-285750">
              <a:buFont typeface="Wingdings" pitchFamily="2" charset="2"/>
              <a:buChar char="Ø"/>
            </a:pPr>
            <a:r>
              <a:rPr lang="es-ES" sz="1400" b="1" i="1" dirty="0"/>
              <a:t>Para el diálogo: </a:t>
            </a:r>
            <a:r>
              <a:rPr lang="es-ES" sz="1400" i="1" dirty="0"/>
              <a:t>Elige una de las notas de la Espiritualidad de Comunión que señalaba San Juan Pablo II y comparte a que te compromete…</a:t>
            </a:r>
            <a:endParaRPr lang="es-ES" sz="1400" dirty="0"/>
          </a:p>
        </p:txBody>
      </p:sp>
      <p:graphicFrame>
        <p:nvGraphicFramePr>
          <p:cNvPr id="11" name="Tabla 10">
            <a:extLst>
              <a:ext uri="{FF2B5EF4-FFF2-40B4-BE49-F238E27FC236}">
                <a16:creationId xmlns:a16="http://schemas.microsoft.com/office/drawing/2014/main" id="{C5DECD61-4EA6-A143-BB21-28DF3C9A8169}"/>
              </a:ext>
            </a:extLst>
          </p:cNvPr>
          <p:cNvGraphicFramePr>
            <a:graphicFrameLocks noGrp="1"/>
          </p:cNvGraphicFramePr>
          <p:nvPr>
            <p:extLst>
              <p:ext uri="{D42A27DB-BD31-4B8C-83A1-F6EECF244321}">
                <p14:modId xmlns:p14="http://schemas.microsoft.com/office/powerpoint/2010/main" val="1915562342"/>
              </p:ext>
            </p:extLst>
          </p:nvPr>
        </p:nvGraphicFramePr>
        <p:xfrm>
          <a:off x="838200" y="1293764"/>
          <a:ext cx="6477635" cy="548640"/>
        </p:xfrm>
        <a:graphic>
          <a:graphicData uri="http://schemas.openxmlformats.org/drawingml/2006/table">
            <a:tbl>
              <a:tblPr firstRow="1" firstCol="1" bandRow="1">
                <a:tableStyleId>{5C22544A-7EE6-4342-B048-85BDC9FD1C3A}</a:tableStyleId>
              </a:tblPr>
              <a:tblGrid>
                <a:gridCol w="1977390">
                  <a:extLst>
                    <a:ext uri="{9D8B030D-6E8A-4147-A177-3AD203B41FA5}">
                      <a16:colId xmlns:a16="http://schemas.microsoft.com/office/drawing/2014/main" val="2257259777"/>
                    </a:ext>
                  </a:extLst>
                </a:gridCol>
                <a:gridCol w="4500245">
                  <a:extLst>
                    <a:ext uri="{9D8B030D-6E8A-4147-A177-3AD203B41FA5}">
                      <a16:colId xmlns:a16="http://schemas.microsoft.com/office/drawing/2014/main" val="3299626094"/>
                    </a:ext>
                  </a:extLst>
                </a:gridCol>
              </a:tblGrid>
              <a:tr h="0">
                <a:tc>
                  <a:txBody>
                    <a:bodyPr/>
                    <a:lstStyle/>
                    <a:p>
                      <a:r>
                        <a:rPr lang="es-ES" sz="1200">
                          <a:effectLst/>
                        </a:rPr>
                        <a:t> </a:t>
                      </a:r>
                    </a:p>
                    <a:p>
                      <a:r>
                        <a:rPr lang="es-ES" sz="1200">
                          <a:effectLst/>
                        </a:rPr>
                        <a:t>Meditamos</a:t>
                      </a:r>
                    </a:p>
                    <a:p>
                      <a:r>
                        <a:rPr lang="es-ES" sz="1200">
                          <a:effectLst/>
                        </a:rPr>
                        <a:t> </a:t>
                      </a:r>
                      <a:endParaRPr lang="es-E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r>
                        <a:rPr lang="es-ES" sz="1200" dirty="0">
                          <a:effectLst/>
                        </a:rPr>
                        <a:t> </a:t>
                      </a:r>
                    </a:p>
                    <a:p>
                      <a:r>
                        <a:rPr lang="es-ES" sz="1200" dirty="0">
                          <a:effectLst/>
                        </a:rPr>
                        <a:t>Espiritualidad de Comunión (San Juan Pablo II)</a:t>
                      </a:r>
                      <a:endParaRPr lang="es-E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901915258"/>
                  </a:ext>
                </a:extLst>
              </a:tr>
            </a:tbl>
          </a:graphicData>
        </a:graphic>
      </p:graphicFrame>
      <p:pic>
        <p:nvPicPr>
          <p:cNvPr id="13" name="Imagen 12" descr="Un hombre con una multitud de gente&#10;&#10;Descripción generada automáticamente">
            <a:extLst>
              <a:ext uri="{FF2B5EF4-FFF2-40B4-BE49-F238E27FC236}">
                <a16:creationId xmlns:a16="http://schemas.microsoft.com/office/drawing/2014/main" id="{A8709D1E-3BC2-8345-AD78-8AD8F95A122D}"/>
              </a:ext>
            </a:extLst>
          </p:cNvPr>
          <p:cNvPicPr>
            <a:picLocks noChangeAspect="1"/>
          </p:cNvPicPr>
          <p:nvPr/>
        </p:nvPicPr>
        <p:blipFill>
          <a:blip r:embed="rId3"/>
          <a:stretch>
            <a:fillRect/>
          </a:stretch>
        </p:blipFill>
        <p:spPr>
          <a:xfrm>
            <a:off x="6146800" y="1308412"/>
            <a:ext cx="6045200" cy="4381200"/>
          </a:xfrm>
          <a:prstGeom prst="rect">
            <a:avLst/>
          </a:prstGeom>
        </p:spPr>
      </p:pic>
    </p:spTree>
    <p:extLst>
      <p:ext uri="{BB962C8B-B14F-4D97-AF65-F5344CB8AC3E}">
        <p14:creationId xmlns:p14="http://schemas.microsoft.com/office/powerpoint/2010/main" val="25176812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EC0876-171F-C84E-9277-6A7AD247049A}"/>
              </a:ext>
            </a:extLst>
          </p:cNvPr>
          <p:cNvSpPr>
            <a:spLocks noGrp="1"/>
          </p:cNvSpPr>
          <p:nvPr>
            <p:ph type="title"/>
          </p:nvPr>
        </p:nvSpPr>
        <p:spPr>
          <a:xfrm>
            <a:off x="838200" y="365126"/>
            <a:ext cx="7578436" cy="943286"/>
          </a:xfrm>
        </p:spPr>
        <p:txBody>
          <a:bodyPr>
            <a:normAutofit/>
          </a:bodyPr>
          <a:lstStyle/>
          <a:p>
            <a:r>
              <a:rPr lang="es-ES" sz="2400" b="1" dirty="0"/>
              <a:t>CATEQUESIS PARA ADOLESCENTES Y JÓVENES</a:t>
            </a:r>
            <a:br>
              <a:rPr lang="es-ES" sz="2400" b="1" dirty="0"/>
            </a:br>
            <a:r>
              <a:rPr lang="es-ES" sz="2400" b="1" dirty="0"/>
              <a:t>PARA PREPARAR EL DOMINGO POR LA COMUNIÓN ECLESIAL</a:t>
            </a:r>
            <a:endParaRPr lang="es-ES" sz="2400" dirty="0"/>
          </a:p>
        </p:txBody>
      </p:sp>
      <p:sp>
        <p:nvSpPr>
          <p:cNvPr id="7" name="CuadroTexto 6">
            <a:extLst>
              <a:ext uri="{FF2B5EF4-FFF2-40B4-BE49-F238E27FC236}">
                <a16:creationId xmlns:a16="http://schemas.microsoft.com/office/drawing/2014/main" id="{873C4B8B-D06A-BF49-A52D-9A2D47307122}"/>
              </a:ext>
            </a:extLst>
          </p:cNvPr>
          <p:cNvSpPr txBox="1"/>
          <p:nvPr/>
        </p:nvSpPr>
        <p:spPr>
          <a:xfrm>
            <a:off x="838200" y="1974311"/>
            <a:ext cx="8628529" cy="4416594"/>
          </a:xfrm>
          <a:prstGeom prst="rect">
            <a:avLst/>
          </a:prstGeom>
          <a:noFill/>
        </p:spPr>
        <p:txBody>
          <a:bodyPr wrap="square" rtlCol="0">
            <a:spAutoFit/>
          </a:bodyPr>
          <a:lstStyle/>
          <a:p>
            <a:r>
              <a:rPr lang="es-ES_tradnl" sz="1300" dirty="0"/>
              <a:t> </a:t>
            </a:r>
            <a:r>
              <a:rPr lang="es-ES_tradnl" sz="1300" b="1" dirty="0"/>
              <a:t>Los cristianos creamos en un único y mismo Dios que subsiste en tres Personas realmente distintas. </a:t>
            </a:r>
            <a:r>
              <a:rPr lang="es-ES_tradnl" sz="1300" i="1" dirty="0"/>
              <a:t>Su comunión trinitaria es don y modelo para la comunión entre los cristianos y la unidad de todos los hombres: </a:t>
            </a:r>
          </a:p>
          <a:p>
            <a:endParaRPr lang="es-ES" sz="800" dirty="0"/>
          </a:p>
          <a:p>
            <a:pPr marL="285750" indent="-285750">
              <a:buFont typeface="Arial" panose="020B0604020202020204" pitchFamily="34" charset="0"/>
              <a:buChar char="•"/>
            </a:pPr>
            <a:r>
              <a:rPr lang="es-ES_tradnl" sz="1300" b="1" dirty="0"/>
              <a:t>Dios Padre</a:t>
            </a:r>
            <a:r>
              <a:rPr lang="es-ES_tradnl" sz="1300" dirty="0"/>
              <a:t> </a:t>
            </a:r>
            <a:r>
              <a:rPr lang="es-ES_tradnl" sz="1300" b="1" dirty="0"/>
              <a:t>todopoderoso</a:t>
            </a:r>
            <a:r>
              <a:rPr lang="es-ES_tradnl" sz="1300" dirty="0"/>
              <a:t>: Es el único Dios vivo y verdadero que existe desde siempre y vive para siempre. Es bueno y la fuente de la vida. Creó el mundo, al hombre y a la mujer, pero se apartaron de él. Dios no los abandonó al poder de la muerte, sino que, compadecido, tendió la mano a todos, para que le encuentre el que le busca. Reiteró su Alianza a los hombres; por los Profetas los fue llevando con la esperanza de salvación. Dios nos ama con mayor ternura que una madre a su hijo y lo demuestra enviando a su Hijo unigénito al mundo para salvarnos. </a:t>
            </a:r>
            <a:r>
              <a:rPr lang="es-ES_tradnl" sz="1300" b="1" i="1" dirty="0"/>
              <a:t>El Padre nos hace uno, porque a todos nos quiere como hijos suyos, y quiere que nos queramos como hermanos.</a:t>
            </a:r>
          </a:p>
          <a:p>
            <a:endParaRPr lang="es-ES" sz="800" b="1" dirty="0"/>
          </a:p>
          <a:p>
            <a:pPr marL="285750" lvl="0" indent="-285750">
              <a:buFont typeface="Arial" panose="020B0604020202020204" pitchFamily="34" charset="0"/>
              <a:buChar char="•"/>
            </a:pPr>
            <a:r>
              <a:rPr lang="es-ES_tradnl" sz="1300" b="1" dirty="0"/>
              <a:t>Jesús, el Hijo de Dios: </a:t>
            </a:r>
            <a:r>
              <a:rPr lang="es-ES_tradnl" sz="1300" dirty="0"/>
              <a:t>Dios amó tanto al mundo que, al cumplirse la plenitud de los tiempos, nos envió como Salvador a su único Hijo. El cual se encarnó por obra del Espíritu Santo, nació de María, la Virgen, y así, compartió en todo, nuestra condición humana, menos en el pecado; anunció la salvación a los pobres, la liberación a los oprimidos y a los afligidos el consuelo. Y para cumplir sus designios, él mismo se entregó a la muerte, y, resucitando, la destruyó y nos dio nueva vida. </a:t>
            </a:r>
            <a:r>
              <a:rPr lang="es-ES_tradnl" sz="1300" b="1" i="1" dirty="0"/>
              <a:t>El hijo nos hace uno entorno a sí, porque ha prometido su presencia entre aquellos que estén unidos a él y unidos entre si (Mt.18,20). Y porque reza al Padre para que todos seamos uno como ellos lo son (Jn.17,20-23).</a:t>
            </a:r>
          </a:p>
          <a:p>
            <a:pPr lvl="0"/>
            <a:endParaRPr lang="es-ES" sz="800" b="1" dirty="0"/>
          </a:p>
          <a:p>
            <a:pPr marL="285750" lvl="0" indent="-285750">
              <a:buFont typeface="Arial" panose="020B0604020202020204" pitchFamily="34" charset="0"/>
              <a:buChar char="•"/>
            </a:pPr>
            <a:r>
              <a:rPr lang="es-ES_tradnl" sz="1300" b="1" dirty="0"/>
              <a:t>El Espíritu Santo: </a:t>
            </a:r>
            <a:r>
              <a:rPr lang="es-ES_tradnl" sz="1300" dirty="0"/>
              <a:t>Y porque no vivamos ya para nosotros mismos, sino para Él, que por nosotros murió y resucitó, Jesús envió al Espíritu Santo como primicia para los creyentes, a fin de santificar todas las cosas, llevando a la plenitud su obra en el mundo. El Espíritu Santo es Dios, como el Padre y el Hijo. Él da vida a la Iglesia y la hace ser una y santa, nos hace comprender lo que Jesús dijo, nos da fuerza para seguirlo, continuar su obra y confiar en Dios Padre. </a:t>
            </a:r>
            <a:r>
              <a:rPr lang="es-ES_tradnl" sz="1300" b="1" i="1" dirty="0"/>
              <a:t>El Espíritu Santo nos hace uno porque nos regala el don de la unidad en la diversidad, es decir, la comunión.</a:t>
            </a:r>
            <a:endParaRPr lang="es-ES" sz="1300" b="1" i="1" dirty="0"/>
          </a:p>
        </p:txBody>
      </p:sp>
      <p:pic>
        <p:nvPicPr>
          <p:cNvPr id="9" name="Marcador de contenido 8" descr="Un grupo de jóvenes caminando en la calle&#10;&#10;Descripción generada automáticamente">
            <a:extLst>
              <a:ext uri="{FF2B5EF4-FFF2-40B4-BE49-F238E27FC236}">
                <a16:creationId xmlns:a16="http://schemas.microsoft.com/office/drawing/2014/main" id="{E3787462-F977-1F4F-90EC-C557D0F3CD22}"/>
              </a:ext>
            </a:extLst>
          </p:cNvPr>
          <p:cNvPicPr>
            <a:picLocks noGrp="1" noChangeAspect="1"/>
          </p:cNvPicPr>
          <p:nvPr>
            <p:ph idx="1"/>
          </p:nvPr>
        </p:nvPicPr>
        <p:blipFill>
          <a:blip r:embed="rId2"/>
          <a:stretch>
            <a:fillRect/>
          </a:stretch>
        </p:blipFill>
        <p:spPr>
          <a:xfrm>
            <a:off x="10777071" y="365126"/>
            <a:ext cx="1414929" cy="943286"/>
          </a:xfrm>
        </p:spPr>
      </p:pic>
      <p:sp>
        <p:nvSpPr>
          <p:cNvPr id="6" name="CuadroTexto 5">
            <a:extLst>
              <a:ext uri="{FF2B5EF4-FFF2-40B4-BE49-F238E27FC236}">
                <a16:creationId xmlns:a16="http://schemas.microsoft.com/office/drawing/2014/main" id="{4B32D54F-C63D-6649-A60C-042468F5B6A1}"/>
              </a:ext>
            </a:extLst>
          </p:cNvPr>
          <p:cNvSpPr txBox="1"/>
          <p:nvPr/>
        </p:nvSpPr>
        <p:spPr>
          <a:xfrm>
            <a:off x="838200" y="6159247"/>
            <a:ext cx="10833847" cy="307777"/>
          </a:xfrm>
          <a:prstGeom prst="rect">
            <a:avLst/>
          </a:prstGeom>
          <a:noFill/>
        </p:spPr>
        <p:txBody>
          <a:bodyPr wrap="square" rtlCol="0">
            <a:spAutoFit/>
          </a:bodyPr>
          <a:lstStyle/>
          <a:p>
            <a:pPr marL="285750" indent="-285750">
              <a:buFont typeface="Wingdings" pitchFamily="2" charset="2"/>
              <a:buChar char="Ø"/>
            </a:pPr>
            <a:r>
              <a:rPr lang="es-ES" sz="1400" b="1" i="1" dirty="0"/>
              <a:t>Para el diálogo: </a:t>
            </a:r>
            <a:r>
              <a:rPr lang="es-ES" sz="1400" i="1" dirty="0"/>
              <a:t>¿Cómo le puedes pedir a cada una de las tres Personas de la Santísima Trinidad el don de la unidad?</a:t>
            </a:r>
            <a:endParaRPr lang="es-ES" sz="1400" dirty="0"/>
          </a:p>
        </p:txBody>
      </p:sp>
      <p:graphicFrame>
        <p:nvGraphicFramePr>
          <p:cNvPr id="3" name="Tabla 2">
            <a:extLst>
              <a:ext uri="{FF2B5EF4-FFF2-40B4-BE49-F238E27FC236}">
                <a16:creationId xmlns:a16="http://schemas.microsoft.com/office/drawing/2014/main" id="{4875316E-43E0-E341-8177-360D343F9303}"/>
              </a:ext>
            </a:extLst>
          </p:cNvPr>
          <p:cNvGraphicFramePr>
            <a:graphicFrameLocks noGrp="1"/>
          </p:cNvGraphicFramePr>
          <p:nvPr>
            <p:extLst>
              <p:ext uri="{D42A27DB-BD31-4B8C-83A1-F6EECF244321}">
                <p14:modId xmlns:p14="http://schemas.microsoft.com/office/powerpoint/2010/main" val="687632867"/>
              </p:ext>
            </p:extLst>
          </p:nvPr>
        </p:nvGraphicFramePr>
        <p:xfrm>
          <a:off x="838200" y="1242791"/>
          <a:ext cx="6207760" cy="731520"/>
        </p:xfrm>
        <a:graphic>
          <a:graphicData uri="http://schemas.openxmlformats.org/drawingml/2006/table">
            <a:tbl>
              <a:tblPr firstRow="1" firstCol="1" bandRow="1">
                <a:tableStyleId>{5C22544A-7EE6-4342-B048-85BDC9FD1C3A}</a:tableStyleId>
              </a:tblPr>
              <a:tblGrid>
                <a:gridCol w="1977390">
                  <a:extLst>
                    <a:ext uri="{9D8B030D-6E8A-4147-A177-3AD203B41FA5}">
                      <a16:colId xmlns:a16="http://schemas.microsoft.com/office/drawing/2014/main" val="285159157"/>
                    </a:ext>
                  </a:extLst>
                </a:gridCol>
                <a:gridCol w="4230370">
                  <a:extLst>
                    <a:ext uri="{9D8B030D-6E8A-4147-A177-3AD203B41FA5}">
                      <a16:colId xmlns:a16="http://schemas.microsoft.com/office/drawing/2014/main" val="3640740819"/>
                    </a:ext>
                  </a:extLst>
                </a:gridCol>
              </a:tblGrid>
              <a:tr h="0">
                <a:tc>
                  <a:txBody>
                    <a:bodyPr/>
                    <a:lstStyle/>
                    <a:p>
                      <a:r>
                        <a:rPr lang="es-ES" sz="1200">
                          <a:effectLst/>
                        </a:rPr>
                        <a:t> </a:t>
                      </a:r>
                    </a:p>
                    <a:p>
                      <a:r>
                        <a:rPr lang="es-ES" sz="1200">
                          <a:effectLst/>
                        </a:rPr>
                        <a:t>Aprendemos</a:t>
                      </a:r>
                    </a:p>
                    <a:p>
                      <a:r>
                        <a:rPr lang="es-ES" sz="1200">
                          <a:effectLst/>
                        </a:rPr>
                        <a:t> </a:t>
                      </a:r>
                      <a:endParaRPr lang="es-E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r>
                        <a:rPr lang="es-ES" sz="1200" dirty="0">
                          <a:effectLst/>
                        </a:rPr>
                        <a:t> </a:t>
                      </a:r>
                    </a:p>
                    <a:p>
                      <a:r>
                        <a:rPr lang="es-ES" sz="1200" dirty="0">
                          <a:effectLst/>
                        </a:rPr>
                        <a:t>La Santísima Trinidad, modelo de la comunión eclesial. (Catecismo “Testigos del Señor” de la CEE, 36)</a:t>
                      </a:r>
                    </a:p>
                    <a:p>
                      <a:r>
                        <a:rPr lang="es-ES" sz="1200" dirty="0">
                          <a:effectLst/>
                        </a:rPr>
                        <a:t> </a:t>
                      </a:r>
                      <a:endParaRPr lang="es-E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025288375"/>
                  </a:ext>
                </a:extLst>
              </a:tr>
            </a:tbl>
          </a:graphicData>
        </a:graphic>
      </p:graphicFrame>
      <p:pic>
        <p:nvPicPr>
          <p:cNvPr id="10" name="Imagen 9" descr="Imagen que contiene persona, texto, foto, hombre&#10;&#10;Descripción generada automáticamente">
            <a:extLst>
              <a:ext uri="{FF2B5EF4-FFF2-40B4-BE49-F238E27FC236}">
                <a16:creationId xmlns:a16="http://schemas.microsoft.com/office/drawing/2014/main" id="{64700501-8F8F-9749-807A-F700C823EE1D}"/>
              </a:ext>
            </a:extLst>
          </p:cNvPr>
          <p:cNvPicPr>
            <a:picLocks noChangeAspect="1"/>
          </p:cNvPicPr>
          <p:nvPr/>
        </p:nvPicPr>
        <p:blipFill>
          <a:blip r:embed="rId3"/>
          <a:stretch>
            <a:fillRect/>
          </a:stretch>
        </p:blipFill>
        <p:spPr>
          <a:xfrm>
            <a:off x="9466729" y="1832554"/>
            <a:ext cx="2632917" cy="4202206"/>
          </a:xfrm>
          <a:prstGeom prst="rect">
            <a:avLst/>
          </a:prstGeom>
        </p:spPr>
      </p:pic>
    </p:spTree>
    <p:extLst>
      <p:ext uri="{BB962C8B-B14F-4D97-AF65-F5344CB8AC3E}">
        <p14:creationId xmlns:p14="http://schemas.microsoft.com/office/powerpoint/2010/main" val="18742612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EC0876-171F-C84E-9277-6A7AD247049A}"/>
              </a:ext>
            </a:extLst>
          </p:cNvPr>
          <p:cNvSpPr>
            <a:spLocks noGrp="1"/>
          </p:cNvSpPr>
          <p:nvPr>
            <p:ph type="title"/>
          </p:nvPr>
        </p:nvSpPr>
        <p:spPr>
          <a:xfrm>
            <a:off x="838200" y="365126"/>
            <a:ext cx="7578436" cy="943286"/>
          </a:xfrm>
        </p:spPr>
        <p:txBody>
          <a:bodyPr>
            <a:normAutofit/>
          </a:bodyPr>
          <a:lstStyle/>
          <a:p>
            <a:r>
              <a:rPr lang="es-ES" sz="2400" b="1" dirty="0"/>
              <a:t>CATEQUESIS PARA ADOLESCENTES Y JÓVENES</a:t>
            </a:r>
            <a:br>
              <a:rPr lang="es-ES" sz="2400" b="1" dirty="0"/>
            </a:br>
            <a:r>
              <a:rPr lang="es-ES" sz="2400" b="1" dirty="0"/>
              <a:t>PARA PREPARAR EL DOMINGO POR LA COMUNIÓN ECLESIAL</a:t>
            </a:r>
            <a:endParaRPr lang="es-ES" sz="2400" dirty="0"/>
          </a:p>
        </p:txBody>
      </p:sp>
      <p:sp>
        <p:nvSpPr>
          <p:cNvPr id="7" name="CuadroTexto 6">
            <a:extLst>
              <a:ext uri="{FF2B5EF4-FFF2-40B4-BE49-F238E27FC236}">
                <a16:creationId xmlns:a16="http://schemas.microsoft.com/office/drawing/2014/main" id="{873C4B8B-D06A-BF49-A52D-9A2D47307122}"/>
              </a:ext>
            </a:extLst>
          </p:cNvPr>
          <p:cNvSpPr txBox="1"/>
          <p:nvPr/>
        </p:nvSpPr>
        <p:spPr>
          <a:xfrm>
            <a:off x="838199" y="3579902"/>
            <a:ext cx="11353801" cy="2246769"/>
          </a:xfrm>
          <a:prstGeom prst="rect">
            <a:avLst/>
          </a:prstGeom>
          <a:noFill/>
        </p:spPr>
        <p:txBody>
          <a:bodyPr wrap="square" rtlCol="0">
            <a:spAutoFit/>
          </a:bodyPr>
          <a:lstStyle/>
          <a:p>
            <a:r>
              <a:rPr lang="es-ES" sz="1400" b="1" dirty="0"/>
              <a:t>Las cuatro notas de la Iglesia:</a:t>
            </a:r>
          </a:p>
          <a:p>
            <a:endParaRPr lang="es-ES" sz="1400" dirty="0"/>
          </a:p>
          <a:p>
            <a:pPr marL="285750" lvl="0" indent="-285750">
              <a:buFont typeface="Arial" panose="020B0604020202020204" pitchFamily="34" charset="0"/>
              <a:buChar char="•"/>
            </a:pPr>
            <a:r>
              <a:rPr lang="es-ES" sz="1400" b="1" dirty="0"/>
              <a:t>Decimos que la Iglesia es una</a:t>
            </a:r>
            <a:r>
              <a:rPr lang="es-ES" sz="1400" dirty="0"/>
              <a:t> porque el Espíritu Santo une a los cristianos en Cristo presente en medio de ellos, a fin de que, unidos en la fe, la esperanza y el amor, formen la familia de los hijos de Dios, único Padre de todos. </a:t>
            </a:r>
          </a:p>
          <a:p>
            <a:pPr marL="285750" lvl="0" indent="-285750">
              <a:buFont typeface="Arial" panose="020B0604020202020204" pitchFamily="34" charset="0"/>
              <a:buChar char="•"/>
            </a:pPr>
            <a:r>
              <a:rPr lang="es-ES" sz="1400" b="1" dirty="0"/>
              <a:t>Decimos que la Iglesia es santa</a:t>
            </a:r>
            <a:r>
              <a:rPr lang="es-ES" sz="1400" dirty="0"/>
              <a:t> porque Jesucristo, el único “Santo” presente entre sus santos; hace posible la santificación de todos los hombres iluminándoles con su Palabra y fortaleciéndolos por sus sacramentos.</a:t>
            </a:r>
          </a:p>
          <a:p>
            <a:pPr marL="285750" lvl="0" indent="-285750">
              <a:buFont typeface="Arial" panose="020B0604020202020204" pitchFamily="34" charset="0"/>
              <a:buChar char="•"/>
            </a:pPr>
            <a:r>
              <a:rPr lang="es-ES" sz="1400" b="1" dirty="0"/>
              <a:t>Decimos que la Iglesia es católica</a:t>
            </a:r>
            <a:r>
              <a:rPr lang="es-ES" sz="1400" dirty="0"/>
              <a:t> porque es Jesucristo quien, presente en ella, otorga su salvación a todos los hombres, de todos los pueblos y de todas las culturas; y porque busca, profesa, enseña y comunica la verdad de Jesucristo. </a:t>
            </a:r>
          </a:p>
          <a:p>
            <a:pPr marL="285750" lvl="0" indent="-285750">
              <a:buFont typeface="Arial" panose="020B0604020202020204" pitchFamily="34" charset="0"/>
              <a:buChar char="•"/>
            </a:pPr>
            <a:r>
              <a:rPr lang="es-ES" sz="1400" b="1" dirty="0"/>
              <a:t>Decimos que la Iglesia es apostólica</a:t>
            </a:r>
            <a:r>
              <a:rPr lang="es-ES" sz="1400" dirty="0"/>
              <a:t> porque se fundamenta sobre los Apóstoles que Jesús eligió y envió, y porque, presente en medios de sus sucesores (los obispos unidos al papa), mantiene siempre vivo lo que ellos enseñaron e hicieron. </a:t>
            </a:r>
          </a:p>
        </p:txBody>
      </p:sp>
      <p:pic>
        <p:nvPicPr>
          <p:cNvPr id="9" name="Marcador de contenido 8" descr="Un grupo de jóvenes caminando en la calle&#10;&#10;Descripción generada automáticamente">
            <a:extLst>
              <a:ext uri="{FF2B5EF4-FFF2-40B4-BE49-F238E27FC236}">
                <a16:creationId xmlns:a16="http://schemas.microsoft.com/office/drawing/2014/main" id="{E3787462-F977-1F4F-90EC-C557D0F3CD22}"/>
              </a:ext>
            </a:extLst>
          </p:cNvPr>
          <p:cNvPicPr>
            <a:picLocks noGrp="1" noChangeAspect="1"/>
          </p:cNvPicPr>
          <p:nvPr>
            <p:ph idx="1"/>
          </p:nvPr>
        </p:nvPicPr>
        <p:blipFill>
          <a:blip r:embed="rId2"/>
          <a:stretch>
            <a:fillRect/>
          </a:stretch>
        </p:blipFill>
        <p:spPr>
          <a:xfrm>
            <a:off x="10777071" y="365126"/>
            <a:ext cx="1414929" cy="943286"/>
          </a:xfrm>
        </p:spPr>
      </p:pic>
      <p:sp>
        <p:nvSpPr>
          <p:cNvPr id="6" name="CuadroTexto 5">
            <a:extLst>
              <a:ext uri="{FF2B5EF4-FFF2-40B4-BE49-F238E27FC236}">
                <a16:creationId xmlns:a16="http://schemas.microsoft.com/office/drawing/2014/main" id="{4B32D54F-C63D-6649-A60C-042468F5B6A1}"/>
              </a:ext>
            </a:extLst>
          </p:cNvPr>
          <p:cNvSpPr txBox="1"/>
          <p:nvPr/>
        </p:nvSpPr>
        <p:spPr>
          <a:xfrm>
            <a:off x="838200" y="5969654"/>
            <a:ext cx="10833847" cy="523220"/>
          </a:xfrm>
          <a:prstGeom prst="rect">
            <a:avLst/>
          </a:prstGeom>
          <a:noFill/>
        </p:spPr>
        <p:txBody>
          <a:bodyPr wrap="square" rtlCol="0">
            <a:spAutoFit/>
          </a:bodyPr>
          <a:lstStyle/>
          <a:p>
            <a:pPr marL="285750" indent="-285750">
              <a:buFont typeface="Wingdings" pitchFamily="2" charset="2"/>
              <a:buChar char="Ø"/>
            </a:pPr>
            <a:r>
              <a:rPr lang="es-ES" sz="1400" b="1" i="1" dirty="0"/>
              <a:t>Para el diálogo: </a:t>
            </a:r>
            <a:r>
              <a:rPr lang="es-ES_tradnl" sz="1400" i="1" dirty="0"/>
              <a:t>¿Podrías poner ejemplos que muestren fielmente cada una de las notas de la Iglesia? ¿Sería la Iglesia santa, católica y apostólica sino fuera una, sino fuera misterio de comunión?</a:t>
            </a:r>
            <a:endParaRPr lang="es-ES" sz="1400" dirty="0"/>
          </a:p>
        </p:txBody>
      </p:sp>
      <p:graphicFrame>
        <p:nvGraphicFramePr>
          <p:cNvPr id="4" name="Tabla 3">
            <a:extLst>
              <a:ext uri="{FF2B5EF4-FFF2-40B4-BE49-F238E27FC236}">
                <a16:creationId xmlns:a16="http://schemas.microsoft.com/office/drawing/2014/main" id="{180051FB-AB9B-3348-9E72-F9EB79F78BA1}"/>
              </a:ext>
            </a:extLst>
          </p:cNvPr>
          <p:cNvGraphicFramePr>
            <a:graphicFrameLocks noGrp="1"/>
          </p:cNvGraphicFramePr>
          <p:nvPr>
            <p:extLst>
              <p:ext uri="{D42A27DB-BD31-4B8C-83A1-F6EECF244321}">
                <p14:modId xmlns:p14="http://schemas.microsoft.com/office/powerpoint/2010/main" val="2624139109"/>
              </p:ext>
            </p:extLst>
          </p:nvPr>
        </p:nvGraphicFramePr>
        <p:xfrm>
          <a:off x="838200" y="1275602"/>
          <a:ext cx="6207760" cy="731520"/>
        </p:xfrm>
        <a:graphic>
          <a:graphicData uri="http://schemas.openxmlformats.org/drawingml/2006/table">
            <a:tbl>
              <a:tblPr firstRow="1" firstCol="1" bandRow="1">
                <a:tableStyleId>{5C22544A-7EE6-4342-B048-85BDC9FD1C3A}</a:tableStyleId>
              </a:tblPr>
              <a:tblGrid>
                <a:gridCol w="1977390">
                  <a:extLst>
                    <a:ext uri="{9D8B030D-6E8A-4147-A177-3AD203B41FA5}">
                      <a16:colId xmlns:a16="http://schemas.microsoft.com/office/drawing/2014/main" val="1029730473"/>
                    </a:ext>
                  </a:extLst>
                </a:gridCol>
                <a:gridCol w="4230370">
                  <a:extLst>
                    <a:ext uri="{9D8B030D-6E8A-4147-A177-3AD203B41FA5}">
                      <a16:colId xmlns:a16="http://schemas.microsoft.com/office/drawing/2014/main" val="3051356123"/>
                    </a:ext>
                  </a:extLst>
                </a:gridCol>
              </a:tblGrid>
              <a:tr h="0">
                <a:tc>
                  <a:txBody>
                    <a:bodyPr/>
                    <a:lstStyle/>
                    <a:p>
                      <a:r>
                        <a:rPr lang="es-ES" sz="1200">
                          <a:effectLst/>
                        </a:rPr>
                        <a:t> </a:t>
                      </a:r>
                    </a:p>
                    <a:p>
                      <a:r>
                        <a:rPr lang="es-ES" sz="1200">
                          <a:effectLst/>
                        </a:rPr>
                        <a:t>Aprendemos</a:t>
                      </a:r>
                    </a:p>
                    <a:p>
                      <a:r>
                        <a:rPr lang="es-ES" sz="1200">
                          <a:effectLst/>
                        </a:rPr>
                        <a:t> </a:t>
                      </a:r>
                      <a:endParaRPr lang="es-E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r>
                        <a:rPr lang="es-ES" sz="1200" dirty="0">
                          <a:effectLst/>
                        </a:rPr>
                        <a:t> </a:t>
                      </a:r>
                    </a:p>
                    <a:p>
                      <a:r>
                        <a:rPr lang="es-ES" sz="1200" dirty="0">
                          <a:effectLst/>
                        </a:rPr>
                        <a:t>Cómo nace la Iglesia y cuáles son sus notas (Catecismo “Testigos del Señor” de la CEE, 25)</a:t>
                      </a:r>
                    </a:p>
                    <a:p>
                      <a:r>
                        <a:rPr lang="es-ES" sz="1200" dirty="0">
                          <a:effectLst/>
                        </a:rPr>
                        <a:t> </a:t>
                      </a:r>
                      <a:endParaRPr lang="es-E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874835147"/>
                  </a:ext>
                </a:extLst>
              </a:tr>
            </a:tbl>
          </a:graphicData>
        </a:graphic>
      </p:graphicFrame>
      <p:pic>
        <p:nvPicPr>
          <p:cNvPr id="8" name="Imagen 7" descr="Imagen que contiene persona, pasto, exterior, gente&#10;&#10;Descripción generada automáticamente">
            <a:extLst>
              <a:ext uri="{FF2B5EF4-FFF2-40B4-BE49-F238E27FC236}">
                <a16:creationId xmlns:a16="http://schemas.microsoft.com/office/drawing/2014/main" id="{C90C6DF5-CDCA-8442-A22E-5F0F63BEAA06}"/>
              </a:ext>
            </a:extLst>
          </p:cNvPr>
          <p:cNvPicPr>
            <a:picLocks noChangeAspect="1"/>
          </p:cNvPicPr>
          <p:nvPr/>
        </p:nvPicPr>
        <p:blipFill>
          <a:blip r:embed="rId3"/>
          <a:stretch>
            <a:fillRect/>
          </a:stretch>
        </p:blipFill>
        <p:spPr>
          <a:xfrm>
            <a:off x="8189259" y="1408070"/>
            <a:ext cx="4002741" cy="2536883"/>
          </a:xfrm>
          <a:prstGeom prst="rect">
            <a:avLst/>
          </a:prstGeom>
        </p:spPr>
      </p:pic>
      <p:sp>
        <p:nvSpPr>
          <p:cNvPr id="11" name="Rectángulo 10">
            <a:extLst>
              <a:ext uri="{FF2B5EF4-FFF2-40B4-BE49-F238E27FC236}">
                <a16:creationId xmlns:a16="http://schemas.microsoft.com/office/drawing/2014/main" id="{DDA068A4-E5FC-144C-9D59-AF40E9F8024B}"/>
              </a:ext>
            </a:extLst>
          </p:cNvPr>
          <p:cNvSpPr/>
          <p:nvPr/>
        </p:nvSpPr>
        <p:spPr>
          <a:xfrm>
            <a:off x="838199" y="2051924"/>
            <a:ext cx="7203142" cy="1384995"/>
          </a:xfrm>
          <a:prstGeom prst="rect">
            <a:avLst/>
          </a:prstGeom>
        </p:spPr>
        <p:txBody>
          <a:bodyPr wrap="square">
            <a:spAutoFit/>
          </a:bodyPr>
          <a:lstStyle/>
          <a:p>
            <a:r>
              <a:rPr lang="es-ES" sz="1400" b="1" dirty="0"/>
              <a:t>¿Cómo nace la Iglesia? </a:t>
            </a:r>
            <a:r>
              <a:rPr lang="es-ES" sz="1400" dirty="0"/>
              <a:t>La Iglesia tiene su origen y realización en el designio eterno de Dios. Fue preparada en la antigua Alianza con la elección de Israel, signo de la reunión futura de todas las naciones. La Iglesia fue fundada por las palabras y las acciones de Jesucristo y sobre todo, brotó de su Muerte redentora y su Resurrección. Más tarde, se manifestó como misterio de salvación mediante la efusión del Espíritu Santo en Pentecostés. Al final de los tiempos, alcanzará su consumación como asamblea celestial de todos los redimidos. </a:t>
            </a:r>
          </a:p>
        </p:txBody>
      </p:sp>
    </p:spTree>
    <p:extLst>
      <p:ext uri="{BB962C8B-B14F-4D97-AF65-F5344CB8AC3E}">
        <p14:creationId xmlns:p14="http://schemas.microsoft.com/office/powerpoint/2010/main" val="36918347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EC0876-171F-C84E-9277-6A7AD247049A}"/>
              </a:ext>
            </a:extLst>
          </p:cNvPr>
          <p:cNvSpPr>
            <a:spLocks noGrp="1"/>
          </p:cNvSpPr>
          <p:nvPr>
            <p:ph type="title"/>
          </p:nvPr>
        </p:nvSpPr>
        <p:spPr>
          <a:xfrm>
            <a:off x="838200" y="365126"/>
            <a:ext cx="7578436" cy="943286"/>
          </a:xfrm>
        </p:spPr>
        <p:txBody>
          <a:bodyPr>
            <a:normAutofit/>
          </a:bodyPr>
          <a:lstStyle/>
          <a:p>
            <a:r>
              <a:rPr lang="es-ES" sz="2400" b="1" dirty="0"/>
              <a:t>CATEQUESIS PARA ADOLESCENTES Y JÓVENES</a:t>
            </a:r>
            <a:br>
              <a:rPr lang="es-ES" sz="2400" b="1" dirty="0"/>
            </a:br>
            <a:r>
              <a:rPr lang="es-ES" sz="2400" b="1" dirty="0"/>
              <a:t>PARA PREPARAR EL DOMINGO POR LA COMUNIÓN ECLESIAL</a:t>
            </a:r>
            <a:endParaRPr lang="es-ES" sz="2400" dirty="0"/>
          </a:p>
        </p:txBody>
      </p:sp>
      <p:pic>
        <p:nvPicPr>
          <p:cNvPr id="9" name="Marcador de contenido 8" descr="Un grupo de jóvenes caminando en la calle&#10;&#10;Descripción generada automáticamente">
            <a:extLst>
              <a:ext uri="{FF2B5EF4-FFF2-40B4-BE49-F238E27FC236}">
                <a16:creationId xmlns:a16="http://schemas.microsoft.com/office/drawing/2014/main" id="{E3787462-F977-1F4F-90EC-C557D0F3CD22}"/>
              </a:ext>
            </a:extLst>
          </p:cNvPr>
          <p:cNvPicPr>
            <a:picLocks noGrp="1" noChangeAspect="1"/>
          </p:cNvPicPr>
          <p:nvPr>
            <p:ph idx="1"/>
          </p:nvPr>
        </p:nvPicPr>
        <p:blipFill>
          <a:blip r:embed="rId2"/>
          <a:stretch>
            <a:fillRect/>
          </a:stretch>
        </p:blipFill>
        <p:spPr>
          <a:xfrm>
            <a:off x="10777071" y="365126"/>
            <a:ext cx="1414929" cy="943286"/>
          </a:xfrm>
        </p:spPr>
      </p:pic>
      <p:sp>
        <p:nvSpPr>
          <p:cNvPr id="6" name="CuadroTexto 5">
            <a:extLst>
              <a:ext uri="{FF2B5EF4-FFF2-40B4-BE49-F238E27FC236}">
                <a16:creationId xmlns:a16="http://schemas.microsoft.com/office/drawing/2014/main" id="{4B32D54F-C63D-6649-A60C-042468F5B6A1}"/>
              </a:ext>
            </a:extLst>
          </p:cNvPr>
          <p:cNvSpPr txBox="1"/>
          <p:nvPr/>
        </p:nvSpPr>
        <p:spPr>
          <a:xfrm>
            <a:off x="838200" y="5969654"/>
            <a:ext cx="10833847" cy="307777"/>
          </a:xfrm>
          <a:prstGeom prst="rect">
            <a:avLst/>
          </a:prstGeom>
          <a:noFill/>
        </p:spPr>
        <p:txBody>
          <a:bodyPr wrap="square" rtlCol="0">
            <a:spAutoFit/>
          </a:bodyPr>
          <a:lstStyle/>
          <a:p>
            <a:pPr marL="285750" indent="-285750">
              <a:buFont typeface="Wingdings" pitchFamily="2" charset="2"/>
              <a:buChar char="Ø"/>
            </a:pPr>
            <a:r>
              <a:rPr lang="es-ES" sz="1400" b="1" i="1" dirty="0"/>
              <a:t>Para el diálogo: </a:t>
            </a:r>
            <a:r>
              <a:rPr lang="es-ES_tradnl" sz="1400" i="1" dirty="0"/>
              <a:t>¿Y tú? ¿Estarías también dispuesto a poner en juego tu vida por la unidad?</a:t>
            </a:r>
            <a:endParaRPr lang="es-ES" sz="1400" dirty="0"/>
          </a:p>
        </p:txBody>
      </p:sp>
      <p:sp>
        <p:nvSpPr>
          <p:cNvPr id="11" name="Rectángulo 10">
            <a:extLst>
              <a:ext uri="{FF2B5EF4-FFF2-40B4-BE49-F238E27FC236}">
                <a16:creationId xmlns:a16="http://schemas.microsoft.com/office/drawing/2014/main" id="{DDA068A4-E5FC-144C-9D59-AF40E9F8024B}"/>
              </a:ext>
            </a:extLst>
          </p:cNvPr>
          <p:cNvSpPr/>
          <p:nvPr/>
        </p:nvSpPr>
        <p:spPr>
          <a:xfrm>
            <a:off x="838199" y="1774461"/>
            <a:ext cx="8157883" cy="4185761"/>
          </a:xfrm>
          <a:prstGeom prst="rect">
            <a:avLst/>
          </a:prstGeom>
        </p:spPr>
        <p:txBody>
          <a:bodyPr wrap="square">
            <a:spAutoFit/>
          </a:bodyPr>
          <a:lstStyle/>
          <a:p>
            <a:r>
              <a:rPr lang="es-ES_tradnl" sz="1400" b="1" dirty="0"/>
              <a:t>Los mártires de la unidad</a:t>
            </a:r>
            <a:endParaRPr lang="es-ES" sz="1400" dirty="0"/>
          </a:p>
          <a:p>
            <a:r>
              <a:rPr lang="es-ES_tradnl" sz="1400" dirty="0"/>
              <a:t> </a:t>
            </a:r>
            <a:endParaRPr lang="es-ES" sz="1400" dirty="0"/>
          </a:p>
          <a:p>
            <a:r>
              <a:rPr lang="es-ES_tradnl" sz="1400" b="1" dirty="0"/>
              <a:t>San Juan Pablo II los llamó “los mártires de la unidad”. </a:t>
            </a:r>
            <a:r>
              <a:rPr lang="es-ES_tradnl" sz="1400" dirty="0"/>
              <a:t>Tras el genocidio de Ruanda de 1994, entre hutus y tutsis, </a:t>
            </a:r>
            <a:r>
              <a:rPr lang="es-ES_tradnl" sz="1400" b="1" dirty="0"/>
              <a:t>en el seminario menor de Buta había 40 adolescentes de las dos etnias. </a:t>
            </a:r>
            <a:r>
              <a:rPr lang="es-ES_tradnl" sz="1400" dirty="0"/>
              <a:t>Tres supervivientes, hoy sacerdotes, lo cuentan así:</a:t>
            </a:r>
            <a:endParaRPr lang="es-ES" sz="1400" dirty="0"/>
          </a:p>
          <a:p>
            <a:pPr marL="285750" lvl="0" indent="-285750">
              <a:buFont typeface="Arial" panose="020B0604020202020204" pitchFamily="34" charset="0"/>
              <a:buChar char="•"/>
            </a:pPr>
            <a:r>
              <a:rPr lang="es-ES_tradnl" sz="1400" dirty="0"/>
              <a:t>“Oíamos las cosas que sucedían por todas partes pero esto no nos desanimaba. Ayudados por nuestros educadores y por el Espíritu de Dios, tratábamos de vivir en unidad y en fraternidad. El 29 de abril de 1997 los rebeldes avanzaron hacia nuestra casa. ¿Cómo comportarnos en caso de ataque? Juntos, nos dijimos: </a:t>
            </a:r>
            <a:r>
              <a:rPr lang="es-ES_tradnl" sz="1400" i="1" dirty="0"/>
              <a:t>Permaneceremos unidos. </a:t>
            </a:r>
            <a:r>
              <a:rPr lang="es-ES_tradnl" sz="1400" dirty="0"/>
              <a:t>A la mañana siguiente irrumpieron en nuestro dormitorio. Empezaron a disparar sin control, gritando: </a:t>
            </a:r>
            <a:r>
              <a:rPr lang="es-ES_tradnl" sz="1400" i="1" dirty="0"/>
              <a:t>¡Los hutus a un lado y los tutsi al otro! </a:t>
            </a:r>
            <a:r>
              <a:rPr lang="es-ES_tradnl" sz="1400" dirty="0"/>
              <a:t>Rechazamos dividirnos. Permanecimos juntos”.</a:t>
            </a:r>
            <a:endParaRPr lang="es-ES" sz="1400" dirty="0"/>
          </a:p>
          <a:p>
            <a:pPr marL="285750" lvl="0" indent="-285750">
              <a:buFont typeface="Arial" panose="020B0604020202020204" pitchFamily="34" charset="0"/>
              <a:buChar char="•"/>
            </a:pPr>
            <a:r>
              <a:rPr lang="es-ES_tradnl" sz="1400" dirty="0"/>
              <a:t>“A mi me hirieron en seguida con un disparo en la pierna derecha. De repente una gran explosión: habían lanzado una granada en medio de nosotros. De golpe murieron más de 30 chicos. Continuaron disparando incluso entre los muertos y yo fui herido por otras balas. En medio de este infierno, mis compañeros morían, diciendo: </a:t>
            </a:r>
            <a:r>
              <a:rPr lang="es-ES_tradnl" sz="1400" i="1" dirty="0"/>
              <a:t>Dios, Padre nuestro, perdónales porque no saben lo que hacen. </a:t>
            </a:r>
            <a:r>
              <a:rPr lang="es-ES_tradnl" sz="1400" dirty="0"/>
              <a:t>Siete años después he vuelto a ver a estos rebeldes en la parroquia. El Señor me ha dado la gracia de perdonar a quienes nos habían disparado”.</a:t>
            </a:r>
            <a:endParaRPr lang="es-ES" sz="1400" dirty="0"/>
          </a:p>
          <a:p>
            <a:pPr marL="285750" lvl="0" indent="-285750">
              <a:buFont typeface="Arial" panose="020B0604020202020204" pitchFamily="34" charset="0"/>
              <a:buChar char="•"/>
            </a:pPr>
            <a:r>
              <a:rPr lang="es-ES_tradnl" sz="1400" dirty="0"/>
              <a:t>“Nunca olvidaré lo que me dijo uno de los cuarenta chicos asesinados dos minutos antes de morir: ¡Debemos permanecer unidos! Hoy todavía esta frase, para mí, es como un testamento”.</a:t>
            </a:r>
            <a:endParaRPr lang="es-ES" sz="1400" dirty="0"/>
          </a:p>
        </p:txBody>
      </p:sp>
      <p:graphicFrame>
        <p:nvGraphicFramePr>
          <p:cNvPr id="3" name="Tabla 2">
            <a:extLst>
              <a:ext uri="{FF2B5EF4-FFF2-40B4-BE49-F238E27FC236}">
                <a16:creationId xmlns:a16="http://schemas.microsoft.com/office/drawing/2014/main" id="{49D49B3C-060F-3C41-92DD-54E7B949F4E3}"/>
              </a:ext>
            </a:extLst>
          </p:cNvPr>
          <p:cNvGraphicFramePr>
            <a:graphicFrameLocks noGrp="1"/>
          </p:cNvGraphicFramePr>
          <p:nvPr>
            <p:extLst>
              <p:ext uri="{D42A27DB-BD31-4B8C-83A1-F6EECF244321}">
                <p14:modId xmlns:p14="http://schemas.microsoft.com/office/powerpoint/2010/main" val="2796817946"/>
              </p:ext>
            </p:extLst>
          </p:nvPr>
        </p:nvGraphicFramePr>
        <p:xfrm>
          <a:off x="838199" y="1225821"/>
          <a:ext cx="6477635" cy="548640"/>
        </p:xfrm>
        <a:graphic>
          <a:graphicData uri="http://schemas.openxmlformats.org/drawingml/2006/table">
            <a:tbl>
              <a:tblPr firstRow="1" firstCol="1" bandRow="1">
                <a:tableStyleId>{5C22544A-7EE6-4342-B048-85BDC9FD1C3A}</a:tableStyleId>
              </a:tblPr>
              <a:tblGrid>
                <a:gridCol w="1977390">
                  <a:extLst>
                    <a:ext uri="{9D8B030D-6E8A-4147-A177-3AD203B41FA5}">
                      <a16:colId xmlns:a16="http://schemas.microsoft.com/office/drawing/2014/main" val="1341942107"/>
                    </a:ext>
                  </a:extLst>
                </a:gridCol>
                <a:gridCol w="4500245">
                  <a:extLst>
                    <a:ext uri="{9D8B030D-6E8A-4147-A177-3AD203B41FA5}">
                      <a16:colId xmlns:a16="http://schemas.microsoft.com/office/drawing/2014/main" val="1691123361"/>
                    </a:ext>
                  </a:extLst>
                </a:gridCol>
              </a:tblGrid>
              <a:tr h="0">
                <a:tc>
                  <a:txBody>
                    <a:bodyPr/>
                    <a:lstStyle/>
                    <a:p>
                      <a:r>
                        <a:rPr lang="es-ES" sz="1200">
                          <a:effectLst/>
                        </a:rPr>
                        <a:t> </a:t>
                      </a:r>
                    </a:p>
                    <a:p>
                      <a:r>
                        <a:rPr lang="es-ES" sz="1200">
                          <a:effectLst/>
                        </a:rPr>
                        <a:t>Imitamos</a:t>
                      </a:r>
                    </a:p>
                    <a:p>
                      <a:r>
                        <a:rPr lang="es-ES" sz="1200">
                          <a:effectLst/>
                        </a:rPr>
                        <a:t> </a:t>
                      </a:r>
                      <a:endParaRPr lang="es-E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r>
                        <a:rPr lang="es-ES" sz="1200" dirty="0">
                          <a:effectLst/>
                        </a:rPr>
                        <a:t> </a:t>
                      </a:r>
                    </a:p>
                    <a:p>
                      <a:r>
                        <a:rPr lang="es-ES" sz="1200" dirty="0">
                          <a:effectLst/>
                        </a:rPr>
                        <a:t>Los mártires de la unidad (Ruanda)</a:t>
                      </a:r>
                      <a:endParaRPr lang="es-E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68475554"/>
                  </a:ext>
                </a:extLst>
              </a:tr>
            </a:tbl>
          </a:graphicData>
        </a:graphic>
      </p:graphicFrame>
      <p:pic>
        <p:nvPicPr>
          <p:cNvPr id="10" name="Imagen 9" descr="Un grupo de personas junto a un niño&#10;&#10;Descripción generada automáticamente">
            <a:extLst>
              <a:ext uri="{FF2B5EF4-FFF2-40B4-BE49-F238E27FC236}">
                <a16:creationId xmlns:a16="http://schemas.microsoft.com/office/drawing/2014/main" id="{AD8F1E5D-3151-AC45-B811-8D20D66FDE38}"/>
              </a:ext>
            </a:extLst>
          </p:cNvPr>
          <p:cNvPicPr>
            <a:picLocks noChangeAspect="1"/>
          </p:cNvPicPr>
          <p:nvPr/>
        </p:nvPicPr>
        <p:blipFill>
          <a:blip r:embed="rId3"/>
          <a:stretch>
            <a:fillRect/>
          </a:stretch>
        </p:blipFill>
        <p:spPr>
          <a:xfrm>
            <a:off x="9054783" y="1440179"/>
            <a:ext cx="3128682" cy="2427162"/>
          </a:xfrm>
          <a:prstGeom prst="rect">
            <a:avLst/>
          </a:prstGeom>
        </p:spPr>
      </p:pic>
      <p:pic>
        <p:nvPicPr>
          <p:cNvPr id="13" name="Imagen 12" descr="Imagen que contiene persona, tabla, interior, grupo&#10;&#10;Descripción generada automáticamente">
            <a:extLst>
              <a:ext uri="{FF2B5EF4-FFF2-40B4-BE49-F238E27FC236}">
                <a16:creationId xmlns:a16="http://schemas.microsoft.com/office/drawing/2014/main" id="{0E20935B-4883-D242-AD61-6AACA2200405}"/>
              </a:ext>
            </a:extLst>
          </p:cNvPr>
          <p:cNvPicPr>
            <a:picLocks noChangeAspect="1"/>
          </p:cNvPicPr>
          <p:nvPr/>
        </p:nvPicPr>
        <p:blipFill>
          <a:blip r:embed="rId4"/>
          <a:stretch>
            <a:fillRect/>
          </a:stretch>
        </p:blipFill>
        <p:spPr>
          <a:xfrm>
            <a:off x="9054783" y="3867341"/>
            <a:ext cx="3128682" cy="2343327"/>
          </a:xfrm>
          <a:prstGeom prst="rect">
            <a:avLst/>
          </a:prstGeom>
        </p:spPr>
      </p:pic>
    </p:spTree>
    <p:extLst>
      <p:ext uri="{BB962C8B-B14F-4D97-AF65-F5344CB8AC3E}">
        <p14:creationId xmlns:p14="http://schemas.microsoft.com/office/powerpoint/2010/main" val="17142688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Imagen que contiene persona, multitud, hombre, grupo&#10;&#10;Descripción generada automáticamente">
            <a:extLst>
              <a:ext uri="{FF2B5EF4-FFF2-40B4-BE49-F238E27FC236}">
                <a16:creationId xmlns:a16="http://schemas.microsoft.com/office/drawing/2014/main" id="{3F8E7D85-2D75-6248-8B1E-40832A37D755}"/>
              </a:ext>
            </a:extLst>
          </p:cNvPr>
          <p:cNvPicPr>
            <a:picLocks noChangeAspect="1"/>
          </p:cNvPicPr>
          <p:nvPr/>
        </p:nvPicPr>
        <p:blipFill>
          <a:blip r:embed="rId2"/>
          <a:stretch>
            <a:fillRect/>
          </a:stretch>
        </p:blipFill>
        <p:spPr>
          <a:xfrm>
            <a:off x="5815853" y="1490708"/>
            <a:ext cx="6376147" cy="4249449"/>
          </a:xfrm>
          <a:prstGeom prst="rect">
            <a:avLst/>
          </a:prstGeom>
        </p:spPr>
      </p:pic>
      <p:sp>
        <p:nvSpPr>
          <p:cNvPr id="2" name="Título 1">
            <a:extLst>
              <a:ext uri="{FF2B5EF4-FFF2-40B4-BE49-F238E27FC236}">
                <a16:creationId xmlns:a16="http://schemas.microsoft.com/office/drawing/2014/main" id="{B7EC0876-171F-C84E-9277-6A7AD247049A}"/>
              </a:ext>
            </a:extLst>
          </p:cNvPr>
          <p:cNvSpPr>
            <a:spLocks noGrp="1"/>
          </p:cNvSpPr>
          <p:nvPr>
            <p:ph type="title"/>
          </p:nvPr>
        </p:nvSpPr>
        <p:spPr>
          <a:xfrm>
            <a:off x="838200" y="365126"/>
            <a:ext cx="7578436" cy="943286"/>
          </a:xfrm>
        </p:spPr>
        <p:txBody>
          <a:bodyPr>
            <a:normAutofit/>
          </a:bodyPr>
          <a:lstStyle/>
          <a:p>
            <a:r>
              <a:rPr lang="es-ES" sz="2400" b="1" dirty="0"/>
              <a:t>CATEQUESIS PARA ADOLESCENTES Y JÓVENES</a:t>
            </a:r>
            <a:br>
              <a:rPr lang="es-ES" sz="2400" b="1" dirty="0"/>
            </a:br>
            <a:r>
              <a:rPr lang="es-ES" sz="2400" b="1" dirty="0"/>
              <a:t>PARA PREPARAR EL DOMINGO POR LA COMUNIÓN ECLESIAL</a:t>
            </a:r>
            <a:endParaRPr lang="es-ES" sz="2400" dirty="0"/>
          </a:p>
        </p:txBody>
      </p:sp>
      <p:pic>
        <p:nvPicPr>
          <p:cNvPr id="9" name="Marcador de contenido 8" descr="Un grupo de jóvenes caminando en la calle&#10;&#10;Descripción generada automáticamente">
            <a:extLst>
              <a:ext uri="{FF2B5EF4-FFF2-40B4-BE49-F238E27FC236}">
                <a16:creationId xmlns:a16="http://schemas.microsoft.com/office/drawing/2014/main" id="{E3787462-F977-1F4F-90EC-C557D0F3CD22}"/>
              </a:ext>
            </a:extLst>
          </p:cNvPr>
          <p:cNvPicPr>
            <a:picLocks noGrp="1" noChangeAspect="1"/>
          </p:cNvPicPr>
          <p:nvPr>
            <p:ph idx="1"/>
          </p:nvPr>
        </p:nvPicPr>
        <p:blipFill>
          <a:blip r:embed="rId3"/>
          <a:stretch>
            <a:fillRect/>
          </a:stretch>
        </p:blipFill>
        <p:spPr>
          <a:xfrm>
            <a:off x="10777071" y="365126"/>
            <a:ext cx="1414929" cy="943286"/>
          </a:xfrm>
        </p:spPr>
      </p:pic>
      <p:sp>
        <p:nvSpPr>
          <p:cNvPr id="6" name="CuadroTexto 5">
            <a:extLst>
              <a:ext uri="{FF2B5EF4-FFF2-40B4-BE49-F238E27FC236}">
                <a16:creationId xmlns:a16="http://schemas.microsoft.com/office/drawing/2014/main" id="{4B32D54F-C63D-6649-A60C-042468F5B6A1}"/>
              </a:ext>
            </a:extLst>
          </p:cNvPr>
          <p:cNvSpPr txBox="1"/>
          <p:nvPr/>
        </p:nvSpPr>
        <p:spPr>
          <a:xfrm>
            <a:off x="838199" y="5768564"/>
            <a:ext cx="10833847" cy="738664"/>
          </a:xfrm>
          <a:prstGeom prst="rect">
            <a:avLst/>
          </a:prstGeom>
          <a:noFill/>
        </p:spPr>
        <p:txBody>
          <a:bodyPr wrap="square" rtlCol="0">
            <a:spAutoFit/>
          </a:bodyPr>
          <a:lstStyle/>
          <a:p>
            <a:pPr marL="285750" indent="-285750">
              <a:buFont typeface="Wingdings" pitchFamily="2" charset="2"/>
              <a:buChar char="Ø"/>
            </a:pPr>
            <a:r>
              <a:rPr lang="es-ES" sz="1400" b="1" i="1" dirty="0"/>
              <a:t>Para el diálogo: </a:t>
            </a:r>
            <a:r>
              <a:rPr lang="es-ES_tradnl" sz="1400" i="1" dirty="0"/>
              <a:t>Elige una frase de la oración, y amplíala con tus propios deseos y tus propias palabras… Esta oración del Papa es por la unidad no sólo de los católicos, sino de todos los cristianos (oración ecuménica). Decía el Papa emérito Benedicto XVI que quien no tiene pasión ecuménica, no puede tenerla por la comunión eclesial. </a:t>
            </a:r>
            <a:endParaRPr lang="es-ES" sz="1400" dirty="0"/>
          </a:p>
        </p:txBody>
      </p:sp>
      <p:sp>
        <p:nvSpPr>
          <p:cNvPr id="11" name="Rectángulo 10">
            <a:extLst>
              <a:ext uri="{FF2B5EF4-FFF2-40B4-BE49-F238E27FC236}">
                <a16:creationId xmlns:a16="http://schemas.microsoft.com/office/drawing/2014/main" id="{DDA068A4-E5FC-144C-9D59-AF40E9F8024B}"/>
              </a:ext>
            </a:extLst>
          </p:cNvPr>
          <p:cNvSpPr/>
          <p:nvPr/>
        </p:nvSpPr>
        <p:spPr>
          <a:xfrm>
            <a:off x="838200" y="1774461"/>
            <a:ext cx="5468472" cy="3970318"/>
          </a:xfrm>
          <a:prstGeom prst="rect">
            <a:avLst/>
          </a:prstGeom>
        </p:spPr>
        <p:txBody>
          <a:bodyPr wrap="square">
            <a:spAutoFit/>
          </a:bodyPr>
          <a:lstStyle/>
          <a:p>
            <a:r>
              <a:rPr lang="es-ES_tradnl" sz="1400" b="1" dirty="0"/>
              <a:t>Oración por la comunión:</a:t>
            </a:r>
            <a:endParaRPr lang="es-ES" sz="1400" dirty="0"/>
          </a:p>
          <a:p>
            <a:r>
              <a:rPr lang="es-ES_tradnl" sz="1400" dirty="0"/>
              <a:t> </a:t>
            </a:r>
            <a:endParaRPr lang="es-ES" sz="1400" dirty="0"/>
          </a:p>
          <a:p>
            <a:r>
              <a:rPr lang="es-ES_tradnl" sz="1400" i="1" dirty="0"/>
              <a:t>Padre, envíanos el Espíritu Santo que Jesús nos ha prometido,</a:t>
            </a:r>
            <a:br>
              <a:rPr lang="es-ES_tradnl" sz="1400" dirty="0"/>
            </a:br>
            <a:r>
              <a:rPr lang="es-ES_tradnl" sz="1400" i="1" dirty="0"/>
              <a:t>Él nos guiará hacía la unidad,</a:t>
            </a:r>
            <a:br>
              <a:rPr lang="es-ES_tradnl" sz="1400" dirty="0"/>
            </a:br>
            <a:r>
              <a:rPr lang="es-ES_tradnl" sz="1400" i="1" dirty="0"/>
              <a:t>Él es el que nos da el carisma, </a:t>
            </a:r>
            <a:br>
              <a:rPr lang="es-ES_tradnl" sz="1400" dirty="0"/>
            </a:br>
            <a:r>
              <a:rPr lang="es-ES_tradnl" sz="1400" i="1" dirty="0"/>
              <a:t>que hace las diferencias en la Iglesia, </a:t>
            </a:r>
            <a:br>
              <a:rPr lang="es-ES_tradnl" sz="1400" dirty="0"/>
            </a:br>
            <a:r>
              <a:rPr lang="es-ES_tradnl" sz="1400" i="1" dirty="0"/>
              <a:t>y también Él nos da la unidad.</a:t>
            </a:r>
            <a:br>
              <a:rPr lang="es-ES_tradnl" sz="1400" dirty="0"/>
            </a:br>
            <a:r>
              <a:rPr lang="es-ES_tradnl" sz="1400" i="1" dirty="0"/>
              <a:t>Envíanos el Espíritu Santo. </a:t>
            </a:r>
            <a:br>
              <a:rPr lang="es-ES_tradnl" sz="1400" dirty="0"/>
            </a:br>
            <a:r>
              <a:rPr lang="es-ES_tradnl" sz="1400" i="1" dirty="0"/>
              <a:t>Que nos enseñe todo lo que Jesús nos ha enseñado.</a:t>
            </a:r>
            <a:br>
              <a:rPr lang="es-ES_tradnl" sz="1400" dirty="0"/>
            </a:br>
            <a:r>
              <a:rPr lang="es-ES_tradnl" sz="1400" i="1" dirty="0"/>
              <a:t>Que nos de la memoria de todo lo que Jesús ha dicho </a:t>
            </a:r>
            <a:br>
              <a:rPr lang="es-ES_tradnl" sz="1400" dirty="0"/>
            </a:br>
            <a:r>
              <a:rPr lang="es-ES_tradnl" sz="1400" i="1" dirty="0"/>
              <a:t>Jesús, Señor, Tú has pedido para todos nosotros </a:t>
            </a:r>
          </a:p>
          <a:p>
            <a:r>
              <a:rPr lang="es-ES_tradnl" sz="1400" i="1" dirty="0"/>
              <a:t>la gracia de la unidad </a:t>
            </a:r>
            <a:br>
              <a:rPr lang="es-ES_tradnl" sz="1400" dirty="0"/>
            </a:br>
            <a:r>
              <a:rPr lang="es-ES_tradnl" sz="1400" i="1" dirty="0"/>
              <a:t>Señor, esta Iglesia que es tuya, no es nuestra</a:t>
            </a:r>
            <a:br>
              <a:rPr lang="es-ES_tradnl" sz="1400" dirty="0"/>
            </a:br>
            <a:r>
              <a:rPr lang="es-ES_tradnl" sz="1400" i="1" dirty="0"/>
              <a:t>La historia nos ha dividido. </a:t>
            </a:r>
            <a:br>
              <a:rPr lang="es-ES_tradnl" sz="1400" dirty="0"/>
            </a:br>
            <a:r>
              <a:rPr lang="es-ES_tradnl" sz="1400" i="1" dirty="0"/>
              <a:t>Jesús ayúdanos a ir por el camino de la unidad o </a:t>
            </a:r>
            <a:br>
              <a:rPr lang="es-ES_tradnl" sz="1400" dirty="0"/>
            </a:br>
            <a:r>
              <a:rPr lang="es-ES_tradnl" sz="1400" i="1" dirty="0"/>
              <a:t>por el camino de esta unidad reconciliada.</a:t>
            </a:r>
            <a:br>
              <a:rPr lang="es-ES_tradnl" sz="1400" dirty="0"/>
            </a:br>
            <a:r>
              <a:rPr lang="es-ES_tradnl" sz="1400" i="1" dirty="0"/>
              <a:t>Señor, Tú siempre has hecho todo lo que has prometido, </a:t>
            </a:r>
            <a:br>
              <a:rPr lang="es-ES_tradnl" sz="1400" dirty="0"/>
            </a:br>
            <a:r>
              <a:rPr lang="es-ES_tradnl" sz="1400" i="1" dirty="0"/>
              <a:t>danos la unidad de todos los cristianos. Amén.</a:t>
            </a:r>
            <a:endParaRPr lang="es-ES" sz="1400" dirty="0"/>
          </a:p>
        </p:txBody>
      </p:sp>
      <p:graphicFrame>
        <p:nvGraphicFramePr>
          <p:cNvPr id="4" name="Tabla 3">
            <a:extLst>
              <a:ext uri="{FF2B5EF4-FFF2-40B4-BE49-F238E27FC236}">
                <a16:creationId xmlns:a16="http://schemas.microsoft.com/office/drawing/2014/main" id="{656E5ADE-436B-2440-9B52-F87D122D9047}"/>
              </a:ext>
            </a:extLst>
          </p:cNvPr>
          <p:cNvGraphicFramePr>
            <a:graphicFrameLocks noGrp="1"/>
          </p:cNvGraphicFramePr>
          <p:nvPr>
            <p:extLst>
              <p:ext uri="{D42A27DB-BD31-4B8C-83A1-F6EECF244321}">
                <p14:modId xmlns:p14="http://schemas.microsoft.com/office/powerpoint/2010/main" val="2794241302"/>
              </p:ext>
            </p:extLst>
          </p:nvPr>
        </p:nvGraphicFramePr>
        <p:xfrm>
          <a:off x="838199" y="1216389"/>
          <a:ext cx="6477635" cy="548640"/>
        </p:xfrm>
        <a:graphic>
          <a:graphicData uri="http://schemas.openxmlformats.org/drawingml/2006/table">
            <a:tbl>
              <a:tblPr firstRow="1" firstCol="1" bandRow="1">
                <a:tableStyleId>{5C22544A-7EE6-4342-B048-85BDC9FD1C3A}</a:tableStyleId>
              </a:tblPr>
              <a:tblGrid>
                <a:gridCol w="1977390">
                  <a:extLst>
                    <a:ext uri="{9D8B030D-6E8A-4147-A177-3AD203B41FA5}">
                      <a16:colId xmlns:a16="http://schemas.microsoft.com/office/drawing/2014/main" val="1554261254"/>
                    </a:ext>
                  </a:extLst>
                </a:gridCol>
                <a:gridCol w="4500245">
                  <a:extLst>
                    <a:ext uri="{9D8B030D-6E8A-4147-A177-3AD203B41FA5}">
                      <a16:colId xmlns:a16="http://schemas.microsoft.com/office/drawing/2014/main" val="2865618798"/>
                    </a:ext>
                  </a:extLst>
                </a:gridCol>
              </a:tblGrid>
              <a:tr h="0">
                <a:tc>
                  <a:txBody>
                    <a:bodyPr/>
                    <a:lstStyle/>
                    <a:p>
                      <a:r>
                        <a:rPr lang="es-ES" sz="1200">
                          <a:effectLst/>
                        </a:rPr>
                        <a:t> </a:t>
                      </a:r>
                    </a:p>
                    <a:p>
                      <a:r>
                        <a:rPr lang="es-ES" sz="1200">
                          <a:effectLst/>
                        </a:rPr>
                        <a:t>Oramos</a:t>
                      </a:r>
                    </a:p>
                    <a:p>
                      <a:r>
                        <a:rPr lang="es-ES" sz="1200">
                          <a:effectLst/>
                        </a:rPr>
                        <a:t> </a:t>
                      </a:r>
                      <a:endParaRPr lang="es-E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r>
                        <a:rPr lang="es-ES" sz="1200" dirty="0">
                          <a:effectLst/>
                        </a:rPr>
                        <a:t> </a:t>
                      </a:r>
                    </a:p>
                    <a:p>
                      <a:r>
                        <a:rPr lang="es-ES" sz="1200" dirty="0">
                          <a:effectLst/>
                        </a:rPr>
                        <a:t>Oración del Papa Francisco por la comunión</a:t>
                      </a:r>
                      <a:endParaRPr lang="es-E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917366474"/>
                  </a:ext>
                </a:extLst>
              </a:tr>
            </a:tbl>
          </a:graphicData>
        </a:graphic>
      </p:graphicFrame>
    </p:spTree>
    <p:extLst>
      <p:ext uri="{BB962C8B-B14F-4D97-AF65-F5344CB8AC3E}">
        <p14:creationId xmlns:p14="http://schemas.microsoft.com/office/powerpoint/2010/main" val="3349521781"/>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378</TotalTime>
  <Words>3301</Words>
  <Application>Microsoft Macintosh PowerPoint</Application>
  <PresentationFormat>Panorámica</PresentationFormat>
  <Paragraphs>266</Paragraphs>
  <Slides>12</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12</vt:i4>
      </vt:variant>
    </vt:vector>
  </HeadingPairs>
  <TitlesOfParts>
    <vt:vector size="18" baseType="lpstr">
      <vt:lpstr>Arial</vt:lpstr>
      <vt:lpstr>Calibri</vt:lpstr>
      <vt:lpstr>Calibri Light</vt:lpstr>
      <vt:lpstr>Cambria</vt:lpstr>
      <vt:lpstr>Wingdings</vt:lpstr>
      <vt:lpstr>Tema de Office</vt:lpstr>
      <vt:lpstr>Presentación de PowerPoint</vt:lpstr>
      <vt:lpstr>CATEQUESIS PARA ADOLESCENTES Y JÓVENES PARA PREPARAR EL DOMINGO POR LA COMUNIÓN ECLESIAL</vt:lpstr>
      <vt:lpstr>CATEQUESIS PARA ADOLESCENTES Y JÓVENES PARA PREPARAR EL DOMINGO POR LA COMUNIÓN ECLESIAL</vt:lpstr>
      <vt:lpstr>CATEQUESIS PARA ADOLESCENTES Y JÓVENES PARA PREPARAR EL DOMINGO POR LA COMUNIÓN ECLESIAL</vt:lpstr>
      <vt:lpstr>CATEQUESIS PARA ADOLESCENTES Y JÓVENES PARA PREPARAR EL DOMINGO POR LA COMUNIÓN ECLESIAL</vt:lpstr>
      <vt:lpstr>CATEQUESIS PARA ADOLESCENTES Y JÓVENES PARA PREPARAR EL DOMINGO POR LA COMUNIÓN ECLESIAL</vt:lpstr>
      <vt:lpstr>CATEQUESIS PARA ADOLESCENTES Y JÓVENES PARA PREPARAR EL DOMINGO POR LA COMUNIÓN ECLESIAL</vt:lpstr>
      <vt:lpstr>CATEQUESIS PARA ADOLESCENTES Y JÓVENES PARA PREPARAR EL DOMINGO POR LA COMUNIÓN ECLESIAL</vt:lpstr>
      <vt:lpstr>CATEQUESIS PARA ADOLESCENTES Y JÓVENES PARA PREPARAR EL DOMINGO POR LA COMUNIÓN ECLESIAL</vt:lpstr>
      <vt:lpstr>CATEQUESIS PARA ADOLESCENTES Y JÓVENES PARA PREPARAR EL DOMINGO POR LA COMUNIÓN ECLESIAL</vt:lpstr>
      <vt:lpstr>CATEQUESIS PARA ADOLESCENTES Y JÓVENES PARA PREPARAR EL DOMINGO POR LA COMUNIÓN ECLESIAL</vt:lpstr>
      <vt:lpstr>CATEQUESIS PARA PREPARAR EL DOMINGO POR LA COMUNIÓN ECLESIAL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Manuel María Bru Alonso</dc:creator>
  <cp:lastModifiedBy>Manuel María Bru Alonso</cp:lastModifiedBy>
  <cp:revision>39</cp:revision>
  <dcterms:created xsi:type="dcterms:W3CDTF">2020-09-01T09:08:31Z</dcterms:created>
  <dcterms:modified xsi:type="dcterms:W3CDTF">2020-09-02T19:04:42Z</dcterms:modified>
</cp:coreProperties>
</file>