
<file path=[Content_Types].xml><?xml version="1.0" encoding="utf-8"?>
<Types xmlns="http://schemas.openxmlformats.org/package/2006/content-types">
  <Default Extension="xml" ContentType="application/xml"/>
  <Default Extension="jpeg" ContentType="image/jpeg"/>
  <Default Extension="png" ContentType="image/png"/>
  <Default Extension="gif" ContentType="image/gif"/>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83" r:id="rId24"/>
    <p:sldId id="278" r:id="rId25"/>
    <p:sldId id="279" r:id="rId26"/>
    <p:sldId id="280" r:id="rId27"/>
    <p:sldId id="281" r:id="rId28"/>
    <p:sldId id="282" r:id="rId29"/>
    <p:sldId id="284" r:id="rId30"/>
    <p:sldId id="285" r:id="rId31"/>
    <p:sldId id="286" r:id="rId32"/>
    <p:sldId id="287" r:id="rId33"/>
    <p:sldId id="288" r:id="rId34"/>
    <p:sldId id="289" r:id="rId35"/>
    <p:sldId id="290" r:id="rId36"/>
    <p:sldId id="291" r:id="rId37"/>
    <p:sldId id="292" r:id="rId38"/>
    <p:sldId id="295" r:id="rId39"/>
    <p:sldId id="293" r:id="rId40"/>
    <p:sldId id="294" r:id="rId41"/>
    <p:sldId id="296" r:id="rId42"/>
    <p:sldId id="297" r:id="rId43"/>
    <p:sldId id="298" r:id="rId44"/>
    <p:sldId id="299" r:id="rId45"/>
    <p:sldId id="300" r:id="rId46"/>
    <p:sldId id="301" r:id="rId47"/>
    <p:sldId id="302" r:id="rId48"/>
  </p:sldIdLst>
  <p:sldSz cx="12192000" cy="6858000"/>
  <p:notesSz cx="6858000" cy="9144000"/>
  <p:defaultTex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5831"/>
    <p:restoredTop sz="96405"/>
  </p:normalViewPr>
  <p:slideViewPr>
    <p:cSldViewPr snapToGrid="0" snapToObjects="1">
      <p:cViewPr>
        <p:scale>
          <a:sx n="112" d="100"/>
          <a:sy n="112" d="100"/>
        </p:scale>
        <p:origin x="464" y="6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viewProps" Target="viewProps.xml"/><Relationship Id="rId51" Type="http://schemas.openxmlformats.org/officeDocument/2006/relationships/theme" Target="theme/theme1.xml"/><Relationship Id="rId5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Clic para editar título</a:t>
            </a:r>
            <a:endParaRPr lang="es-ES_tradnl"/>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ES_tradnl"/>
          </a:p>
        </p:txBody>
      </p:sp>
      <p:sp>
        <p:nvSpPr>
          <p:cNvPr id="4" name="Marcador de fecha 3"/>
          <p:cNvSpPr>
            <a:spLocks noGrp="1"/>
          </p:cNvSpPr>
          <p:nvPr>
            <p:ph type="dt" sz="half" idx="10"/>
          </p:nvPr>
        </p:nvSpPr>
        <p:spPr/>
        <p:txBody>
          <a:bodyPr/>
          <a:lstStyle/>
          <a:p>
            <a:fld id="{7C340E62-1C78-9346-A78B-FCE39E80B7C7}" type="datetimeFigureOut">
              <a:rPr lang="es-ES_tradnl" smtClean="0"/>
              <a:t>5/11/17</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045D625C-AB0A-8A49-AE12-0D4CB7C6CB14}" type="slidenum">
              <a:rPr lang="es-ES_tradnl" smtClean="0"/>
              <a:t>‹Nr.›</a:t>
            </a:fld>
            <a:endParaRPr lang="es-ES_tradnl"/>
          </a:p>
        </p:txBody>
      </p:sp>
    </p:spTree>
    <p:extLst>
      <p:ext uri="{BB962C8B-B14F-4D97-AF65-F5344CB8AC3E}">
        <p14:creationId xmlns:p14="http://schemas.microsoft.com/office/powerpoint/2010/main" val="16414207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Clic para editar título</a:t>
            </a:r>
            <a:endParaRPr lang="es-ES_tradnl"/>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Marcador de fecha 3"/>
          <p:cNvSpPr>
            <a:spLocks noGrp="1"/>
          </p:cNvSpPr>
          <p:nvPr>
            <p:ph type="dt" sz="half" idx="10"/>
          </p:nvPr>
        </p:nvSpPr>
        <p:spPr/>
        <p:txBody>
          <a:bodyPr/>
          <a:lstStyle/>
          <a:p>
            <a:fld id="{7C340E62-1C78-9346-A78B-FCE39E80B7C7}" type="datetimeFigureOut">
              <a:rPr lang="es-ES_tradnl" smtClean="0"/>
              <a:t>5/11/17</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045D625C-AB0A-8A49-AE12-0D4CB7C6CB14}" type="slidenum">
              <a:rPr lang="es-ES_tradnl" smtClean="0"/>
              <a:t>‹Nr.›</a:t>
            </a:fld>
            <a:endParaRPr lang="es-ES_tradnl"/>
          </a:p>
        </p:txBody>
      </p:sp>
    </p:spTree>
    <p:extLst>
      <p:ext uri="{BB962C8B-B14F-4D97-AF65-F5344CB8AC3E}">
        <p14:creationId xmlns:p14="http://schemas.microsoft.com/office/powerpoint/2010/main" val="3596497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Clic para editar título</a:t>
            </a:r>
            <a:endParaRPr lang="es-ES_tradnl"/>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Marcador de fecha 3"/>
          <p:cNvSpPr>
            <a:spLocks noGrp="1"/>
          </p:cNvSpPr>
          <p:nvPr>
            <p:ph type="dt" sz="half" idx="10"/>
          </p:nvPr>
        </p:nvSpPr>
        <p:spPr/>
        <p:txBody>
          <a:bodyPr/>
          <a:lstStyle/>
          <a:p>
            <a:fld id="{7C340E62-1C78-9346-A78B-FCE39E80B7C7}" type="datetimeFigureOut">
              <a:rPr lang="es-ES_tradnl" smtClean="0"/>
              <a:t>5/11/17</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045D625C-AB0A-8A49-AE12-0D4CB7C6CB14}" type="slidenum">
              <a:rPr lang="es-ES_tradnl" smtClean="0"/>
              <a:t>‹Nr.›</a:t>
            </a:fld>
            <a:endParaRPr lang="es-ES_tradnl"/>
          </a:p>
        </p:txBody>
      </p:sp>
    </p:spTree>
    <p:extLst>
      <p:ext uri="{BB962C8B-B14F-4D97-AF65-F5344CB8AC3E}">
        <p14:creationId xmlns:p14="http://schemas.microsoft.com/office/powerpoint/2010/main" val="16140294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Clic para editar título</a:t>
            </a:r>
            <a:endParaRPr lang="es-ES_tradnl"/>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Marcador de fecha 3"/>
          <p:cNvSpPr>
            <a:spLocks noGrp="1"/>
          </p:cNvSpPr>
          <p:nvPr>
            <p:ph type="dt" sz="half" idx="10"/>
          </p:nvPr>
        </p:nvSpPr>
        <p:spPr/>
        <p:txBody>
          <a:bodyPr/>
          <a:lstStyle/>
          <a:p>
            <a:fld id="{7C340E62-1C78-9346-A78B-FCE39E80B7C7}" type="datetimeFigureOut">
              <a:rPr lang="es-ES_tradnl" smtClean="0"/>
              <a:t>5/11/17</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045D625C-AB0A-8A49-AE12-0D4CB7C6CB14}" type="slidenum">
              <a:rPr lang="es-ES_tradnl" smtClean="0"/>
              <a:t>‹Nr.›</a:t>
            </a:fld>
            <a:endParaRPr lang="es-ES_tradnl"/>
          </a:p>
        </p:txBody>
      </p:sp>
    </p:spTree>
    <p:extLst>
      <p:ext uri="{BB962C8B-B14F-4D97-AF65-F5344CB8AC3E}">
        <p14:creationId xmlns:p14="http://schemas.microsoft.com/office/powerpoint/2010/main" val="6396100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Clic para editar título</a:t>
            </a:r>
            <a:endParaRPr lang="es-ES_tradnl"/>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7C340E62-1C78-9346-A78B-FCE39E80B7C7}" type="datetimeFigureOut">
              <a:rPr lang="es-ES_tradnl" smtClean="0"/>
              <a:t>5/11/17</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045D625C-AB0A-8A49-AE12-0D4CB7C6CB14}" type="slidenum">
              <a:rPr lang="es-ES_tradnl" smtClean="0"/>
              <a:t>‹Nr.›</a:t>
            </a:fld>
            <a:endParaRPr lang="es-ES_tradnl"/>
          </a:p>
        </p:txBody>
      </p:sp>
    </p:spTree>
    <p:extLst>
      <p:ext uri="{BB962C8B-B14F-4D97-AF65-F5344CB8AC3E}">
        <p14:creationId xmlns:p14="http://schemas.microsoft.com/office/powerpoint/2010/main" val="8442773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Clic para editar título</a:t>
            </a:r>
            <a:endParaRPr lang="es-ES_tradnl"/>
          </a:p>
        </p:txBody>
      </p:sp>
      <p:sp>
        <p:nvSpPr>
          <p:cNvPr id="3" name="Marcador de contenido 2"/>
          <p:cNvSpPr>
            <a:spLocks noGrp="1"/>
          </p:cNvSpPr>
          <p:nvPr>
            <p:ph sz="half" idx="1"/>
          </p:nvPr>
        </p:nvSpPr>
        <p:spPr>
          <a:xfrm>
            <a:off x="838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Marcador de contenido 3"/>
          <p:cNvSpPr>
            <a:spLocks noGrp="1"/>
          </p:cNvSpPr>
          <p:nvPr>
            <p:ph sz="half" idx="2"/>
          </p:nvPr>
        </p:nvSpPr>
        <p:spPr>
          <a:xfrm>
            <a:off x="6172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Marcador de fecha 4"/>
          <p:cNvSpPr>
            <a:spLocks noGrp="1"/>
          </p:cNvSpPr>
          <p:nvPr>
            <p:ph type="dt" sz="half" idx="10"/>
          </p:nvPr>
        </p:nvSpPr>
        <p:spPr/>
        <p:txBody>
          <a:bodyPr/>
          <a:lstStyle/>
          <a:p>
            <a:fld id="{7C340E62-1C78-9346-A78B-FCE39E80B7C7}" type="datetimeFigureOut">
              <a:rPr lang="es-ES_tradnl" smtClean="0"/>
              <a:t>5/11/17</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045D625C-AB0A-8A49-AE12-0D4CB7C6CB14}" type="slidenum">
              <a:rPr lang="es-ES_tradnl" smtClean="0"/>
              <a:t>‹Nr.›</a:t>
            </a:fld>
            <a:endParaRPr lang="es-ES_tradnl"/>
          </a:p>
        </p:txBody>
      </p:sp>
    </p:spTree>
    <p:extLst>
      <p:ext uri="{BB962C8B-B14F-4D97-AF65-F5344CB8AC3E}">
        <p14:creationId xmlns:p14="http://schemas.microsoft.com/office/powerpoint/2010/main" val="13457724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Clic para editar título</a:t>
            </a:r>
            <a:endParaRPr lang="es-ES_tradnl"/>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7" name="Marcador de fecha 6"/>
          <p:cNvSpPr>
            <a:spLocks noGrp="1"/>
          </p:cNvSpPr>
          <p:nvPr>
            <p:ph type="dt" sz="half" idx="10"/>
          </p:nvPr>
        </p:nvSpPr>
        <p:spPr/>
        <p:txBody>
          <a:bodyPr/>
          <a:lstStyle/>
          <a:p>
            <a:fld id="{7C340E62-1C78-9346-A78B-FCE39E80B7C7}" type="datetimeFigureOut">
              <a:rPr lang="es-ES_tradnl" smtClean="0"/>
              <a:t>5/11/17</a:t>
            </a:fld>
            <a:endParaRPr lang="es-ES_tradnl"/>
          </a:p>
        </p:txBody>
      </p:sp>
      <p:sp>
        <p:nvSpPr>
          <p:cNvPr id="8" name="Marcador de pie de página 7"/>
          <p:cNvSpPr>
            <a:spLocks noGrp="1"/>
          </p:cNvSpPr>
          <p:nvPr>
            <p:ph type="ftr" sz="quarter" idx="11"/>
          </p:nvPr>
        </p:nvSpPr>
        <p:spPr/>
        <p:txBody>
          <a:bodyPr/>
          <a:lstStyle/>
          <a:p>
            <a:endParaRPr lang="es-ES_tradnl"/>
          </a:p>
        </p:txBody>
      </p:sp>
      <p:sp>
        <p:nvSpPr>
          <p:cNvPr id="9" name="Marcador de número de diapositiva 8"/>
          <p:cNvSpPr>
            <a:spLocks noGrp="1"/>
          </p:cNvSpPr>
          <p:nvPr>
            <p:ph type="sldNum" sz="quarter" idx="12"/>
          </p:nvPr>
        </p:nvSpPr>
        <p:spPr/>
        <p:txBody>
          <a:bodyPr/>
          <a:lstStyle/>
          <a:p>
            <a:fld id="{045D625C-AB0A-8A49-AE12-0D4CB7C6CB14}" type="slidenum">
              <a:rPr lang="es-ES_tradnl" smtClean="0"/>
              <a:t>‹Nr.›</a:t>
            </a:fld>
            <a:endParaRPr lang="es-ES_tradnl"/>
          </a:p>
        </p:txBody>
      </p:sp>
    </p:spTree>
    <p:extLst>
      <p:ext uri="{BB962C8B-B14F-4D97-AF65-F5344CB8AC3E}">
        <p14:creationId xmlns:p14="http://schemas.microsoft.com/office/powerpoint/2010/main" val="10999145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Clic para editar título</a:t>
            </a:r>
            <a:endParaRPr lang="es-ES_tradnl"/>
          </a:p>
        </p:txBody>
      </p:sp>
      <p:sp>
        <p:nvSpPr>
          <p:cNvPr id="3" name="Marcador de fecha 2"/>
          <p:cNvSpPr>
            <a:spLocks noGrp="1"/>
          </p:cNvSpPr>
          <p:nvPr>
            <p:ph type="dt" sz="half" idx="10"/>
          </p:nvPr>
        </p:nvSpPr>
        <p:spPr/>
        <p:txBody>
          <a:bodyPr/>
          <a:lstStyle/>
          <a:p>
            <a:fld id="{7C340E62-1C78-9346-A78B-FCE39E80B7C7}" type="datetimeFigureOut">
              <a:rPr lang="es-ES_tradnl" smtClean="0"/>
              <a:t>5/11/17</a:t>
            </a:fld>
            <a:endParaRPr lang="es-ES_tradnl"/>
          </a:p>
        </p:txBody>
      </p:sp>
      <p:sp>
        <p:nvSpPr>
          <p:cNvPr id="4" name="Marcador de pie de página 3"/>
          <p:cNvSpPr>
            <a:spLocks noGrp="1"/>
          </p:cNvSpPr>
          <p:nvPr>
            <p:ph type="ftr" sz="quarter" idx="11"/>
          </p:nvPr>
        </p:nvSpPr>
        <p:spPr/>
        <p:txBody>
          <a:bodyPr/>
          <a:lstStyle/>
          <a:p>
            <a:endParaRPr lang="es-ES_tradnl"/>
          </a:p>
        </p:txBody>
      </p:sp>
      <p:sp>
        <p:nvSpPr>
          <p:cNvPr id="5" name="Marcador de número de diapositiva 4"/>
          <p:cNvSpPr>
            <a:spLocks noGrp="1"/>
          </p:cNvSpPr>
          <p:nvPr>
            <p:ph type="sldNum" sz="quarter" idx="12"/>
          </p:nvPr>
        </p:nvSpPr>
        <p:spPr/>
        <p:txBody>
          <a:bodyPr/>
          <a:lstStyle/>
          <a:p>
            <a:fld id="{045D625C-AB0A-8A49-AE12-0D4CB7C6CB14}" type="slidenum">
              <a:rPr lang="es-ES_tradnl" smtClean="0"/>
              <a:t>‹Nr.›</a:t>
            </a:fld>
            <a:endParaRPr lang="es-ES_tradnl"/>
          </a:p>
        </p:txBody>
      </p:sp>
    </p:spTree>
    <p:extLst>
      <p:ext uri="{BB962C8B-B14F-4D97-AF65-F5344CB8AC3E}">
        <p14:creationId xmlns:p14="http://schemas.microsoft.com/office/powerpoint/2010/main" val="7253647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7C340E62-1C78-9346-A78B-FCE39E80B7C7}" type="datetimeFigureOut">
              <a:rPr lang="es-ES_tradnl" smtClean="0"/>
              <a:t>5/11/17</a:t>
            </a:fld>
            <a:endParaRPr lang="es-ES_tradnl"/>
          </a:p>
        </p:txBody>
      </p:sp>
      <p:sp>
        <p:nvSpPr>
          <p:cNvPr id="3" name="Marcador de pie de página 2"/>
          <p:cNvSpPr>
            <a:spLocks noGrp="1"/>
          </p:cNvSpPr>
          <p:nvPr>
            <p:ph type="ftr" sz="quarter" idx="11"/>
          </p:nvPr>
        </p:nvSpPr>
        <p:spPr/>
        <p:txBody>
          <a:bodyPr/>
          <a:lstStyle/>
          <a:p>
            <a:endParaRPr lang="es-ES_tradnl"/>
          </a:p>
        </p:txBody>
      </p:sp>
      <p:sp>
        <p:nvSpPr>
          <p:cNvPr id="4" name="Marcador de número de diapositiva 3"/>
          <p:cNvSpPr>
            <a:spLocks noGrp="1"/>
          </p:cNvSpPr>
          <p:nvPr>
            <p:ph type="sldNum" sz="quarter" idx="12"/>
          </p:nvPr>
        </p:nvSpPr>
        <p:spPr/>
        <p:txBody>
          <a:bodyPr/>
          <a:lstStyle/>
          <a:p>
            <a:fld id="{045D625C-AB0A-8A49-AE12-0D4CB7C6CB14}" type="slidenum">
              <a:rPr lang="es-ES_tradnl" smtClean="0"/>
              <a:t>‹Nr.›</a:t>
            </a:fld>
            <a:endParaRPr lang="es-ES_tradnl"/>
          </a:p>
        </p:txBody>
      </p:sp>
    </p:spTree>
    <p:extLst>
      <p:ext uri="{BB962C8B-B14F-4D97-AF65-F5344CB8AC3E}">
        <p14:creationId xmlns:p14="http://schemas.microsoft.com/office/powerpoint/2010/main" val="20888283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Clic para editar título</a:t>
            </a:r>
            <a:endParaRPr lang="es-ES_tradnl"/>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7C340E62-1C78-9346-A78B-FCE39E80B7C7}" type="datetimeFigureOut">
              <a:rPr lang="es-ES_tradnl" smtClean="0"/>
              <a:t>5/11/17</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045D625C-AB0A-8A49-AE12-0D4CB7C6CB14}" type="slidenum">
              <a:rPr lang="es-ES_tradnl" smtClean="0"/>
              <a:t>‹Nr.›</a:t>
            </a:fld>
            <a:endParaRPr lang="es-ES_tradnl"/>
          </a:p>
        </p:txBody>
      </p:sp>
    </p:spTree>
    <p:extLst>
      <p:ext uri="{BB962C8B-B14F-4D97-AF65-F5344CB8AC3E}">
        <p14:creationId xmlns:p14="http://schemas.microsoft.com/office/powerpoint/2010/main" val="20229177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Clic para editar título</a:t>
            </a:r>
            <a:endParaRPr lang="es-ES_tradnl"/>
          </a:p>
        </p:txBody>
      </p:sp>
      <p:sp>
        <p:nvSpPr>
          <p:cNvPr id="3" name="Marcador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_tradn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7C340E62-1C78-9346-A78B-FCE39E80B7C7}" type="datetimeFigureOut">
              <a:rPr lang="es-ES_tradnl" smtClean="0"/>
              <a:t>5/11/17</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045D625C-AB0A-8A49-AE12-0D4CB7C6CB14}" type="slidenum">
              <a:rPr lang="es-ES_tradnl" smtClean="0"/>
              <a:t>‹Nr.›</a:t>
            </a:fld>
            <a:endParaRPr lang="es-ES_tradnl"/>
          </a:p>
        </p:txBody>
      </p:sp>
    </p:spTree>
    <p:extLst>
      <p:ext uri="{BB962C8B-B14F-4D97-AF65-F5344CB8AC3E}">
        <p14:creationId xmlns:p14="http://schemas.microsoft.com/office/powerpoint/2010/main" val="21749133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Clic para editar título</a:t>
            </a:r>
            <a:endParaRPr lang="es-ES_tradnl"/>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340E62-1C78-9346-A78B-FCE39E80B7C7}" type="datetimeFigureOut">
              <a:rPr lang="es-ES_tradnl" smtClean="0"/>
              <a:t>5/11/17</a:t>
            </a:fld>
            <a:endParaRPr lang="es-ES_tradnl"/>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5D625C-AB0A-8A49-AE12-0D4CB7C6CB14}" type="slidenum">
              <a:rPr lang="es-ES_tradnl" smtClean="0"/>
              <a:t>‹Nr.›</a:t>
            </a:fld>
            <a:endParaRPr lang="es-ES_tradnl"/>
          </a:p>
        </p:txBody>
      </p:sp>
    </p:spTree>
    <p:extLst>
      <p:ext uri="{BB962C8B-B14F-4D97-AF65-F5344CB8AC3E}">
        <p14:creationId xmlns:p14="http://schemas.microsoft.com/office/powerpoint/2010/main" val="17001196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g"/><Relationship Id="rId3" Type="http://schemas.openxmlformats.org/officeDocument/2006/relationships/image" Target="../media/image18.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g"/><Relationship Id="rId3" Type="http://schemas.openxmlformats.org/officeDocument/2006/relationships/image" Target="../media/image23.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EsQOYC-g5uA" TargetMode="External"/><Relationship Id="rId3" Type="http://schemas.openxmlformats.org/officeDocument/2006/relationships/image" Target="../media/image4.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jpg"/><Relationship Id="rId3" Type="http://schemas.openxmlformats.org/officeDocument/2006/relationships/hyperlink" Target="https://www.youtube.com/watch?v=vckBmvw2rBA"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l2MYklcoJ6Q" TargetMode="External"/><Relationship Id="rId3" Type="http://schemas.openxmlformats.org/officeDocument/2006/relationships/image" Target="../media/image4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3804355"/>
            <a:ext cx="9144000" cy="948267"/>
          </a:xfrm>
        </p:spPr>
        <p:txBody>
          <a:bodyPr>
            <a:normAutofit/>
          </a:bodyPr>
          <a:lstStyle/>
          <a:p>
            <a:r>
              <a:rPr lang="es-ES_tradnl" b="1" dirty="0" smtClean="0"/>
              <a:t>Asombro y catequesis</a:t>
            </a:r>
            <a:endParaRPr lang="es-ES_tradnl" b="1" dirty="0"/>
          </a:p>
        </p:txBody>
      </p:sp>
      <p:sp>
        <p:nvSpPr>
          <p:cNvPr id="3" name="Subtítulo 2"/>
          <p:cNvSpPr>
            <a:spLocks noGrp="1"/>
          </p:cNvSpPr>
          <p:nvPr>
            <p:ph type="subTitle" idx="1"/>
          </p:nvPr>
        </p:nvSpPr>
        <p:spPr>
          <a:xfrm>
            <a:off x="1524000" y="4842932"/>
            <a:ext cx="9144000" cy="970846"/>
          </a:xfrm>
        </p:spPr>
        <p:txBody>
          <a:bodyPr>
            <a:normAutofit/>
          </a:bodyPr>
          <a:lstStyle/>
          <a:p>
            <a:r>
              <a:rPr lang="es-ES_tradnl" dirty="0" smtClean="0"/>
              <a:t>Manuel </a:t>
            </a:r>
            <a:r>
              <a:rPr lang="es-ES_tradnl" dirty="0" err="1" smtClean="0"/>
              <a:t>Maria</a:t>
            </a:r>
            <a:r>
              <a:rPr lang="es-ES_tradnl" dirty="0" smtClean="0"/>
              <a:t> </a:t>
            </a:r>
            <a:r>
              <a:rPr lang="es-ES_tradnl" dirty="0" err="1" smtClean="0"/>
              <a:t>Bru</a:t>
            </a:r>
            <a:r>
              <a:rPr lang="es-ES_tradnl" dirty="0" smtClean="0"/>
              <a:t> Alonso</a:t>
            </a:r>
          </a:p>
          <a:p>
            <a:r>
              <a:rPr lang="es-ES_tradnl" dirty="0" smtClean="0"/>
              <a:t>Delegado Episcopal de Catequesis de la Di</a:t>
            </a:r>
            <a:r>
              <a:rPr lang="es-ES" dirty="0" err="1" smtClean="0"/>
              <a:t>ócesis</a:t>
            </a:r>
            <a:r>
              <a:rPr lang="es-ES" dirty="0" smtClean="0"/>
              <a:t> de Madrid</a:t>
            </a:r>
            <a:endParaRPr lang="es-ES_tradnl" dirty="0"/>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6000" y="0"/>
            <a:ext cx="5080000" cy="3683000"/>
          </a:xfrm>
          <a:prstGeom prst="rect">
            <a:avLst/>
          </a:prstGeom>
        </p:spPr>
      </p:pic>
    </p:spTree>
    <p:extLst>
      <p:ext uri="{BB962C8B-B14F-4D97-AF65-F5344CB8AC3E}">
        <p14:creationId xmlns:p14="http://schemas.microsoft.com/office/powerpoint/2010/main" val="7840528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470253"/>
          </a:xfrm>
        </p:spPr>
        <p:txBody>
          <a:bodyPr>
            <a:normAutofit fontScale="90000"/>
          </a:bodyPr>
          <a:lstStyle/>
          <a:p>
            <a:r>
              <a:rPr lang="es-ES_tradnl" dirty="0" smtClean="0"/>
              <a:t>Asombro y catequesis / ¿Asombro?</a:t>
            </a:r>
            <a:endParaRPr lang="es-ES_tradnl" dirty="0"/>
          </a:p>
        </p:txBody>
      </p:sp>
      <p:sp>
        <p:nvSpPr>
          <p:cNvPr id="3" name="Marcador de contenido 2"/>
          <p:cNvSpPr>
            <a:spLocks noGrp="1"/>
          </p:cNvSpPr>
          <p:nvPr>
            <p:ph idx="1"/>
          </p:nvPr>
        </p:nvSpPr>
        <p:spPr>
          <a:xfrm>
            <a:off x="485422" y="4797778"/>
            <a:ext cx="11150600" cy="1682044"/>
          </a:xfrm>
        </p:spPr>
        <p:txBody>
          <a:bodyPr numCol="1">
            <a:noAutofit/>
          </a:bodyPr>
          <a:lstStyle/>
          <a:p>
            <a:r>
              <a:rPr lang="es-ES_tradnl" sz="2000" b="1" dirty="0"/>
              <a:t>Asombro del catequista:</a:t>
            </a:r>
            <a:r>
              <a:rPr lang="es-ES_tradnl" sz="2000" dirty="0"/>
              <a:t> “Fui dejándome llevar y descubrí que todo era fácil, estudiaba la catequesis a lo largo de la semana, pero siempre ponía algo de mi experiencia en cada una de ellas, me cuidaba mucho, procuraba estar en gracia de Dios </a:t>
            </a:r>
            <a:r>
              <a:rPr lang="es-ES_tradnl" sz="2000" b="1" dirty="0"/>
              <a:t>y era asombroso... </a:t>
            </a:r>
            <a:r>
              <a:rPr lang="es-ES_tradnl" sz="2000" dirty="0"/>
              <a:t>¡Qué sí, ¡qué sí qué era suficiente!, me dejaba llevar pues sus corazones ya estaban predispuestos, ¡Qué fácil fue todo, con qué suavidad calaba la Palabra de Dios ¿pero si no hacía nada?, ¡el Señor me precedía, yo solo recogía lo que El sembraba</a:t>
            </a:r>
            <a:r>
              <a:rPr lang="es-ES_tradnl" sz="2000" dirty="0" smtClean="0"/>
              <a:t>!”</a:t>
            </a:r>
            <a:r>
              <a:rPr lang="es-ES_tradnl" sz="2000" i="1" dirty="0" smtClean="0"/>
              <a:t>.  </a:t>
            </a:r>
            <a:endParaRPr lang="es-ES_tradnl" sz="2000" i="1" dirty="0"/>
          </a:p>
          <a:p>
            <a:pPr marL="0" indent="0" algn="r">
              <a:buNone/>
            </a:pPr>
            <a:r>
              <a:rPr lang="es-MX" sz="1800" dirty="0" smtClean="0"/>
              <a:t> </a:t>
            </a:r>
            <a:endParaRPr lang="es-ES_tradnl" sz="1800" b="1" dirty="0"/>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2022" y="948267"/>
            <a:ext cx="5334000" cy="3556000"/>
          </a:xfrm>
          <a:prstGeom prst="rect">
            <a:avLst/>
          </a:prstGeom>
        </p:spPr>
      </p:pic>
    </p:spTree>
    <p:extLst>
      <p:ext uri="{BB962C8B-B14F-4D97-AF65-F5344CB8AC3E}">
        <p14:creationId xmlns:p14="http://schemas.microsoft.com/office/powerpoint/2010/main" val="16402531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470253"/>
          </a:xfrm>
        </p:spPr>
        <p:txBody>
          <a:bodyPr>
            <a:normAutofit fontScale="90000"/>
          </a:bodyPr>
          <a:lstStyle/>
          <a:p>
            <a:r>
              <a:rPr lang="es-ES_tradnl" dirty="0" smtClean="0"/>
              <a:t>Asombro y catequesis / </a:t>
            </a:r>
            <a:r>
              <a:rPr lang="es-ES_tradnl" sz="4000" i="1" dirty="0" smtClean="0"/>
              <a:t>¿</a:t>
            </a:r>
            <a:r>
              <a:rPr lang="es-ES_tradnl" sz="4000" i="1" dirty="0" err="1" smtClean="0"/>
              <a:t>Qu</a:t>
            </a:r>
            <a:r>
              <a:rPr lang="es-ES" sz="4000" i="1" dirty="0" smtClean="0"/>
              <a:t>é es el lenguaje religioso</a:t>
            </a:r>
            <a:r>
              <a:rPr lang="es-ES_tradnl" sz="4000" i="1" dirty="0" smtClean="0"/>
              <a:t>?</a:t>
            </a:r>
            <a:endParaRPr lang="es-ES_tradnl" sz="4000" i="1" dirty="0"/>
          </a:p>
        </p:txBody>
      </p:sp>
      <p:sp>
        <p:nvSpPr>
          <p:cNvPr id="3" name="Marcador de contenido 2"/>
          <p:cNvSpPr>
            <a:spLocks noGrp="1"/>
          </p:cNvSpPr>
          <p:nvPr>
            <p:ph idx="1"/>
          </p:nvPr>
        </p:nvSpPr>
        <p:spPr>
          <a:xfrm>
            <a:off x="485422" y="1151467"/>
            <a:ext cx="5588000" cy="5328354"/>
          </a:xfrm>
        </p:spPr>
        <p:txBody>
          <a:bodyPr numCol="1">
            <a:noAutofit/>
          </a:bodyPr>
          <a:lstStyle/>
          <a:p>
            <a:r>
              <a:rPr lang="es-ES_tradnl" sz="2000" b="1" dirty="0"/>
              <a:t>¿Qué es el lenguaje religioso? </a:t>
            </a:r>
            <a:r>
              <a:rPr lang="es-ES_tradnl" sz="2000" dirty="0"/>
              <a:t>¿Qué no es el lenguaje religioso? ¿Qué lo determina? </a:t>
            </a:r>
          </a:p>
          <a:p>
            <a:r>
              <a:rPr lang="es-ES_tradnl" sz="2000" b="1" dirty="0"/>
              <a:t>¿Es este un lenguaje críptico, </a:t>
            </a:r>
            <a:r>
              <a:rPr lang="es-ES_tradnl" sz="2000" dirty="0"/>
              <a:t>para iniciados, alejado del lenguaje de la calle?</a:t>
            </a:r>
          </a:p>
          <a:p>
            <a:r>
              <a:rPr lang="es-ES_tradnl" sz="2000" dirty="0"/>
              <a:t>Cuando hablamos de lenguaje religioso no hablamos de un idioma, una lengua, ni siquiera de “un” lenguaje propio, el lenguaje religioso, sino que </a:t>
            </a:r>
            <a:r>
              <a:rPr lang="es-ES_tradnl" sz="2000" b="1" dirty="0"/>
              <a:t>hablamos del lenguaje, es decir, de la capacidad humana de comunicarnos, que se concretiza en diversas modalidades en su desarrollo, y en diversos ámbitos de la realidad humana. En este caso, de su experiencia religiosa.</a:t>
            </a:r>
            <a:r>
              <a:rPr lang="es-ES_tradnl" sz="2000" b="1" dirty="0" smtClean="0">
                <a:effectLst/>
              </a:rPr>
              <a:t> </a:t>
            </a:r>
          </a:p>
          <a:p>
            <a:r>
              <a:rPr lang="es-ES_tradnl" sz="2000" dirty="0"/>
              <a:t>¿Es este un lenguaje válido, </a:t>
            </a:r>
            <a:r>
              <a:rPr lang="es-ES_tradnl" sz="2000" b="1" dirty="0"/>
              <a:t>conecta con el hombre de hoy, o resulta incomprensible en una sociedad que sufre la “prescindencia religiosa”, </a:t>
            </a:r>
            <a:r>
              <a:rPr lang="es-ES_tradnl" sz="2000" dirty="0"/>
              <a:t>como la llama el Papa Francisco, o que algunos se atreven a llamar post-cristiana?</a:t>
            </a:r>
            <a:r>
              <a:rPr lang="es-ES_tradnl" sz="2000" dirty="0" smtClean="0">
                <a:effectLst/>
              </a:rPr>
              <a:t> </a:t>
            </a:r>
            <a:r>
              <a:rPr lang="es-ES_tradnl" sz="2000" i="1" dirty="0" smtClean="0"/>
              <a:t>  </a:t>
            </a:r>
            <a:endParaRPr lang="es-ES_tradnl" sz="2000" i="1" dirty="0"/>
          </a:p>
          <a:p>
            <a:pPr marL="0" indent="0" algn="r">
              <a:buNone/>
            </a:pPr>
            <a:r>
              <a:rPr lang="es-MX" sz="1800" dirty="0" smtClean="0"/>
              <a:t> </a:t>
            </a:r>
            <a:endParaRPr lang="es-ES_tradnl" sz="1800" b="1" dirty="0"/>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73422" y="1286934"/>
            <a:ext cx="5767677" cy="3973688"/>
          </a:xfrm>
          <a:prstGeom prst="rect">
            <a:avLst/>
          </a:prstGeom>
        </p:spPr>
      </p:pic>
    </p:spTree>
    <p:extLst>
      <p:ext uri="{BB962C8B-B14F-4D97-AF65-F5344CB8AC3E}">
        <p14:creationId xmlns:p14="http://schemas.microsoft.com/office/powerpoint/2010/main" val="5579734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470253"/>
          </a:xfrm>
        </p:spPr>
        <p:txBody>
          <a:bodyPr>
            <a:normAutofit fontScale="90000"/>
          </a:bodyPr>
          <a:lstStyle/>
          <a:p>
            <a:r>
              <a:rPr lang="es-ES_tradnl" dirty="0" smtClean="0"/>
              <a:t>Asombro y catequesis / </a:t>
            </a:r>
            <a:r>
              <a:rPr lang="es-ES_tradnl" sz="4000" i="1" dirty="0" smtClean="0"/>
              <a:t>¿</a:t>
            </a:r>
            <a:r>
              <a:rPr lang="es-ES_tradnl" sz="4000" i="1" dirty="0" err="1" smtClean="0"/>
              <a:t>Qu</a:t>
            </a:r>
            <a:r>
              <a:rPr lang="es-ES" sz="4000" i="1" dirty="0" smtClean="0"/>
              <a:t>é es el lenguaje religioso</a:t>
            </a:r>
            <a:r>
              <a:rPr lang="es-ES_tradnl" sz="4000" i="1" dirty="0" smtClean="0"/>
              <a:t>?</a:t>
            </a:r>
            <a:endParaRPr lang="es-ES_tradnl" sz="4000" i="1" dirty="0"/>
          </a:p>
        </p:txBody>
      </p:sp>
      <p:sp>
        <p:nvSpPr>
          <p:cNvPr id="3" name="Marcador de contenido 2"/>
          <p:cNvSpPr>
            <a:spLocks noGrp="1"/>
          </p:cNvSpPr>
          <p:nvPr>
            <p:ph idx="1"/>
          </p:nvPr>
        </p:nvSpPr>
        <p:spPr>
          <a:xfrm>
            <a:off x="485421" y="1238956"/>
            <a:ext cx="4255912" cy="5240865"/>
          </a:xfrm>
        </p:spPr>
        <p:txBody>
          <a:bodyPr numCol="1">
            <a:noAutofit/>
          </a:bodyPr>
          <a:lstStyle/>
          <a:p>
            <a:pPr marL="0" indent="0">
              <a:buNone/>
            </a:pPr>
            <a:r>
              <a:rPr lang="es-ES_tradnl" sz="2000" b="1" dirty="0"/>
              <a:t>¿Es el lenguaje religioso que utilizamos un lenguaje válido para la evangelización, para el primer anuncio misionero, para la catequesis</a:t>
            </a:r>
            <a:r>
              <a:rPr lang="es-ES_tradnl" sz="2000" b="1" dirty="0" smtClean="0"/>
              <a:t>?</a:t>
            </a:r>
            <a:endParaRPr lang="es-ES_tradnl" sz="2000" b="1" dirty="0"/>
          </a:p>
          <a:p>
            <a:r>
              <a:rPr lang="es-ES_tradnl" sz="2000" dirty="0"/>
              <a:t>Tal vez la mejor pregunta, la más difícil de contestar, la que realmente importa al abordar este tema, sea la que está en la base de esta respuesta de Benedicto XVI: </a:t>
            </a:r>
            <a:endParaRPr lang="es-ES_tradnl" sz="2000" dirty="0" smtClean="0"/>
          </a:p>
          <a:p>
            <a:pPr marL="0" indent="0">
              <a:buNone/>
            </a:pPr>
            <a:r>
              <a:rPr lang="es-ES_tradnl" sz="2000" b="1" dirty="0" smtClean="0"/>
              <a:t>“</a:t>
            </a:r>
            <a:r>
              <a:rPr lang="es-ES_tradnl" sz="2000" b="1" dirty="0"/>
              <a:t>A veces da la impresión de que damos respuestas a preguntas que nadie se hace”. </a:t>
            </a:r>
            <a:endParaRPr lang="es-ES_tradnl" sz="2000" b="1" dirty="0" smtClean="0"/>
          </a:p>
          <a:p>
            <a:r>
              <a:rPr lang="es-ES_tradnl" sz="2000" dirty="0" smtClean="0"/>
              <a:t>¿</a:t>
            </a:r>
            <a:r>
              <a:rPr lang="es-ES_tradnl" sz="2000" dirty="0"/>
              <a:t>Será por el lenguaje?</a:t>
            </a:r>
          </a:p>
          <a:p>
            <a:pPr marL="0" indent="0" algn="r">
              <a:buNone/>
            </a:pPr>
            <a:r>
              <a:rPr lang="es-MX" sz="1800" dirty="0" smtClean="0"/>
              <a:t> </a:t>
            </a:r>
            <a:endParaRPr lang="es-ES_tradnl" sz="1800" b="1" dirty="0"/>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66375" y="1238955"/>
            <a:ext cx="6087425" cy="4405489"/>
          </a:xfrm>
          <a:prstGeom prst="rect">
            <a:avLst/>
          </a:prstGeom>
        </p:spPr>
      </p:pic>
    </p:spTree>
    <p:extLst>
      <p:ext uri="{BB962C8B-B14F-4D97-AF65-F5344CB8AC3E}">
        <p14:creationId xmlns:p14="http://schemas.microsoft.com/office/powerpoint/2010/main" val="5430164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470253"/>
          </a:xfrm>
        </p:spPr>
        <p:txBody>
          <a:bodyPr>
            <a:normAutofit fontScale="90000"/>
          </a:bodyPr>
          <a:lstStyle/>
          <a:p>
            <a:r>
              <a:rPr lang="es-ES_tradnl" dirty="0" smtClean="0"/>
              <a:t>Asombro y catequesis / </a:t>
            </a:r>
            <a:r>
              <a:rPr lang="es-ES_tradnl" sz="2200" b="1" dirty="0">
                <a:latin typeface="+mn-lt"/>
                <a:ea typeface="Arial" charset="0"/>
                <a:cs typeface="Arial" charset="0"/>
              </a:rPr>
              <a:t>E</a:t>
            </a:r>
            <a:r>
              <a:rPr lang="es-ES_tradnl" sz="2200" b="1" dirty="0" smtClean="0">
                <a:latin typeface="+mn-lt"/>
                <a:ea typeface="Arial" charset="0"/>
                <a:cs typeface="Arial" charset="0"/>
              </a:rPr>
              <a:t>lementos esenciales de la experiencia religiosa</a:t>
            </a:r>
            <a:endParaRPr lang="es-ES_tradnl" sz="2200" b="1" i="1" dirty="0">
              <a:latin typeface="+mn-lt"/>
            </a:endParaRPr>
          </a:p>
        </p:txBody>
      </p:sp>
      <p:sp>
        <p:nvSpPr>
          <p:cNvPr id="3" name="Marcador de contenido 2"/>
          <p:cNvSpPr>
            <a:spLocks noGrp="1"/>
          </p:cNvSpPr>
          <p:nvPr>
            <p:ph idx="1"/>
          </p:nvPr>
        </p:nvSpPr>
        <p:spPr>
          <a:xfrm>
            <a:off x="485420" y="1238956"/>
            <a:ext cx="4955823" cy="5240865"/>
          </a:xfrm>
        </p:spPr>
        <p:txBody>
          <a:bodyPr numCol="1">
            <a:noAutofit/>
          </a:bodyPr>
          <a:lstStyle/>
          <a:p>
            <a:r>
              <a:rPr lang="es-ES_tradnl" sz="2000" dirty="0"/>
              <a:t>El ser humano, en su inseparable capacidad de vivenciar, observar y pensar, así como de crear y desarrollar lenguajes, </a:t>
            </a:r>
            <a:r>
              <a:rPr lang="es-ES_tradnl" sz="2000" b="1" dirty="0"/>
              <a:t>necesita buscar significantes apropiados a significados específicos </a:t>
            </a:r>
            <a:r>
              <a:rPr lang="es-ES_tradnl" sz="2000" dirty="0"/>
              <a:t>de su experiencia vital. </a:t>
            </a:r>
            <a:endParaRPr lang="es-ES_tradnl" sz="2000" dirty="0" smtClean="0"/>
          </a:p>
          <a:p>
            <a:r>
              <a:rPr lang="es-ES_tradnl" sz="2000" dirty="0"/>
              <a:t>Desde la </a:t>
            </a:r>
            <a:r>
              <a:rPr lang="es-ES_tradnl" sz="2000" b="1" dirty="0"/>
              <a:t>fenomenología de la religión, </a:t>
            </a:r>
            <a:r>
              <a:rPr lang="es-ES_tradnl" sz="2000" dirty="0"/>
              <a:t>ciencia que analiza esta experiencia con criterios antropológicos universales y que busca los aspectos permanentes y definitorios comunes en todas las religiones, </a:t>
            </a:r>
            <a:r>
              <a:rPr lang="es-ES_tradnl" sz="2000" b="1" dirty="0"/>
              <a:t>podemos hablar de una serie de elementos permanentes de toda experiencia religiosa: el misterio, la mediación, el ámbito, el sujeto, y la comunidad</a:t>
            </a:r>
            <a:r>
              <a:rPr lang="es-ES_tradnl" sz="2000" b="1" dirty="0" smtClean="0"/>
              <a:t>.</a:t>
            </a:r>
            <a:endParaRPr lang="es-ES_tradnl" sz="2000" dirty="0"/>
          </a:p>
          <a:p>
            <a:endParaRPr lang="es-ES_tradnl" sz="2000" dirty="0"/>
          </a:p>
          <a:p>
            <a:pPr marL="0" indent="0" algn="r">
              <a:buNone/>
            </a:pPr>
            <a:r>
              <a:rPr lang="es-MX" sz="1800" dirty="0" smtClean="0"/>
              <a:t> </a:t>
            </a:r>
            <a:endParaRPr lang="es-ES_tradnl" sz="1800" b="1" dirty="0"/>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8800" y="1238956"/>
            <a:ext cx="5715000" cy="4406900"/>
          </a:xfrm>
          <a:prstGeom prst="rect">
            <a:avLst/>
          </a:prstGeom>
        </p:spPr>
      </p:pic>
    </p:spTree>
    <p:extLst>
      <p:ext uri="{BB962C8B-B14F-4D97-AF65-F5344CB8AC3E}">
        <p14:creationId xmlns:p14="http://schemas.microsoft.com/office/powerpoint/2010/main" val="19321686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470253"/>
          </a:xfrm>
        </p:spPr>
        <p:txBody>
          <a:bodyPr>
            <a:normAutofit fontScale="90000"/>
          </a:bodyPr>
          <a:lstStyle/>
          <a:p>
            <a:r>
              <a:rPr lang="es-ES_tradnl" dirty="0" smtClean="0"/>
              <a:t>Asombro y catequesis / </a:t>
            </a:r>
            <a:r>
              <a:rPr lang="es-ES_tradnl" sz="2200" b="1" dirty="0">
                <a:latin typeface="+mn-lt"/>
                <a:ea typeface="Arial" charset="0"/>
                <a:cs typeface="Arial" charset="0"/>
              </a:rPr>
              <a:t>E</a:t>
            </a:r>
            <a:r>
              <a:rPr lang="es-ES_tradnl" sz="2200" b="1" dirty="0" smtClean="0">
                <a:latin typeface="+mn-lt"/>
                <a:ea typeface="Arial" charset="0"/>
                <a:cs typeface="Arial" charset="0"/>
              </a:rPr>
              <a:t>lementos esenciales de la experiencia religiosa</a:t>
            </a:r>
            <a:endParaRPr lang="es-ES_tradnl" sz="2200" b="1" i="1" dirty="0">
              <a:latin typeface="+mn-lt"/>
            </a:endParaRPr>
          </a:p>
        </p:txBody>
      </p:sp>
      <p:sp>
        <p:nvSpPr>
          <p:cNvPr id="3" name="Marcador de contenido 2"/>
          <p:cNvSpPr>
            <a:spLocks noGrp="1"/>
          </p:cNvSpPr>
          <p:nvPr>
            <p:ph idx="1"/>
          </p:nvPr>
        </p:nvSpPr>
        <p:spPr>
          <a:xfrm>
            <a:off x="485421" y="1238956"/>
            <a:ext cx="6683024" cy="5240865"/>
          </a:xfrm>
        </p:spPr>
        <p:txBody>
          <a:bodyPr numCol="1">
            <a:noAutofit/>
          </a:bodyPr>
          <a:lstStyle/>
          <a:p>
            <a:pPr marL="0" indent="0">
              <a:buNone/>
            </a:pPr>
            <a:r>
              <a:rPr lang="es-ES_tradnl" sz="2000" b="1" dirty="0" smtClean="0"/>
              <a:t>	1</a:t>
            </a:r>
            <a:r>
              <a:rPr lang="es-ES_tradnl" sz="2000" b="1" dirty="0"/>
              <a:t>/ El misterio:</a:t>
            </a:r>
            <a:r>
              <a:rPr lang="es-ES_tradnl" sz="2000" dirty="0"/>
              <a:t> </a:t>
            </a:r>
          </a:p>
          <a:p>
            <a:r>
              <a:rPr lang="es-ES_tradnl" sz="2000" dirty="0"/>
              <a:t>Es percibido por el hombre como </a:t>
            </a:r>
            <a:r>
              <a:rPr lang="es-ES_tradnl" sz="2000" b="1" dirty="0" err="1"/>
              <a:t>numinoso</a:t>
            </a:r>
            <a:r>
              <a:rPr lang="es-ES_tradnl" sz="2000" b="1" dirty="0"/>
              <a:t> y luminoso </a:t>
            </a:r>
            <a:r>
              <a:rPr lang="es-ES_tradnl" sz="2000" dirty="0"/>
              <a:t>(enigmático, irreductible, asombroso), </a:t>
            </a:r>
            <a:r>
              <a:rPr lang="es-ES_tradnl" sz="2000" b="1" dirty="0"/>
              <a:t>tremendo </a:t>
            </a:r>
            <a:r>
              <a:rPr lang="es-ES_tradnl" sz="2000" dirty="0"/>
              <a:t>(desconcertante y temible) </a:t>
            </a:r>
            <a:r>
              <a:rPr lang="es-ES_tradnl" sz="2000" b="1" dirty="0"/>
              <a:t>y fascinante </a:t>
            </a:r>
            <a:r>
              <a:rPr lang="es-ES_tradnl" sz="2000" dirty="0"/>
              <a:t>(incomparable, maravilloso, admirable). </a:t>
            </a:r>
            <a:endParaRPr lang="es-ES_tradnl" sz="2000" dirty="0" smtClean="0"/>
          </a:p>
          <a:p>
            <a:r>
              <a:rPr lang="es-ES_tradnl" sz="2000" b="1" dirty="0" smtClean="0"/>
              <a:t>Misterio </a:t>
            </a:r>
            <a:r>
              <a:rPr lang="es-ES_tradnl" sz="2000" b="1" dirty="0"/>
              <a:t>en el lenguaje religioso no es lo mismo que “misterioso” en el lenguaje corriente, </a:t>
            </a:r>
            <a:r>
              <a:rPr lang="es-ES_tradnl" sz="2000" dirty="0"/>
              <a:t>que hace referencia a lo inexplicable por obscuro, y no a lo </a:t>
            </a:r>
            <a:r>
              <a:rPr lang="es-ES_tradnl" sz="2000" b="1" dirty="0"/>
              <a:t>inabarcable por enigmático y a la par totalmente luminoso.</a:t>
            </a:r>
            <a:r>
              <a:rPr lang="es-ES_tradnl" sz="2000" dirty="0"/>
              <a:t> </a:t>
            </a:r>
            <a:r>
              <a:rPr lang="es-ES_tradnl" sz="2000" i="1" dirty="0"/>
              <a:t>Es la diferencia entre no ver por falta de luz o estar deslumbrado por exceso de luz</a:t>
            </a:r>
            <a:r>
              <a:rPr lang="es-ES_tradnl" sz="2000" i="1" dirty="0" smtClean="0"/>
              <a:t>.</a:t>
            </a:r>
            <a:endParaRPr lang="es-ES_tradnl" sz="2000" i="1" dirty="0"/>
          </a:p>
          <a:p>
            <a:r>
              <a:rPr lang="es-ES_tradnl" sz="2000" b="1" dirty="0"/>
              <a:t>La percepción de Dios como misterio hace que en el lenguaje religioso prime el lenguaje simbólico frente al lenguaje racional.</a:t>
            </a:r>
            <a:r>
              <a:rPr lang="es-ES_tradnl" sz="2000" dirty="0"/>
              <a:t> </a:t>
            </a:r>
            <a:r>
              <a:rPr lang="es-ES_tradnl" sz="2000" i="1" dirty="0"/>
              <a:t>La complejidad del lenguaje religioso </a:t>
            </a:r>
            <a:r>
              <a:rPr lang="es-ES_tradnl" sz="2000" i="1" dirty="0" smtClean="0"/>
              <a:t>con </a:t>
            </a:r>
            <a:r>
              <a:rPr lang="es-ES_tradnl" sz="2000" i="1" dirty="0"/>
              <a:t>respecto al misterio, suele darse más en el nivel de la interpretación (se habla “de él”) que en el nivel de la implicación (cuando se habla “con él”)</a:t>
            </a:r>
          </a:p>
          <a:p>
            <a:endParaRPr lang="es-ES_tradnl" sz="2000" dirty="0"/>
          </a:p>
          <a:p>
            <a:pPr marL="0" indent="0" algn="r">
              <a:buNone/>
            </a:pPr>
            <a:r>
              <a:rPr lang="es-MX" sz="1800" dirty="0" smtClean="0"/>
              <a:t> </a:t>
            </a:r>
            <a:endParaRPr lang="es-ES_tradnl" sz="1800" b="1" dirty="0"/>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9672" y="1749777"/>
            <a:ext cx="4530773" cy="3623733"/>
          </a:xfrm>
          <a:prstGeom prst="rect">
            <a:avLst/>
          </a:prstGeom>
        </p:spPr>
      </p:pic>
    </p:spTree>
    <p:extLst>
      <p:ext uri="{BB962C8B-B14F-4D97-AF65-F5344CB8AC3E}">
        <p14:creationId xmlns:p14="http://schemas.microsoft.com/office/powerpoint/2010/main" val="9861530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470253"/>
          </a:xfrm>
        </p:spPr>
        <p:txBody>
          <a:bodyPr>
            <a:normAutofit fontScale="90000"/>
          </a:bodyPr>
          <a:lstStyle/>
          <a:p>
            <a:r>
              <a:rPr lang="es-ES_tradnl" dirty="0" smtClean="0"/>
              <a:t>Asombro y catequesis / </a:t>
            </a:r>
            <a:r>
              <a:rPr lang="es-ES_tradnl" sz="2200" b="1" dirty="0">
                <a:latin typeface="+mn-lt"/>
                <a:ea typeface="Arial" charset="0"/>
                <a:cs typeface="Arial" charset="0"/>
              </a:rPr>
              <a:t>E</a:t>
            </a:r>
            <a:r>
              <a:rPr lang="es-ES_tradnl" sz="2200" b="1" dirty="0" smtClean="0">
                <a:latin typeface="+mn-lt"/>
                <a:ea typeface="Arial" charset="0"/>
                <a:cs typeface="Arial" charset="0"/>
              </a:rPr>
              <a:t>lementos esenciales de la experiencia religiosa</a:t>
            </a:r>
            <a:endParaRPr lang="es-ES_tradnl" sz="2200" b="1" i="1" dirty="0">
              <a:latin typeface="+mn-lt"/>
            </a:endParaRPr>
          </a:p>
        </p:txBody>
      </p:sp>
      <p:sp>
        <p:nvSpPr>
          <p:cNvPr id="3" name="Marcador de contenido 2"/>
          <p:cNvSpPr>
            <a:spLocks noGrp="1"/>
          </p:cNvSpPr>
          <p:nvPr>
            <p:ph idx="1"/>
          </p:nvPr>
        </p:nvSpPr>
        <p:spPr>
          <a:xfrm>
            <a:off x="485420" y="1238956"/>
            <a:ext cx="5260623" cy="5240865"/>
          </a:xfrm>
        </p:spPr>
        <p:txBody>
          <a:bodyPr numCol="1">
            <a:noAutofit/>
          </a:bodyPr>
          <a:lstStyle/>
          <a:p>
            <a:pPr marL="0" indent="0">
              <a:buNone/>
            </a:pPr>
            <a:r>
              <a:rPr lang="es-ES_tradnl" sz="2000" b="1" dirty="0"/>
              <a:t>	</a:t>
            </a:r>
            <a:r>
              <a:rPr lang="es-ES_tradnl" sz="2000" b="1" dirty="0" smtClean="0"/>
              <a:t> </a:t>
            </a:r>
            <a:r>
              <a:rPr lang="es-ES_tradnl" sz="2000" b="1" dirty="0"/>
              <a:t>2/ Las mediaciones. </a:t>
            </a:r>
            <a:endParaRPr lang="es-ES_tradnl" sz="2000" dirty="0"/>
          </a:p>
          <a:p>
            <a:r>
              <a:rPr lang="es-ES_tradnl" sz="2000" dirty="0" smtClean="0"/>
              <a:t>Presentes </a:t>
            </a:r>
            <a:r>
              <a:rPr lang="es-ES_tradnl" sz="2000" dirty="0"/>
              <a:t>en todas las religiones, </a:t>
            </a:r>
            <a:r>
              <a:rPr lang="es-ES_tradnl" sz="2000" b="1" dirty="0"/>
              <a:t>también llamadas </a:t>
            </a:r>
            <a:r>
              <a:rPr lang="es-ES_tradnl" sz="2000" b="1" dirty="0" err="1"/>
              <a:t>hierofanías</a:t>
            </a:r>
            <a:r>
              <a:rPr lang="es-ES_tradnl" sz="2000" b="1" dirty="0"/>
              <a:t> o manifestaciones religiosas. </a:t>
            </a:r>
            <a:endParaRPr lang="es-ES_tradnl" sz="2000" b="1" dirty="0" smtClean="0"/>
          </a:p>
          <a:p>
            <a:r>
              <a:rPr lang="es-ES_tradnl" sz="2000" b="1" dirty="0" smtClean="0"/>
              <a:t>En </a:t>
            </a:r>
            <a:r>
              <a:rPr lang="es-ES_tradnl" sz="2000" b="1" dirty="0"/>
              <a:t>el cristianismo alcanzan su zenit: la encarnación del Hijo de Dios,</a:t>
            </a:r>
            <a:r>
              <a:rPr lang="es-ES_tradnl" sz="2000" dirty="0"/>
              <a:t> la revelación de Dios mismo y de si mismo, </a:t>
            </a:r>
            <a:r>
              <a:rPr lang="es-ES_tradnl" sz="2000" b="1" dirty="0"/>
              <a:t>y los sacramentos signos del amor de Dios manifestados en Cristo. </a:t>
            </a:r>
          </a:p>
          <a:p>
            <a:r>
              <a:rPr lang="es-ES_tradnl" sz="2000" b="1" dirty="0"/>
              <a:t>La mediación es el elemento más determinante del lenguaje religioso, </a:t>
            </a:r>
            <a:r>
              <a:rPr lang="es-ES_tradnl" sz="2000" dirty="0"/>
              <a:t>porque determina el tipo de comunicación que se establece entre Dios y el hombre. </a:t>
            </a:r>
            <a:endParaRPr lang="es-ES_tradnl" sz="2000" dirty="0" smtClean="0"/>
          </a:p>
          <a:p>
            <a:r>
              <a:rPr lang="es-ES_tradnl" sz="2000" b="1" dirty="0" smtClean="0"/>
              <a:t>Todas </a:t>
            </a:r>
            <a:r>
              <a:rPr lang="es-ES_tradnl" sz="2000" b="1" dirty="0"/>
              <a:t>las mediaciones religiosas son indicativas, son señales, </a:t>
            </a:r>
            <a:r>
              <a:rPr lang="es-ES_tradnl" sz="2000" dirty="0"/>
              <a:t>por lo que hacen que en el lenguaje religioso </a:t>
            </a:r>
            <a:r>
              <a:rPr lang="es-ES_tradnl" sz="2000" b="1" dirty="0"/>
              <a:t>prime el lenguaje mostrativo frente al lenguaje demostrativo.</a:t>
            </a:r>
          </a:p>
          <a:p>
            <a:endParaRPr lang="es-ES_tradnl" sz="2000" dirty="0"/>
          </a:p>
          <a:p>
            <a:pPr marL="0" indent="0" algn="r">
              <a:buNone/>
            </a:pPr>
            <a:r>
              <a:rPr lang="es-MX" sz="1800" dirty="0" smtClean="0"/>
              <a:t> </a:t>
            </a:r>
            <a:endParaRPr lang="es-ES_tradnl" sz="1800" b="1" dirty="0"/>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6043" y="1819627"/>
            <a:ext cx="5958853" cy="4079522"/>
          </a:xfrm>
          <a:prstGeom prst="rect">
            <a:avLst/>
          </a:prstGeom>
        </p:spPr>
      </p:pic>
    </p:spTree>
    <p:extLst>
      <p:ext uri="{BB962C8B-B14F-4D97-AF65-F5344CB8AC3E}">
        <p14:creationId xmlns:p14="http://schemas.microsoft.com/office/powerpoint/2010/main" val="8724860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470253"/>
          </a:xfrm>
        </p:spPr>
        <p:txBody>
          <a:bodyPr>
            <a:normAutofit fontScale="90000"/>
          </a:bodyPr>
          <a:lstStyle/>
          <a:p>
            <a:r>
              <a:rPr lang="es-ES_tradnl" dirty="0" smtClean="0"/>
              <a:t>Asombro y catequesis / </a:t>
            </a:r>
            <a:r>
              <a:rPr lang="es-ES_tradnl" sz="2200" b="1" dirty="0">
                <a:latin typeface="+mn-lt"/>
                <a:ea typeface="Arial" charset="0"/>
                <a:cs typeface="Arial" charset="0"/>
              </a:rPr>
              <a:t>E</a:t>
            </a:r>
            <a:r>
              <a:rPr lang="es-ES_tradnl" sz="2200" b="1" dirty="0" smtClean="0">
                <a:latin typeface="+mn-lt"/>
                <a:ea typeface="Arial" charset="0"/>
                <a:cs typeface="Arial" charset="0"/>
              </a:rPr>
              <a:t>lementos esenciales de la experiencia religiosa</a:t>
            </a:r>
            <a:endParaRPr lang="es-ES_tradnl" sz="2200" b="1" i="1" dirty="0">
              <a:latin typeface="+mn-lt"/>
            </a:endParaRPr>
          </a:p>
        </p:txBody>
      </p:sp>
      <p:sp>
        <p:nvSpPr>
          <p:cNvPr id="3" name="Marcador de contenido 2"/>
          <p:cNvSpPr>
            <a:spLocks noGrp="1"/>
          </p:cNvSpPr>
          <p:nvPr>
            <p:ph idx="1"/>
          </p:nvPr>
        </p:nvSpPr>
        <p:spPr>
          <a:xfrm>
            <a:off x="485420" y="1238956"/>
            <a:ext cx="5260623" cy="5240865"/>
          </a:xfrm>
        </p:spPr>
        <p:txBody>
          <a:bodyPr numCol="1">
            <a:noAutofit/>
          </a:bodyPr>
          <a:lstStyle/>
          <a:p>
            <a:pPr marL="0" indent="0">
              <a:buNone/>
            </a:pPr>
            <a:r>
              <a:rPr lang="es-ES_tradnl" sz="2000" b="1" dirty="0" smtClean="0"/>
              <a:t>	3</a:t>
            </a:r>
            <a:r>
              <a:rPr lang="es-ES_tradnl" sz="2000" b="1" dirty="0"/>
              <a:t>/ El ámbito de lo sagrado.</a:t>
            </a:r>
            <a:r>
              <a:rPr lang="es-ES_tradnl" sz="2000" dirty="0"/>
              <a:t> </a:t>
            </a:r>
          </a:p>
          <a:p>
            <a:r>
              <a:rPr lang="es-ES_tradnl" sz="2000" b="1" dirty="0"/>
              <a:t>Lugares, espacios, tiempos, ritos, determinados por la huella de Dios en la naturaleza o en la cultura de los hombres, </a:t>
            </a:r>
            <a:r>
              <a:rPr lang="es-ES_tradnl" sz="2000" dirty="0"/>
              <a:t>y por la necesidad del hombre religioso de tener esos espacios para su relación personal y comunitaria con Dios</a:t>
            </a:r>
            <a:r>
              <a:rPr lang="es-ES_tradnl" sz="2000" i="1" dirty="0"/>
              <a:t>. </a:t>
            </a:r>
            <a:endParaRPr lang="es-ES_tradnl" sz="2000" dirty="0"/>
          </a:p>
          <a:p>
            <a:r>
              <a:rPr lang="es-ES_tradnl" sz="2000" b="1" dirty="0"/>
              <a:t>La necesidad de una ruptura de nivel para acceder al ámbito de lo sagrado, hace que este sea descriptible, </a:t>
            </a:r>
            <a:r>
              <a:rPr lang="es-ES_tradnl" sz="2000" dirty="0"/>
              <a:t>como lo es un ambiente, una escena, un paisaje. </a:t>
            </a:r>
            <a:endParaRPr lang="es-ES_tradnl" sz="2000" dirty="0" smtClean="0"/>
          </a:p>
          <a:p>
            <a:r>
              <a:rPr lang="es-ES_tradnl" sz="2000" dirty="0" smtClean="0"/>
              <a:t>Y </a:t>
            </a:r>
            <a:r>
              <a:rPr lang="es-ES_tradnl" sz="2000" dirty="0"/>
              <a:t>esto hace que </a:t>
            </a:r>
            <a:r>
              <a:rPr lang="es-ES_tradnl" sz="2000" b="1" dirty="0"/>
              <a:t>en el lenguaje religioso prime el lenguaje representativo frente al lenguaje explicativo.</a:t>
            </a:r>
          </a:p>
          <a:p>
            <a:endParaRPr lang="es-ES_tradnl" sz="2000" dirty="0"/>
          </a:p>
          <a:p>
            <a:pPr marL="0" indent="0" algn="r">
              <a:buNone/>
            </a:pPr>
            <a:r>
              <a:rPr lang="es-MX" sz="1800" dirty="0" smtClean="0"/>
              <a:t> </a:t>
            </a:r>
            <a:endParaRPr lang="es-ES_tradnl" sz="1800" b="1" dirty="0"/>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715912"/>
            <a:ext cx="5355024" cy="4030133"/>
          </a:xfrm>
          <a:prstGeom prst="rect">
            <a:avLst/>
          </a:prstGeom>
        </p:spPr>
      </p:pic>
    </p:spTree>
    <p:extLst>
      <p:ext uri="{BB962C8B-B14F-4D97-AF65-F5344CB8AC3E}">
        <p14:creationId xmlns:p14="http://schemas.microsoft.com/office/powerpoint/2010/main" val="8362905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470253"/>
          </a:xfrm>
        </p:spPr>
        <p:txBody>
          <a:bodyPr>
            <a:normAutofit fontScale="90000"/>
          </a:bodyPr>
          <a:lstStyle/>
          <a:p>
            <a:r>
              <a:rPr lang="es-ES_tradnl" dirty="0" smtClean="0"/>
              <a:t>Asombro y catequesis / </a:t>
            </a:r>
            <a:r>
              <a:rPr lang="es-ES_tradnl" sz="2200" b="1" dirty="0">
                <a:latin typeface="+mn-lt"/>
                <a:ea typeface="Arial" charset="0"/>
                <a:cs typeface="Arial" charset="0"/>
              </a:rPr>
              <a:t>E</a:t>
            </a:r>
            <a:r>
              <a:rPr lang="es-ES_tradnl" sz="2200" b="1" dirty="0" smtClean="0">
                <a:latin typeface="+mn-lt"/>
                <a:ea typeface="Arial" charset="0"/>
                <a:cs typeface="Arial" charset="0"/>
              </a:rPr>
              <a:t>lementos esenciales de la experiencia religiosa</a:t>
            </a:r>
            <a:endParaRPr lang="es-ES_tradnl" sz="2200" b="1" i="1" dirty="0">
              <a:latin typeface="+mn-lt"/>
            </a:endParaRPr>
          </a:p>
        </p:txBody>
      </p:sp>
      <p:sp>
        <p:nvSpPr>
          <p:cNvPr id="3" name="Marcador de contenido 2"/>
          <p:cNvSpPr>
            <a:spLocks noGrp="1"/>
          </p:cNvSpPr>
          <p:nvPr>
            <p:ph idx="1"/>
          </p:nvPr>
        </p:nvSpPr>
        <p:spPr>
          <a:xfrm>
            <a:off x="485420" y="1238956"/>
            <a:ext cx="6624040" cy="5240865"/>
          </a:xfrm>
        </p:spPr>
        <p:txBody>
          <a:bodyPr numCol="1">
            <a:noAutofit/>
          </a:bodyPr>
          <a:lstStyle/>
          <a:p>
            <a:pPr marL="0" indent="0">
              <a:buNone/>
            </a:pPr>
            <a:r>
              <a:rPr lang="es-ES_tradnl" sz="2000" b="1" dirty="0"/>
              <a:t>	</a:t>
            </a:r>
            <a:r>
              <a:rPr lang="es-ES_tradnl" sz="2000" b="1" dirty="0" smtClean="0"/>
              <a:t> </a:t>
            </a:r>
            <a:r>
              <a:rPr lang="es-ES_tradnl" sz="2000" b="1" dirty="0"/>
              <a:t>4/ El sujeto religioso.</a:t>
            </a:r>
            <a:r>
              <a:rPr lang="es-ES_tradnl" sz="2000" dirty="0"/>
              <a:t> </a:t>
            </a:r>
          </a:p>
          <a:p>
            <a:r>
              <a:rPr lang="es-ES_tradnl" sz="2000" b="1" dirty="0"/>
              <a:t>Determinado antes por su inquietud religiosa que por su fe religiosa. </a:t>
            </a:r>
            <a:r>
              <a:rPr lang="es-ES_tradnl" sz="2000" dirty="0"/>
              <a:t>Abierto a la trascendencia. </a:t>
            </a:r>
            <a:r>
              <a:rPr lang="es-ES_tradnl" sz="2000" b="1" dirty="0"/>
              <a:t>Buscador de sentido.</a:t>
            </a:r>
            <a:r>
              <a:rPr lang="es-ES_tradnl" sz="2000" dirty="0"/>
              <a:t> </a:t>
            </a:r>
            <a:endParaRPr lang="es-ES_tradnl" sz="2000" dirty="0" smtClean="0"/>
          </a:p>
          <a:p>
            <a:r>
              <a:rPr lang="es-ES_tradnl" sz="2000" dirty="0" smtClean="0"/>
              <a:t>Que </a:t>
            </a:r>
            <a:r>
              <a:rPr lang="es-ES_tradnl" sz="2000" dirty="0"/>
              <a:t>reconoce en su interior una especie de </a:t>
            </a:r>
            <a:r>
              <a:rPr lang="es-ES_tradnl" sz="2000" b="1" dirty="0"/>
              <a:t>“nostalgia de Dios”. </a:t>
            </a:r>
            <a:endParaRPr lang="es-ES_tradnl" sz="2000" b="1" dirty="0" smtClean="0"/>
          </a:p>
          <a:p>
            <a:r>
              <a:rPr lang="es-ES_tradnl" sz="2000" b="1" dirty="0" smtClean="0"/>
              <a:t>Su </a:t>
            </a:r>
            <a:r>
              <a:rPr lang="es-ES_tradnl" sz="2000" b="1" dirty="0"/>
              <a:t>religación con Dios da sentido al resto de sus relaciones. </a:t>
            </a:r>
            <a:r>
              <a:rPr lang="es-ES_tradnl" sz="2000" dirty="0"/>
              <a:t>Planifica su vida como respuesta a la llamada de Dios. </a:t>
            </a:r>
          </a:p>
          <a:p>
            <a:r>
              <a:rPr lang="es-ES_tradnl" sz="2000" dirty="0"/>
              <a:t>Sólo se puede transmitir lo religioso </a:t>
            </a:r>
            <a:r>
              <a:rPr lang="es-ES_tradnl" sz="2000" b="1" dirty="0"/>
              <a:t>como </a:t>
            </a:r>
            <a:r>
              <a:rPr lang="es-ES_tradnl" sz="2000" b="1" dirty="0" err="1" smtClean="0"/>
              <a:t>viviencia</a:t>
            </a:r>
            <a:r>
              <a:rPr lang="es-ES_tradnl" sz="2000" b="1" dirty="0" smtClean="0"/>
              <a:t> y experiencia </a:t>
            </a:r>
            <a:r>
              <a:rPr lang="es-ES_tradnl" sz="2000" b="1" dirty="0"/>
              <a:t>personal y comunitaria. </a:t>
            </a:r>
            <a:endParaRPr lang="es-ES_tradnl" sz="2000" b="1" dirty="0" smtClean="0"/>
          </a:p>
          <a:p>
            <a:r>
              <a:rPr lang="es-ES_tradnl" sz="2000" dirty="0" smtClean="0"/>
              <a:t>El </a:t>
            </a:r>
            <a:r>
              <a:rPr lang="es-ES_tradnl" sz="2000" dirty="0"/>
              <a:t>hombre, inseparable de la experiencia religiosa que vive, hace que </a:t>
            </a:r>
            <a:r>
              <a:rPr lang="es-ES_tradnl" sz="2000" b="1" dirty="0"/>
              <a:t>en el lenguaje religioso prime el lenguaje subjetivo </a:t>
            </a:r>
            <a:r>
              <a:rPr lang="es-ES_tradnl" sz="2000" dirty="0"/>
              <a:t>(yo, nosotros, a mí, a nosotros) </a:t>
            </a:r>
            <a:r>
              <a:rPr lang="es-ES_tradnl" sz="2000" b="1" dirty="0"/>
              <a:t>frente al lenguaje objetivo, </a:t>
            </a:r>
            <a:r>
              <a:rPr lang="es-ES_tradnl" sz="2000" dirty="0"/>
              <a:t>pues </a:t>
            </a:r>
            <a:r>
              <a:rPr lang="es-ES_tradnl" sz="2000" b="1" dirty="0"/>
              <a:t>aún cuando de Dios, prima la referencia a un “Tu” que a un “Él”, es decir, prima el lenguaje cultual que el especulativo.</a:t>
            </a:r>
          </a:p>
          <a:p>
            <a:endParaRPr lang="es-ES_tradnl" sz="2000" dirty="0"/>
          </a:p>
          <a:p>
            <a:pPr marL="0" indent="0" algn="r">
              <a:buNone/>
            </a:pPr>
            <a:r>
              <a:rPr lang="es-MX" sz="1800" dirty="0" smtClean="0"/>
              <a:t> </a:t>
            </a:r>
            <a:endParaRPr lang="es-ES_tradnl" sz="1800" b="1" dirty="0"/>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2220" y="3662819"/>
            <a:ext cx="3937000" cy="2425700"/>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5554" y="1078228"/>
            <a:ext cx="3933666" cy="2504581"/>
          </a:xfrm>
          <a:prstGeom prst="rect">
            <a:avLst/>
          </a:prstGeom>
        </p:spPr>
      </p:pic>
    </p:spTree>
    <p:extLst>
      <p:ext uri="{BB962C8B-B14F-4D97-AF65-F5344CB8AC3E}">
        <p14:creationId xmlns:p14="http://schemas.microsoft.com/office/powerpoint/2010/main" val="4848111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470253"/>
          </a:xfrm>
        </p:spPr>
        <p:txBody>
          <a:bodyPr>
            <a:normAutofit fontScale="90000"/>
          </a:bodyPr>
          <a:lstStyle/>
          <a:p>
            <a:r>
              <a:rPr lang="es-ES_tradnl" dirty="0" smtClean="0"/>
              <a:t>Asombro y catequesis / </a:t>
            </a:r>
            <a:r>
              <a:rPr lang="es-ES_tradnl" sz="2200" b="1" dirty="0">
                <a:latin typeface="+mn-lt"/>
                <a:ea typeface="Arial" charset="0"/>
                <a:cs typeface="Arial" charset="0"/>
              </a:rPr>
              <a:t>E</a:t>
            </a:r>
            <a:r>
              <a:rPr lang="es-ES_tradnl" sz="2200" b="1" dirty="0" smtClean="0">
                <a:latin typeface="+mn-lt"/>
                <a:ea typeface="Arial" charset="0"/>
                <a:cs typeface="Arial" charset="0"/>
              </a:rPr>
              <a:t>lementos esenciales de la experiencia religiosa</a:t>
            </a:r>
            <a:endParaRPr lang="es-ES_tradnl" sz="2200" b="1" i="1" dirty="0">
              <a:latin typeface="+mn-lt"/>
            </a:endParaRPr>
          </a:p>
        </p:txBody>
      </p:sp>
      <p:sp>
        <p:nvSpPr>
          <p:cNvPr id="3" name="Marcador de contenido 2"/>
          <p:cNvSpPr>
            <a:spLocks noGrp="1"/>
          </p:cNvSpPr>
          <p:nvPr>
            <p:ph idx="1"/>
          </p:nvPr>
        </p:nvSpPr>
        <p:spPr>
          <a:xfrm>
            <a:off x="485420" y="1238956"/>
            <a:ext cx="5835370" cy="5240865"/>
          </a:xfrm>
        </p:spPr>
        <p:txBody>
          <a:bodyPr numCol="1">
            <a:noAutofit/>
          </a:bodyPr>
          <a:lstStyle/>
          <a:p>
            <a:pPr marL="0" indent="0">
              <a:buNone/>
            </a:pPr>
            <a:r>
              <a:rPr lang="es-ES_tradnl" sz="2000" b="1" dirty="0" smtClean="0"/>
              <a:t>	5</a:t>
            </a:r>
            <a:r>
              <a:rPr lang="es-ES_tradnl" sz="2000" b="1" dirty="0"/>
              <a:t>/ La comunidad creyente.</a:t>
            </a:r>
            <a:r>
              <a:rPr lang="es-ES_tradnl" sz="2000" dirty="0"/>
              <a:t> </a:t>
            </a:r>
          </a:p>
          <a:p>
            <a:r>
              <a:rPr lang="es-ES_tradnl" sz="2000" dirty="0"/>
              <a:t>La experiencia religiosa sin dejar de ser personal, </a:t>
            </a:r>
            <a:r>
              <a:rPr lang="es-ES_tradnl" sz="2000" b="1" dirty="0"/>
              <a:t>es siempre a su vez comunitaria (grupal) y social (pública). </a:t>
            </a:r>
            <a:endParaRPr lang="es-ES_tradnl" sz="2000" b="1" dirty="0" smtClean="0"/>
          </a:p>
          <a:p>
            <a:r>
              <a:rPr lang="es-ES_tradnl" sz="2000" dirty="0" smtClean="0"/>
              <a:t>El </a:t>
            </a:r>
            <a:r>
              <a:rPr lang="es-ES_tradnl" sz="2000" dirty="0"/>
              <a:t>hecho religioso siempre se ha presentado en grupo. </a:t>
            </a:r>
            <a:r>
              <a:rPr lang="es-ES_tradnl" sz="2000" b="1" dirty="0"/>
              <a:t>No existe el sujeto religioso individualizado e independiente, sino inserto en una comunidad creyente,</a:t>
            </a:r>
            <a:r>
              <a:rPr lang="es-ES_tradnl" sz="2000" dirty="0"/>
              <a:t> más o menos institucionalizada, más o menos iniciática, y más o menos jerárquicamente organizada. </a:t>
            </a:r>
            <a:r>
              <a:rPr lang="es-ES_tradnl" sz="2000" b="1" dirty="0"/>
              <a:t>Además es siempre a la vez mediación y conforma el ámbito sagrado</a:t>
            </a:r>
            <a:r>
              <a:rPr lang="es-ES_tradnl" sz="2000" b="1" dirty="0" smtClean="0"/>
              <a:t>.</a:t>
            </a:r>
            <a:endParaRPr lang="es-ES_tradnl" sz="2000" b="1" dirty="0"/>
          </a:p>
          <a:p>
            <a:r>
              <a:rPr lang="es-ES_tradnl" sz="2000" b="1" dirty="0"/>
              <a:t>Aunque el grupo religioso pueda tender a fomentar un lenguaje foráneo al resto de la sociedad, </a:t>
            </a:r>
            <a:r>
              <a:rPr lang="es-ES_tradnl" sz="2000" dirty="0"/>
              <a:t>dado que la auténtica experiencia religiosa no tiende a ser sectaria sino integradora, </a:t>
            </a:r>
            <a:r>
              <a:rPr lang="es-ES_tradnl" sz="2000" b="1" dirty="0"/>
              <a:t>el lenguaje religioso puede determinar el lenguaje cultural circundante, pero raramente disgregarse de él.  </a:t>
            </a:r>
          </a:p>
          <a:p>
            <a:endParaRPr lang="es-ES_tradnl" sz="2000" dirty="0"/>
          </a:p>
          <a:p>
            <a:pPr marL="0" indent="0" algn="r">
              <a:buNone/>
            </a:pPr>
            <a:r>
              <a:rPr lang="es-MX" sz="1800" dirty="0" smtClean="0"/>
              <a:t> </a:t>
            </a:r>
            <a:endParaRPr lang="es-ES_tradnl" sz="1800" b="1" dirty="0"/>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84620" y="2240280"/>
            <a:ext cx="5349240" cy="3566160"/>
          </a:xfrm>
          <a:prstGeom prst="rect">
            <a:avLst/>
          </a:prstGeom>
        </p:spPr>
      </p:pic>
    </p:spTree>
    <p:extLst>
      <p:ext uri="{BB962C8B-B14F-4D97-AF65-F5344CB8AC3E}">
        <p14:creationId xmlns:p14="http://schemas.microsoft.com/office/powerpoint/2010/main" val="2271554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470253"/>
          </a:xfrm>
        </p:spPr>
        <p:txBody>
          <a:bodyPr>
            <a:normAutofit fontScale="90000"/>
          </a:bodyPr>
          <a:lstStyle/>
          <a:p>
            <a:r>
              <a:rPr lang="es-ES_tradnl" dirty="0" smtClean="0"/>
              <a:t>Asombro y catequesis / </a:t>
            </a:r>
            <a:r>
              <a:rPr lang="es-ES_tradnl" sz="2200" b="1" dirty="0">
                <a:latin typeface="+mn-lt"/>
                <a:ea typeface="Arial" charset="0"/>
                <a:cs typeface="Arial" charset="0"/>
              </a:rPr>
              <a:t>E</a:t>
            </a:r>
            <a:r>
              <a:rPr lang="es-ES_tradnl" sz="2200" b="1" dirty="0" smtClean="0">
                <a:latin typeface="+mn-lt"/>
                <a:ea typeface="Arial" charset="0"/>
                <a:cs typeface="Arial" charset="0"/>
              </a:rPr>
              <a:t>lementos esenciales de la experiencia religiosa</a:t>
            </a:r>
            <a:endParaRPr lang="es-ES_tradnl" sz="2200" b="1" i="1" dirty="0">
              <a:latin typeface="+mn-lt"/>
            </a:endParaRPr>
          </a:p>
        </p:txBody>
      </p:sp>
      <p:sp>
        <p:nvSpPr>
          <p:cNvPr id="3" name="Marcador de contenido 2"/>
          <p:cNvSpPr>
            <a:spLocks noGrp="1"/>
          </p:cNvSpPr>
          <p:nvPr>
            <p:ph idx="1"/>
          </p:nvPr>
        </p:nvSpPr>
        <p:spPr>
          <a:xfrm>
            <a:off x="485420" y="1238956"/>
            <a:ext cx="7046950" cy="5240865"/>
          </a:xfrm>
        </p:spPr>
        <p:txBody>
          <a:bodyPr numCol="1">
            <a:noAutofit/>
          </a:bodyPr>
          <a:lstStyle/>
          <a:p>
            <a:pPr marL="0" indent="0">
              <a:buNone/>
            </a:pPr>
            <a:r>
              <a:rPr lang="es-ES_tradnl" sz="2400" i="1" dirty="0" smtClean="0"/>
              <a:t>Jamás</a:t>
            </a:r>
            <a:r>
              <a:rPr lang="es-ES_tradnl" sz="2400" i="1" dirty="0"/>
              <a:t>, ni en el acceso supremo de los grandes místicos, se accede a Dios sin las cosas o fuera de ellas: se accede siempre a Dios en las cosas. Las cosas reales son la presencia personal de Dios (…) No se trata de ir fuera de las cosas reales y de mi propia realidad personal, sino de estar en esas cosas y en mi persona plenamente, esto es, llegando hasta aquello en que últimamente consiste su realidad. Si viéramos integralmente la realidad de un grano de arena, habríamos visto en este grano a Dios en su realidad personal incluso </a:t>
            </a:r>
            <a:r>
              <a:rPr lang="es-ES_tradnl" sz="2400" i="1" dirty="0" smtClean="0"/>
              <a:t>trinitaria.</a:t>
            </a:r>
          </a:p>
          <a:p>
            <a:pPr marL="0" indent="0" algn="r">
              <a:buNone/>
            </a:pPr>
            <a:r>
              <a:rPr lang="es-ES_tradnl" sz="2000" dirty="0" smtClean="0"/>
              <a:t>XABIER </a:t>
            </a:r>
            <a:r>
              <a:rPr lang="es-ES_tradnl" sz="2000" dirty="0"/>
              <a:t>ZUBIRI. </a:t>
            </a:r>
            <a:r>
              <a:rPr lang="es-ES_tradnl" sz="2000" i="1" dirty="0"/>
              <a:t>El hombre y Dios</a:t>
            </a:r>
            <a:r>
              <a:rPr lang="es-ES_tradnl" sz="2000" dirty="0"/>
              <a:t> (Madrid, 1998. Alianza Editorial). </a:t>
            </a:r>
          </a:p>
          <a:p>
            <a:pPr marL="0" indent="0" algn="r">
              <a:buNone/>
            </a:pPr>
            <a:r>
              <a:rPr lang="es-MX" sz="1800" dirty="0" smtClean="0"/>
              <a:t> </a:t>
            </a:r>
            <a:endParaRPr lang="es-ES_tradnl" sz="1800" b="1" dirty="0"/>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8542" y="1238956"/>
            <a:ext cx="4178978" cy="4229735"/>
          </a:xfrm>
          <a:prstGeom prst="rect">
            <a:avLst/>
          </a:prstGeom>
        </p:spPr>
      </p:pic>
    </p:spTree>
    <p:extLst>
      <p:ext uri="{BB962C8B-B14F-4D97-AF65-F5344CB8AC3E}">
        <p14:creationId xmlns:p14="http://schemas.microsoft.com/office/powerpoint/2010/main" val="18480768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470253"/>
          </a:xfrm>
        </p:spPr>
        <p:txBody>
          <a:bodyPr>
            <a:normAutofit fontScale="90000"/>
          </a:bodyPr>
          <a:lstStyle/>
          <a:p>
            <a:r>
              <a:rPr lang="es-ES_tradnl" dirty="0" smtClean="0"/>
              <a:t>Asombro y catequesis / partes</a:t>
            </a:r>
            <a:endParaRPr lang="es-ES_tradnl" dirty="0"/>
          </a:p>
        </p:txBody>
      </p:sp>
      <p:sp>
        <p:nvSpPr>
          <p:cNvPr id="3" name="Marcador de contenido 2"/>
          <p:cNvSpPr>
            <a:spLocks noGrp="1"/>
          </p:cNvSpPr>
          <p:nvPr>
            <p:ph idx="1"/>
          </p:nvPr>
        </p:nvSpPr>
        <p:spPr>
          <a:xfrm>
            <a:off x="308610" y="1668780"/>
            <a:ext cx="11738610" cy="4983480"/>
          </a:xfrm>
        </p:spPr>
        <p:txBody>
          <a:bodyPr numCol="2">
            <a:noAutofit/>
          </a:bodyPr>
          <a:lstStyle/>
          <a:p>
            <a:pPr marL="0" indent="0">
              <a:lnSpc>
                <a:spcPct val="100000"/>
              </a:lnSpc>
              <a:spcBef>
                <a:spcPts val="0"/>
              </a:spcBef>
              <a:buNone/>
            </a:pPr>
            <a:r>
              <a:rPr lang="es-ES" sz="1600" b="1" dirty="0" smtClean="0">
                <a:latin typeface="Arial" charset="0"/>
                <a:ea typeface="Arial" charset="0"/>
                <a:cs typeface="Arial" charset="0"/>
              </a:rPr>
              <a:t>1.- Objetivo del tema.</a:t>
            </a:r>
          </a:p>
          <a:p>
            <a:pPr marL="0" indent="0">
              <a:lnSpc>
                <a:spcPct val="100000"/>
              </a:lnSpc>
              <a:spcBef>
                <a:spcPts val="0"/>
              </a:spcBef>
              <a:buNone/>
            </a:pPr>
            <a:endParaRPr lang="es-ES" sz="800" b="1" dirty="0" smtClean="0">
              <a:latin typeface="Arial" charset="0"/>
              <a:ea typeface="Arial" charset="0"/>
              <a:cs typeface="Arial" charset="0"/>
            </a:endParaRPr>
          </a:p>
          <a:p>
            <a:pPr marL="0" indent="0">
              <a:lnSpc>
                <a:spcPct val="100000"/>
              </a:lnSpc>
              <a:spcBef>
                <a:spcPts val="0"/>
              </a:spcBef>
              <a:buNone/>
            </a:pPr>
            <a:r>
              <a:rPr lang="es-ES" sz="1600" b="1" dirty="0" smtClean="0">
                <a:latin typeface="Arial" charset="0"/>
                <a:ea typeface="Arial" charset="0"/>
                <a:cs typeface="Arial" charset="0"/>
              </a:rPr>
              <a:t>2.- ¿Asombro?</a:t>
            </a:r>
            <a:endParaRPr lang="es-ES_tradnl" sz="1600" dirty="0">
              <a:latin typeface="Arial" charset="0"/>
              <a:ea typeface="Arial" charset="0"/>
              <a:cs typeface="Arial" charset="0"/>
            </a:endParaRPr>
          </a:p>
          <a:p>
            <a:pPr marL="0" indent="0">
              <a:lnSpc>
                <a:spcPct val="100000"/>
              </a:lnSpc>
              <a:spcBef>
                <a:spcPts val="0"/>
              </a:spcBef>
              <a:buNone/>
            </a:pPr>
            <a:endParaRPr lang="es-ES_tradnl" sz="800" dirty="0" smtClean="0">
              <a:latin typeface="Arial" charset="0"/>
              <a:ea typeface="Arial" charset="0"/>
              <a:cs typeface="Arial" charset="0"/>
            </a:endParaRPr>
          </a:p>
          <a:p>
            <a:pPr marL="0" indent="0">
              <a:lnSpc>
                <a:spcPct val="100000"/>
              </a:lnSpc>
              <a:spcBef>
                <a:spcPts val="0"/>
              </a:spcBef>
              <a:buNone/>
            </a:pPr>
            <a:r>
              <a:rPr lang="es-ES_tradnl" sz="1600" b="1" dirty="0" smtClean="0">
                <a:latin typeface="Arial" charset="0"/>
                <a:ea typeface="Arial" charset="0"/>
                <a:cs typeface="Arial" charset="0"/>
              </a:rPr>
              <a:t>3.- </a:t>
            </a:r>
            <a:r>
              <a:rPr lang="es-ES_tradnl" sz="1600" b="1" dirty="0">
                <a:latin typeface="Arial" charset="0"/>
                <a:ea typeface="Arial" charset="0"/>
                <a:cs typeface="Arial" charset="0"/>
              </a:rPr>
              <a:t>¿Qué es el lenguaje religioso?</a:t>
            </a:r>
          </a:p>
          <a:p>
            <a:pPr marL="0" indent="0">
              <a:lnSpc>
                <a:spcPct val="100000"/>
              </a:lnSpc>
              <a:spcBef>
                <a:spcPts val="0"/>
              </a:spcBef>
              <a:buNone/>
            </a:pPr>
            <a:r>
              <a:rPr lang="es-ES_tradnl" sz="800" dirty="0">
                <a:latin typeface="Arial" charset="0"/>
                <a:ea typeface="Arial" charset="0"/>
                <a:cs typeface="Arial" charset="0"/>
              </a:rPr>
              <a:t> </a:t>
            </a:r>
          </a:p>
          <a:p>
            <a:pPr marL="0" indent="0">
              <a:lnSpc>
                <a:spcPct val="100000"/>
              </a:lnSpc>
              <a:spcBef>
                <a:spcPts val="0"/>
              </a:spcBef>
              <a:buNone/>
            </a:pPr>
            <a:r>
              <a:rPr lang="es-ES_tradnl" sz="1600" b="1" dirty="0" smtClean="0">
                <a:latin typeface="Arial" charset="0"/>
                <a:ea typeface="Arial" charset="0"/>
                <a:cs typeface="Arial" charset="0"/>
              </a:rPr>
              <a:t>4.- </a:t>
            </a:r>
            <a:r>
              <a:rPr lang="es-ES_tradnl" sz="1600" b="1" dirty="0">
                <a:latin typeface="Arial" charset="0"/>
                <a:ea typeface="Arial" charset="0"/>
                <a:cs typeface="Arial" charset="0"/>
              </a:rPr>
              <a:t>Los elementos esenciales de la experiencia religiosa originaria</a:t>
            </a:r>
            <a:r>
              <a:rPr lang="es-ES_tradnl" sz="1600" b="1" dirty="0" smtClean="0">
                <a:latin typeface="Arial" charset="0"/>
                <a:ea typeface="Arial" charset="0"/>
                <a:cs typeface="Arial" charset="0"/>
              </a:rPr>
              <a:t>.</a:t>
            </a:r>
            <a:endParaRPr lang="es-ES_tradnl" sz="1600" dirty="0">
              <a:latin typeface="Arial" charset="0"/>
              <a:ea typeface="Arial" charset="0"/>
              <a:cs typeface="Arial" charset="0"/>
            </a:endParaRPr>
          </a:p>
          <a:p>
            <a:pPr marL="0" indent="0">
              <a:lnSpc>
                <a:spcPct val="100000"/>
              </a:lnSpc>
              <a:spcBef>
                <a:spcPts val="0"/>
              </a:spcBef>
              <a:buNone/>
            </a:pPr>
            <a:r>
              <a:rPr lang="es-ES_tradnl" sz="1600" i="1" dirty="0">
                <a:latin typeface="Arial" charset="0"/>
                <a:ea typeface="Arial" charset="0"/>
                <a:cs typeface="Arial" charset="0"/>
              </a:rPr>
              <a:t>1/ El misterio.</a:t>
            </a:r>
            <a:endParaRPr lang="es-ES_tradnl" sz="1600" dirty="0">
              <a:latin typeface="Arial" charset="0"/>
              <a:ea typeface="Arial" charset="0"/>
              <a:cs typeface="Arial" charset="0"/>
            </a:endParaRPr>
          </a:p>
          <a:p>
            <a:pPr marL="0" indent="0">
              <a:lnSpc>
                <a:spcPct val="100000"/>
              </a:lnSpc>
              <a:spcBef>
                <a:spcPts val="0"/>
              </a:spcBef>
              <a:buNone/>
            </a:pPr>
            <a:r>
              <a:rPr lang="es-ES_tradnl" sz="1600" i="1" dirty="0">
                <a:latin typeface="Arial" charset="0"/>
                <a:ea typeface="Arial" charset="0"/>
                <a:cs typeface="Arial" charset="0"/>
              </a:rPr>
              <a:t>2/ Las mediaciones.</a:t>
            </a:r>
            <a:endParaRPr lang="es-ES_tradnl" sz="1600" dirty="0">
              <a:latin typeface="Arial" charset="0"/>
              <a:ea typeface="Arial" charset="0"/>
              <a:cs typeface="Arial" charset="0"/>
            </a:endParaRPr>
          </a:p>
          <a:p>
            <a:pPr marL="0" indent="0">
              <a:lnSpc>
                <a:spcPct val="100000"/>
              </a:lnSpc>
              <a:spcBef>
                <a:spcPts val="0"/>
              </a:spcBef>
              <a:buNone/>
            </a:pPr>
            <a:r>
              <a:rPr lang="es-ES_tradnl" sz="1600" i="1" dirty="0">
                <a:latin typeface="Arial" charset="0"/>
                <a:ea typeface="Arial" charset="0"/>
                <a:cs typeface="Arial" charset="0"/>
              </a:rPr>
              <a:t>3/ El ámbito de lo sagrado.</a:t>
            </a:r>
            <a:endParaRPr lang="es-ES_tradnl" sz="1600" dirty="0">
              <a:latin typeface="Arial" charset="0"/>
              <a:ea typeface="Arial" charset="0"/>
              <a:cs typeface="Arial" charset="0"/>
            </a:endParaRPr>
          </a:p>
          <a:p>
            <a:pPr marL="0" indent="0">
              <a:lnSpc>
                <a:spcPct val="100000"/>
              </a:lnSpc>
              <a:spcBef>
                <a:spcPts val="0"/>
              </a:spcBef>
              <a:buNone/>
            </a:pPr>
            <a:r>
              <a:rPr lang="es-ES_tradnl" sz="1600" i="1" dirty="0">
                <a:latin typeface="Arial" charset="0"/>
                <a:ea typeface="Arial" charset="0"/>
                <a:cs typeface="Arial" charset="0"/>
              </a:rPr>
              <a:t>4/ El sujeto religioso.</a:t>
            </a:r>
            <a:endParaRPr lang="es-ES_tradnl" sz="1600" dirty="0">
              <a:latin typeface="Arial" charset="0"/>
              <a:ea typeface="Arial" charset="0"/>
              <a:cs typeface="Arial" charset="0"/>
            </a:endParaRPr>
          </a:p>
          <a:p>
            <a:pPr marL="0" indent="0">
              <a:lnSpc>
                <a:spcPct val="100000"/>
              </a:lnSpc>
              <a:spcBef>
                <a:spcPts val="0"/>
              </a:spcBef>
              <a:buNone/>
            </a:pPr>
            <a:r>
              <a:rPr lang="es-ES_tradnl" sz="1600" i="1" dirty="0">
                <a:latin typeface="Arial" charset="0"/>
                <a:ea typeface="Arial" charset="0"/>
                <a:cs typeface="Arial" charset="0"/>
              </a:rPr>
              <a:t>5/ La comunidad creyente.</a:t>
            </a:r>
            <a:endParaRPr lang="es-ES_tradnl" sz="1600" dirty="0">
              <a:latin typeface="Arial" charset="0"/>
              <a:ea typeface="Arial" charset="0"/>
              <a:cs typeface="Arial" charset="0"/>
            </a:endParaRPr>
          </a:p>
          <a:p>
            <a:pPr marL="0" indent="0">
              <a:lnSpc>
                <a:spcPct val="100000"/>
              </a:lnSpc>
              <a:spcBef>
                <a:spcPts val="0"/>
              </a:spcBef>
              <a:buNone/>
            </a:pPr>
            <a:r>
              <a:rPr lang="es-ES_tradnl" sz="800" dirty="0">
                <a:latin typeface="Arial" charset="0"/>
                <a:ea typeface="Arial" charset="0"/>
                <a:cs typeface="Arial" charset="0"/>
              </a:rPr>
              <a:t> </a:t>
            </a:r>
          </a:p>
          <a:p>
            <a:pPr marL="0" indent="0">
              <a:lnSpc>
                <a:spcPct val="100000"/>
              </a:lnSpc>
              <a:spcBef>
                <a:spcPts val="0"/>
              </a:spcBef>
              <a:buNone/>
            </a:pPr>
            <a:r>
              <a:rPr lang="es-ES_tradnl" sz="1600" b="1" dirty="0" smtClean="0">
                <a:latin typeface="Arial" charset="0"/>
                <a:ea typeface="Arial" charset="0"/>
                <a:cs typeface="Arial" charset="0"/>
              </a:rPr>
              <a:t>5.- Lenguaje </a:t>
            </a:r>
            <a:r>
              <a:rPr lang="es-ES_tradnl" sz="1600" b="1" dirty="0">
                <a:latin typeface="Arial" charset="0"/>
                <a:ea typeface="Arial" charset="0"/>
                <a:cs typeface="Arial" charset="0"/>
              </a:rPr>
              <a:t>religioso y lenguaje corriente</a:t>
            </a:r>
            <a:r>
              <a:rPr lang="es-ES_tradnl" sz="1600" b="1" dirty="0" smtClean="0">
                <a:latin typeface="Arial" charset="0"/>
                <a:ea typeface="Arial" charset="0"/>
                <a:cs typeface="Arial" charset="0"/>
              </a:rPr>
              <a:t>.</a:t>
            </a:r>
          </a:p>
          <a:p>
            <a:pPr marL="0" indent="0">
              <a:lnSpc>
                <a:spcPct val="100000"/>
              </a:lnSpc>
              <a:spcBef>
                <a:spcPts val="0"/>
              </a:spcBef>
              <a:buNone/>
            </a:pPr>
            <a:endParaRPr lang="es-ES_tradnl" sz="800" b="1" dirty="0" smtClean="0">
              <a:latin typeface="Arial" charset="0"/>
              <a:ea typeface="Arial" charset="0"/>
              <a:cs typeface="Arial" charset="0"/>
            </a:endParaRPr>
          </a:p>
          <a:p>
            <a:pPr marL="0" indent="0">
              <a:lnSpc>
                <a:spcPct val="100000"/>
              </a:lnSpc>
              <a:spcBef>
                <a:spcPts val="0"/>
              </a:spcBef>
              <a:buNone/>
            </a:pPr>
            <a:r>
              <a:rPr lang="es-ES_tradnl" sz="1600" b="1" dirty="0" smtClean="0">
                <a:latin typeface="Arial" charset="0"/>
                <a:ea typeface="Arial" charset="0"/>
                <a:cs typeface="Arial" charset="0"/>
              </a:rPr>
              <a:t>Aparentes diferencias:</a:t>
            </a:r>
            <a:endParaRPr lang="es-ES_tradnl" sz="1600" dirty="0">
              <a:latin typeface="Arial" charset="0"/>
              <a:ea typeface="Arial" charset="0"/>
              <a:cs typeface="Arial" charset="0"/>
            </a:endParaRPr>
          </a:p>
          <a:p>
            <a:pPr marL="0" indent="0">
              <a:lnSpc>
                <a:spcPct val="100000"/>
              </a:lnSpc>
              <a:spcBef>
                <a:spcPts val="0"/>
              </a:spcBef>
              <a:buNone/>
            </a:pPr>
            <a:r>
              <a:rPr lang="es-ES_tradnl" sz="1600" i="1" dirty="0">
                <a:latin typeface="Arial" charset="0"/>
                <a:ea typeface="Arial" charset="0"/>
                <a:cs typeface="Arial" charset="0"/>
              </a:rPr>
              <a:t>1ª/ ¿Es el lenguaje religioso un lenguaje críptico?</a:t>
            </a:r>
            <a:endParaRPr lang="es-ES_tradnl" sz="1600" dirty="0">
              <a:latin typeface="Arial" charset="0"/>
              <a:ea typeface="Arial" charset="0"/>
              <a:cs typeface="Arial" charset="0"/>
            </a:endParaRPr>
          </a:p>
          <a:p>
            <a:pPr marL="0" indent="0">
              <a:lnSpc>
                <a:spcPct val="100000"/>
              </a:lnSpc>
              <a:spcBef>
                <a:spcPts val="0"/>
              </a:spcBef>
              <a:buNone/>
            </a:pPr>
            <a:r>
              <a:rPr lang="es-ES_tradnl" sz="1600" i="1" dirty="0">
                <a:latin typeface="Arial" charset="0"/>
                <a:ea typeface="Arial" charset="0"/>
                <a:cs typeface="Arial" charset="0"/>
              </a:rPr>
              <a:t>2º/ ¿Es el lenguaje religioso un lenguaje más académico que divulgativo?</a:t>
            </a:r>
            <a:endParaRPr lang="es-ES_tradnl" sz="1600" dirty="0">
              <a:latin typeface="Arial" charset="0"/>
              <a:ea typeface="Arial" charset="0"/>
              <a:cs typeface="Arial" charset="0"/>
            </a:endParaRPr>
          </a:p>
          <a:p>
            <a:pPr marL="0" indent="0">
              <a:lnSpc>
                <a:spcPct val="100000"/>
              </a:lnSpc>
              <a:spcBef>
                <a:spcPts val="0"/>
              </a:spcBef>
              <a:buNone/>
            </a:pPr>
            <a:r>
              <a:rPr lang="es-ES_tradnl" sz="1600" i="1" dirty="0">
                <a:latin typeface="Arial" charset="0"/>
                <a:ea typeface="Arial" charset="0"/>
                <a:cs typeface="Arial" charset="0"/>
              </a:rPr>
              <a:t>3º/ ¿Es el lenguaje religioso un lenguaje de lo permanente frente al lenguaje corriente más determinado por lo efímero?</a:t>
            </a:r>
            <a:endParaRPr lang="es-ES_tradnl" sz="1600" dirty="0">
              <a:latin typeface="Arial" charset="0"/>
              <a:ea typeface="Arial" charset="0"/>
              <a:cs typeface="Arial" charset="0"/>
            </a:endParaRPr>
          </a:p>
          <a:p>
            <a:pPr marL="0" indent="0">
              <a:lnSpc>
                <a:spcPct val="100000"/>
              </a:lnSpc>
              <a:spcBef>
                <a:spcPts val="0"/>
              </a:spcBef>
              <a:buNone/>
            </a:pPr>
            <a:r>
              <a:rPr lang="es-ES_tradnl" sz="800" dirty="0">
                <a:latin typeface="Arial" charset="0"/>
                <a:ea typeface="Arial" charset="0"/>
                <a:cs typeface="Arial" charset="0"/>
              </a:rPr>
              <a:t> </a:t>
            </a:r>
          </a:p>
          <a:p>
            <a:pPr marL="0" indent="0">
              <a:lnSpc>
                <a:spcPct val="100000"/>
              </a:lnSpc>
              <a:spcBef>
                <a:spcPts val="0"/>
              </a:spcBef>
              <a:buNone/>
            </a:pPr>
            <a:r>
              <a:rPr lang="es-ES_tradnl" sz="1600" b="1" dirty="0" smtClean="0">
                <a:latin typeface="Arial" charset="0"/>
                <a:ea typeface="Arial" charset="0"/>
                <a:cs typeface="Arial" charset="0"/>
              </a:rPr>
              <a:t>Evidentes coincidencias:</a:t>
            </a:r>
            <a:endParaRPr lang="es-ES_tradnl" sz="1600" dirty="0">
              <a:latin typeface="Arial" charset="0"/>
              <a:ea typeface="Arial" charset="0"/>
              <a:cs typeface="Arial" charset="0"/>
            </a:endParaRPr>
          </a:p>
          <a:p>
            <a:pPr marL="0" indent="0">
              <a:lnSpc>
                <a:spcPct val="100000"/>
              </a:lnSpc>
              <a:spcBef>
                <a:spcPts val="0"/>
              </a:spcBef>
              <a:buNone/>
            </a:pPr>
            <a:r>
              <a:rPr lang="es-ES_tradnl" sz="1600" i="1" dirty="0">
                <a:latin typeface="Arial" charset="0"/>
                <a:ea typeface="Arial" charset="0"/>
                <a:cs typeface="Arial" charset="0"/>
              </a:rPr>
              <a:t>1º/ Ambos dicen lo indecible. </a:t>
            </a:r>
            <a:endParaRPr lang="es-ES_tradnl" sz="1600" dirty="0">
              <a:latin typeface="Arial" charset="0"/>
              <a:ea typeface="Arial" charset="0"/>
              <a:cs typeface="Arial" charset="0"/>
            </a:endParaRPr>
          </a:p>
          <a:p>
            <a:pPr marL="0" indent="0">
              <a:lnSpc>
                <a:spcPct val="100000"/>
              </a:lnSpc>
              <a:spcBef>
                <a:spcPts val="0"/>
              </a:spcBef>
              <a:buNone/>
            </a:pPr>
            <a:r>
              <a:rPr lang="es-ES_tradnl" sz="1600" i="1" dirty="0">
                <a:latin typeface="Arial" charset="0"/>
                <a:ea typeface="Arial" charset="0"/>
                <a:cs typeface="Arial" charset="0"/>
              </a:rPr>
              <a:t>2º/ Ambos hablan de la vida. </a:t>
            </a:r>
            <a:endParaRPr lang="es-ES_tradnl" sz="1600" dirty="0">
              <a:latin typeface="Arial" charset="0"/>
              <a:ea typeface="Arial" charset="0"/>
              <a:cs typeface="Arial" charset="0"/>
            </a:endParaRPr>
          </a:p>
          <a:p>
            <a:pPr marL="0" indent="0">
              <a:lnSpc>
                <a:spcPct val="100000"/>
              </a:lnSpc>
              <a:spcBef>
                <a:spcPts val="0"/>
              </a:spcBef>
              <a:buNone/>
            </a:pPr>
            <a:r>
              <a:rPr lang="es-ES_tradnl" sz="1600" i="1" dirty="0">
                <a:latin typeface="Arial" charset="0"/>
                <a:ea typeface="Arial" charset="0"/>
                <a:cs typeface="Arial" charset="0"/>
              </a:rPr>
              <a:t>3º/ Ambos tocan el corazón. </a:t>
            </a:r>
            <a:endParaRPr lang="es-ES_tradnl" sz="1600" dirty="0">
              <a:latin typeface="Arial" charset="0"/>
              <a:ea typeface="Arial" charset="0"/>
              <a:cs typeface="Arial" charset="0"/>
            </a:endParaRPr>
          </a:p>
          <a:p>
            <a:pPr marL="0" indent="0">
              <a:lnSpc>
                <a:spcPct val="100000"/>
              </a:lnSpc>
              <a:spcBef>
                <a:spcPts val="0"/>
              </a:spcBef>
              <a:buNone/>
            </a:pPr>
            <a:r>
              <a:rPr lang="es-ES_tradnl" sz="800" dirty="0">
                <a:latin typeface="Arial" charset="0"/>
                <a:ea typeface="Arial" charset="0"/>
                <a:cs typeface="Arial" charset="0"/>
              </a:rPr>
              <a:t> </a:t>
            </a:r>
          </a:p>
          <a:p>
            <a:pPr marL="0" indent="0">
              <a:lnSpc>
                <a:spcPct val="100000"/>
              </a:lnSpc>
              <a:spcBef>
                <a:spcPts val="0"/>
              </a:spcBef>
              <a:buNone/>
            </a:pPr>
            <a:r>
              <a:rPr lang="es-ES_tradnl" sz="1600" b="1" dirty="0" smtClean="0">
                <a:latin typeface="Arial" charset="0"/>
                <a:ea typeface="Arial" charset="0"/>
                <a:cs typeface="Arial" charset="0"/>
              </a:rPr>
              <a:t>6.- </a:t>
            </a:r>
            <a:r>
              <a:rPr lang="es-ES_tradnl" sz="1600" b="1" dirty="0">
                <a:latin typeface="Arial" charset="0"/>
                <a:ea typeface="Arial" charset="0"/>
                <a:cs typeface="Arial" charset="0"/>
              </a:rPr>
              <a:t>Ocho formas del lenguaje religioso primigenio</a:t>
            </a:r>
            <a:r>
              <a:rPr lang="es-ES_tradnl" sz="1600" b="1" dirty="0" smtClean="0">
                <a:latin typeface="Arial" charset="0"/>
                <a:ea typeface="Arial" charset="0"/>
                <a:cs typeface="Arial" charset="0"/>
              </a:rPr>
              <a:t>.</a:t>
            </a:r>
            <a:endParaRPr lang="es-ES_tradnl" sz="1600" dirty="0">
              <a:latin typeface="Arial" charset="0"/>
              <a:ea typeface="Arial" charset="0"/>
              <a:cs typeface="Arial" charset="0"/>
            </a:endParaRPr>
          </a:p>
          <a:p>
            <a:pPr marL="0" indent="0">
              <a:lnSpc>
                <a:spcPct val="100000"/>
              </a:lnSpc>
              <a:spcBef>
                <a:spcPts val="0"/>
              </a:spcBef>
              <a:buNone/>
            </a:pPr>
            <a:r>
              <a:rPr lang="es-ES_tradnl" sz="1600" i="1" dirty="0">
                <a:latin typeface="Arial" charset="0"/>
                <a:ea typeface="Arial" charset="0"/>
                <a:cs typeface="Arial" charset="0"/>
              </a:rPr>
              <a:t>1/ El vértigo. </a:t>
            </a:r>
            <a:endParaRPr lang="es-ES_tradnl" sz="1600" dirty="0">
              <a:latin typeface="Arial" charset="0"/>
              <a:ea typeface="Arial" charset="0"/>
              <a:cs typeface="Arial" charset="0"/>
            </a:endParaRPr>
          </a:p>
          <a:p>
            <a:pPr marL="0" indent="0">
              <a:lnSpc>
                <a:spcPct val="100000"/>
              </a:lnSpc>
              <a:spcBef>
                <a:spcPts val="0"/>
              </a:spcBef>
              <a:buNone/>
            </a:pPr>
            <a:r>
              <a:rPr lang="es-ES_tradnl" sz="1600" i="1" dirty="0">
                <a:latin typeface="Arial" charset="0"/>
                <a:ea typeface="Arial" charset="0"/>
                <a:cs typeface="Arial" charset="0"/>
              </a:rPr>
              <a:t>2/ El silencio.</a:t>
            </a:r>
            <a:endParaRPr lang="es-ES_tradnl" sz="1600" dirty="0">
              <a:latin typeface="Arial" charset="0"/>
              <a:ea typeface="Arial" charset="0"/>
              <a:cs typeface="Arial" charset="0"/>
            </a:endParaRPr>
          </a:p>
          <a:p>
            <a:pPr marL="0" indent="0">
              <a:lnSpc>
                <a:spcPct val="100000"/>
              </a:lnSpc>
              <a:spcBef>
                <a:spcPts val="0"/>
              </a:spcBef>
              <a:buNone/>
            </a:pPr>
            <a:r>
              <a:rPr lang="es-ES_tradnl" sz="1600" i="1" dirty="0">
                <a:latin typeface="Arial" charset="0"/>
                <a:ea typeface="Arial" charset="0"/>
                <a:cs typeface="Arial" charset="0"/>
              </a:rPr>
              <a:t>3/ El símbolo.</a:t>
            </a:r>
            <a:endParaRPr lang="es-ES_tradnl" sz="1600" dirty="0">
              <a:latin typeface="Arial" charset="0"/>
              <a:ea typeface="Arial" charset="0"/>
              <a:cs typeface="Arial" charset="0"/>
            </a:endParaRPr>
          </a:p>
          <a:p>
            <a:pPr marL="0" indent="0">
              <a:lnSpc>
                <a:spcPct val="100000"/>
              </a:lnSpc>
              <a:spcBef>
                <a:spcPts val="0"/>
              </a:spcBef>
              <a:buNone/>
            </a:pPr>
            <a:r>
              <a:rPr lang="es-ES_tradnl" sz="1600" i="1" dirty="0">
                <a:latin typeface="Arial" charset="0"/>
                <a:ea typeface="Arial" charset="0"/>
                <a:cs typeface="Arial" charset="0"/>
              </a:rPr>
              <a:t>4/ El relato.</a:t>
            </a:r>
            <a:endParaRPr lang="es-ES_tradnl" sz="1600" dirty="0">
              <a:latin typeface="Arial" charset="0"/>
              <a:ea typeface="Arial" charset="0"/>
              <a:cs typeface="Arial" charset="0"/>
            </a:endParaRPr>
          </a:p>
          <a:p>
            <a:pPr marL="0" indent="0">
              <a:lnSpc>
                <a:spcPct val="100000"/>
              </a:lnSpc>
              <a:spcBef>
                <a:spcPts val="0"/>
              </a:spcBef>
              <a:buNone/>
            </a:pPr>
            <a:r>
              <a:rPr lang="es-ES_tradnl" sz="1600" i="1" dirty="0">
                <a:latin typeface="Arial" charset="0"/>
                <a:ea typeface="Arial" charset="0"/>
                <a:cs typeface="Arial" charset="0"/>
              </a:rPr>
              <a:t>5/ La confesión. </a:t>
            </a:r>
            <a:endParaRPr lang="es-ES_tradnl" sz="1600" dirty="0">
              <a:latin typeface="Arial" charset="0"/>
              <a:ea typeface="Arial" charset="0"/>
              <a:cs typeface="Arial" charset="0"/>
            </a:endParaRPr>
          </a:p>
          <a:p>
            <a:pPr marL="0" indent="0">
              <a:lnSpc>
                <a:spcPct val="100000"/>
              </a:lnSpc>
              <a:spcBef>
                <a:spcPts val="0"/>
              </a:spcBef>
              <a:buNone/>
            </a:pPr>
            <a:r>
              <a:rPr lang="es-ES_tradnl" sz="1600" i="1" dirty="0">
                <a:latin typeface="Arial" charset="0"/>
                <a:ea typeface="Arial" charset="0"/>
                <a:cs typeface="Arial" charset="0"/>
              </a:rPr>
              <a:t>6/ El gesto. </a:t>
            </a:r>
            <a:endParaRPr lang="es-ES_tradnl" sz="1600" dirty="0">
              <a:latin typeface="Arial" charset="0"/>
              <a:ea typeface="Arial" charset="0"/>
              <a:cs typeface="Arial" charset="0"/>
            </a:endParaRPr>
          </a:p>
          <a:p>
            <a:pPr marL="0" indent="0">
              <a:lnSpc>
                <a:spcPct val="100000"/>
              </a:lnSpc>
              <a:spcBef>
                <a:spcPts val="0"/>
              </a:spcBef>
              <a:buNone/>
            </a:pPr>
            <a:r>
              <a:rPr lang="es-ES_tradnl" sz="1600" i="1" dirty="0">
                <a:latin typeface="Arial" charset="0"/>
                <a:ea typeface="Arial" charset="0"/>
                <a:cs typeface="Arial" charset="0"/>
              </a:rPr>
              <a:t>7/ El arte.</a:t>
            </a:r>
            <a:endParaRPr lang="es-ES_tradnl" sz="1600" dirty="0">
              <a:latin typeface="Arial" charset="0"/>
              <a:ea typeface="Arial" charset="0"/>
              <a:cs typeface="Arial" charset="0"/>
            </a:endParaRPr>
          </a:p>
          <a:p>
            <a:pPr marL="0" indent="0">
              <a:lnSpc>
                <a:spcPct val="100000"/>
              </a:lnSpc>
              <a:spcBef>
                <a:spcPts val="0"/>
              </a:spcBef>
              <a:buNone/>
            </a:pPr>
            <a:r>
              <a:rPr lang="es-ES_tradnl" sz="1600" i="1" dirty="0">
                <a:latin typeface="Arial" charset="0"/>
                <a:ea typeface="Arial" charset="0"/>
                <a:cs typeface="Arial" charset="0"/>
              </a:rPr>
              <a:t>8/ El asombro.</a:t>
            </a:r>
            <a:endParaRPr lang="es-ES_tradnl" sz="1600" dirty="0">
              <a:latin typeface="Arial" charset="0"/>
              <a:ea typeface="Arial" charset="0"/>
              <a:cs typeface="Arial" charset="0"/>
            </a:endParaRPr>
          </a:p>
          <a:p>
            <a:pPr marL="0" indent="0">
              <a:lnSpc>
                <a:spcPct val="100000"/>
              </a:lnSpc>
              <a:spcBef>
                <a:spcPts val="0"/>
              </a:spcBef>
              <a:buNone/>
            </a:pPr>
            <a:r>
              <a:rPr lang="es-ES_tradnl" sz="800" dirty="0">
                <a:latin typeface="Arial" charset="0"/>
                <a:ea typeface="Arial" charset="0"/>
                <a:cs typeface="Arial" charset="0"/>
              </a:rPr>
              <a:t> </a:t>
            </a:r>
          </a:p>
          <a:p>
            <a:pPr marL="0" indent="0">
              <a:lnSpc>
                <a:spcPct val="100000"/>
              </a:lnSpc>
              <a:spcBef>
                <a:spcPts val="0"/>
              </a:spcBef>
              <a:buNone/>
            </a:pPr>
            <a:r>
              <a:rPr lang="es-ES_tradnl" sz="1600" b="1" dirty="0" smtClean="0">
                <a:latin typeface="Arial" charset="0"/>
                <a:ea typeface="Arial" charset="0"/>
                <a:cs typeface="Arial" charset="0"/>
              </a:rPr>
              <a:t>7.- </a:t>
            </a:r>
            <a:r>
              <a:rPr lang="es-ES_tradnl" sz="1600" b="1" dirty="0">
                <a:latin typeface="Arial" charset="0"/>
                <a:ea typeface="Arial" charset="0"/>
                <a:cs typeface="Arial" charset="0"/>
              </a:rPr>
              <a:t>Lenguaje religioso y lenguaje de hoy en la </a:t>
            </a:r>
            <a:r>
              <a:rPr lang="es-ES_tradnl" sz="1600" b="1" dirty="0" smtClean="0">
                <a:latin typeface="Arial" charset="0"/>
                <a:ea typeface="Arial" charset="0"/>
                <a:cs typeface="Arial" charset="0"/>
              </a:rPr>
              <a:t>evangelización </a:t>
            </a:r>
            <a:r>
              <a:rPr lang="es-ES_tradnl" sz="1600" i="1" dirty="0" smtClean="0">
                <a:latin typeface="Arial" charset="0"/>
                <a:ea typeface="Arial" charset="0"/>
                <a:cs typeface="Arial" charset="0"/>
              </a:rPr>
              <a:t>(</a:t>
            </a:r>
            <a:r>
              <a:rPr lang="es-ES_tradnl" sz="1600" i="1" dirty="0" smtClean="0"/>
              <a:t>provocar </a:t>
            </a:r>
            <a:r>
              <a:rPr lang="es-ES_tradnl" sz="1600" i="1" dirty="0"/>
              <a:t>e inquietarse, promover y acoger, asombrar y </a:t>
            </a:r>
            <a:r>
              <a:rPr lang="es-ES_tradnl" sz="1600" i="1" dirty="0" smtClean="0"/>
              <a:t>asombrarse).</a:t>
            </a:r>
            <a:endParaRPr lang="es-ES_tradnl" sz="1600" i="1" dirty="0">
              <a:latin typeface="Arial" charset="0"/>
              <a:ea typeface="Arial" charset="0"/>
              <a:cs typeface="Arial" charset="0"/>
            </a:endParaRPr>
          </a:p>
          <a:p>
            <a:pPr marL="0" indent="0">
              <a:lnSpc>
                <a:spcPct val="100000"/>
              </a:lnSpc>
              <a:spcBef>
                <a:spcPts val="0"/>
              </a:spcBef>
              <a:buNone/>
            </a:pPr>
            <a:r>
              <a:rPr lang="es-ES_tradnl" sz="800" dirty="0">
                <a:latin typeface="Arial" charset="0"/>
                <a:ea typeface="Arial" charset="0"/>
                <a:cs typeface="Arial" charset="0"/>
              </a:rPr>
              <a:t> </a:t>
            </a:r>
          </a:p>
          <a:p>
            <a:pPr marL="0" indent="0">
              <a:lnSpc>
                <a:spcPct val="100000"/>
              </a:lnSpc>
              <a:spcBef>
                <a:spcPts val="0"/>
              </a:spcBef>
              <a:buNone/>
            </a:pPr>
            <a:r>
              <a:rPr lang="es-ES_tradnl" sz="1600" b="1" dirty="0" smtClean="0">
                <a:latin typeface="Arial" charset="0"/>
                <a:ea typeface="Arial" charset="0"/>
                <a:cs typeface="Arial" charset="0"/>
              </a:rPr>
              <a:t>8.- </a:t>
            </a:r>
            <a:r>
              <a:rPr lang="es-ES_tradnl" sz="1600" b="1" dirty="0">
                <a:latin typeface="Arial" charset="0"/>
                <a:ea typeface="Arial" charset="0"/>
                <a:cs typeface="Arial" charset="0"/>
              </a:rPr>
              <a:t>Concreciones para la catequesis desde el asombro</a:t>
            </a:r>
            <a:r>
              <a:rPr lang="es-ES_tradnl" sz="1600" b="1" dirty="0" smtClean="0">
                <a:latin typeface="Arial" charset="0"/>
                <a:ea typeface="Arial" charset="0"/>
                <a:cs typeface="Arial" charset="0"/>
              </a:rPr>
              <a:t>.</a:t>
            </a:r>
            <a:endParaRPr lang="es-ES_tradnl" sz="1600" b="1" dirty="0">
              <a:latin typeface="Arial" charset="0"/>
              <a:ea typeface="Arial" charset="0"/>
              <a:cs typeface="Arial" charset="0"/>
            </a:endParaRPr>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5749" y="365124"/>
            <a:ext cx="4881471" cy="1017905"/>
          </a:xfrm>
          <a:prstGeom prst="rect">
            <a:avLst/>
          </a:prstGeom>
        </p:spPr>
      </p:pic>
    </p:spTree>
    <p:extLst>
      <p:ext uri="{BB962C8B-B14F-4D97-AF65-F5344CB8AC3E}">
        <p14:creationId xmlns:p14="http://schemas.microsoft.com/office/powerpoint/2010/main" val="17704066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470253"/>
          </a:xfrm>
        </p:spPr>
        <p:txBody>
          <a:bodyPr>
            <a:normAutofit fontScale="90000"/>
          </a:bodyPr>
          <a:lstStyle/>
          <a:p>
            <a:r>
              <a:rPr lang="es-ES_tradnl" dirty="0" smtClean="0"/>
              <a:t>Asombro y catequesis / </a:t>
            </a:r>
            <a:r>
              <a:rPr lang="es-ES_tradnl" sz="2700" b="1" dirty="0" smtClean="0">
                <a:latin typeface="+mn-lt"/>
                <a:ea typeface="Arial" charset="0"/>
                <a:cs typeface="Arial" charset="0"/>
              </a:rPr>
              <a:t>Lenguaje religioso y lenguaje corriente</a:t>
            </a:r>
            <a:endParaRPr lang="es-ES_tradnl" sz="2700" b="1" i="1" dirty="0">
              <a:latin typeface="+mn-lt"/>
            </a:endParaRPr>
          </a:p>
        </p:txBody>
      </p:sp>
      <p:sp>
        <p:nvSpPr>
          <p:cNvPr id="3" name="Marcador de contenido 2"/>
          <p:cNvSpPr>
            <a:spLocks noGrp="1"/>
          </p:cNvSpPr>
          <p:nvPr>
            <p:ph idx="1"/>
          </p:nvPr>
        </p:nvSpPr>
        <p:spPr>
          <a:xfrm>
            <a:off x="485420" y="1238956"/>
            <a:ext cx="4726660" cy="5240865"/>
          </a:xfrm>
        </p:spPr>
        <p:txBody>
          <a:bodyPr numCol="1">
            <a:noAutofit/>
          </a:bodyPr>
          <a:lstStyle/>
          <a:p>
            <a:pPr marL="0" indent="0">
              <a:buNone/>
            </a:pPr>
            <a:r>
              <a:rPr lang="es-ES_tradnl" sz="2000" b="1" dirty="0"/>
              <a:t>Aparentes diferencias entre lenguaje religioso y lenguaje corriente: </a:t>
            </a:r>
            <a:endParaRPr lang="es-ES_tradnl" sz="2000" dirty="0"/>
          </a:p>
          <a:p>
            <a:r>
              <a:rPr lang="es-ES_tradnl" sz="2000" dirty="0"/>
              <a:t>Aparentemente son muy distintos. Pero en realidad no lo son tanto. </a:t>
            </a:r>
            <a:endParaRPr lang="es-ES_tradnl" sz="2000" dirty="0" smtClean="0"/>
          </a:p>
          <a:p>
            <a:r>
              <a:rPr lang="es-ES_tradnl" sz="2000" dirty="0" smtClean="0"/>
              <a:t>El </a:t>
            </a:r>
            <a:r>
              <a:rPr lang="es-ES_tradnl" sz="2000" dirty="0"/>
              <a:t>problema de la dificultad de comprensión entre lenguaje religioso y lenguaje corriente se da </a:t>
            </a:r>
            <a:r>
              <a:rPr lang="es-ES_tradnl" sz="2000" b="1" dirty="0"/>
              <a:t>cuando se confunde el lenguaje religioso con el lenguaje </a:t>
            </a:r>
            <a:r>
              <a:rPr lang="es-ES_tradnl" sz="2000" b="1" dirty="0" smtClean="0"/>
              <a:t>estrictamente teológico, </a:t>
            </a:r>
            <a:r>
              <a:rPr lang="es-ES_tradnl" sz="2000" dirty="0" smtClean="0"/>
              <a:t>necesariamente erudito. </a:t>
            </a:r>
          </a:p>
          <a:p>
            <a:r>
              <a:rPr lang="es-ES_tradnl" sz="2000" b="1" dirty="0" smtClean="0"/>
              <a:t>O </a:t>
            </a:r>
            <a:r>
              <a:rPr lang="es-ES_tradnl" sz="2000" b="1" dirty="0"/>
              <a:t>cuando nuestro lenguaje religioso no está suficientemente en sintonía con el trasfondo del lenguaje de hoy, </a:t>
            </a:r>
            <a:r>
              <a:rPr lang="es-ES_tradnl" sz="2000" dirty="0"/>
              <a:t>es decir, con las claves de la cultura </a:t>
            </a:r>
            <a:r>
              <a:rPr lang="es-ES_tradnl" sz="2000" dirty="0" smtClean="0"/>
              <a:t>contemporánea.</a:t>
            </a:r>
            <a:endParaRPr lang="es-ES_tradnl" sz="2000" dirty="0"/>
          </a:p>
          <a:p>
            <a:pPr marL="0" indent="0" algn="r">
              <a:buNone/>
            </a:pPr>
            <a:r>
              <a:rPr lang="es-MX" sz="1800" dirty="0" smtClean="0"/>
              <a:t> </a:t>
            </a:r>
            <a:endParaRPr lang="es-ES_tradnl" sz="1800" b="1" dirty="0"/>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49251" y="1696156"/>
            <a:ext cx="6282679" cy="4293164"/>
          </a:xfrm>
          <a:prstGeom prst="rect">
            <a:avLst/>
          </a:prstGeom>
        </p:spPr>
      </p:pic>
    </p:spTree>
    <p:extLst>
      <p:ext uri="{BB962C8B-B14F-4D97-AF65-F5344CB8AC3E}">
        <p14:creationId xmlns:p14="http://schemas.microsoft.com/office/powerpoint/2010/main" val="17423925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470253"/>
          </a:xfrm>
        </p:spPr>
        <p:txBody>
          <a:bodyPr>
            <a:normAutofit fontScale="90000"/>
          </a:bodyPr>
          <a:lstStyle/>
          <a:p>
            <a:r>
              <a:rPr lang="es-ES_tradnl" dirty="0" smtClean="0"/>
              <a:t>Asombro y catequesis / </a:t>
            </a:r>
            <a:r>
              <a:rPr lang="es-ES_tradnl" sz="2700" b="1" dirty="0" smtClean="0">
                <a:latin typeface="+mn-lt"/>
                <a:ea typeface="Arial" charset="0"/>
                <a:cs typeface="Arial" charset="0"/>
              </a:rPr>
              <a:t>Lenguaje religioso y lenguaje corriente</a:t>
            </a:r>
            <a:endParaRPr lang="es-ES_tradnl" sz="2700" b="1" i="1" dirty="0">
              <a:latin typeface="+mn-lt"/>
            </a:endParaRPr>
          </a:p>
        </p:txBody>
      </p:sp>
      <p:sp>
        <p:nvSpPr>
          <p:cNvPr id="3" name="Marcador de contenido 2"/>
          <p:cNvSpPr>
            <a:spLocks noGrp="1"/>
          </p:cNvSpPr>
          <p:nvPr>
            <p:ph idx="1"/>
          </p:nvPr>
        </p:nvSpPr>
        <p:spPr>
          <a:xfrm>
            <a:off x="485420" y="1238956"/>
            <a:ext cx="7081240" cy="5240865"/>
          </a:xfrm>
        </p:spPr>
        <p:txBody>
          <a:bodyPr numCol="1">
            <a:noAutofit/>
          </a:bodyPr>
          <a:lstStyle/>
          <a:p>
            <a:pPr marL="0" indent="0">
              <a:buNone/>
            </a:pPr>
            <a:r>
              <a:rPr lang="es-ES_tradnl" sz="2000" b="1" dirty="0" smtClean="0"/>
              <a:t>	¿</a:t>
            </a:r>
            <a:r>
              <a:rPr lang="es-ES_tradnl" sz="2000" b="1" dirty="0"/>
              <a:t>Es el lenguaje religioso un lenguaje críptico</a:t>
            </a:r>
            <a:r>
              <a:rPr lang="es-ES_tradnl" sz="2000" b="1" dirty="0" smtClean="0"/>
              <a:t>?</a:t>
            </a:r>
            <a:endParaRPr lang="es-ES_tradnl" sz="2000" dirty="0"/>
          </a:p>
          <a:p>
            <a:r>
              <a:rPr lang="es-ES_tradnl" sz="2000" dirty="0"/>
              <a:t>Ciertamente, </a:t>
            </a:r>
            <a:r>
              <a:rPr lang="es-ES_tradnl" sz="2000" b="1" dirty="0"/>
              <a:t>el lenguaje de los filósofos y de los teólogos tiende a ser críptico </a:t>
            </a:r>
            <a:r>
              <a:rPr lang="es-ES_tradnl" sz="2000" dirty="0"/>
              <a:t>(para especialistas), </a:t>
            </a:r>
            <a:r>
              <a:rPr lang="es-ES_tradnl" sz="2000" b="1" dirty="0"/>
              <a:t>alejado del lenguaje de la vida cotidiana. </a:t>
            </a:r>
            <a:r>
              <a:rPr lang="es-ES_tradnl" sz="2000" dirty="0" smtClean="0"/>
              <a:t>Pero </a:t>
            </a:r>
            <a:r>
              <a:rPr lang="es-ES_tradnl" sz="2000" dirty="0"/>
              <a:t>ni el lenguaje de la filosofía ni el de la teología determinan el lenguaje religioso. </a:t>
            </a:r>
            <a:endParaRPr lang="es-ES_tradnl" sz="2000" dirty="0" smtClean="0"/>
          </a:p>
          <a:p>
            <a:r>
              <a:rPr lang="es-ES_tradnl" sz="2000" dirty="0" smtClean="0"/>
              <a:t>Es </a:t>
            </a:r>
            <a:r>
              <a:rPr lang="es-ES_tradnl" sz="2000" dirty="0"/>
              <a:t>más, </a:t>
            </a:r>
            <a:r>
              <a:rPr lang="es-ES_tradnl" sz="2000" b="1" dirty="0"/>
              <a:t>usan esos lenguajes quienes tratan de profundizar y reflexionar sobre una experiencia originaria que esta determinada por su inmediatez y sencillez, </a:t>
            </a:r>
            <a:r>
              <a:rPr lang="es-ES_tradnl" sz="2000" dirty="0"/>
              <a:t>dado que, como antes decíamos, </a:t>
            </a:r>
            <a:endParaRPr lang="es-ES_tradnl" sz="2000" dirty="0" smtClean="0"/>
          </a:p>
          <a:p>
            <a:pPr lvl="1"/>
            <a:r>
              <a:rPr lang="es-ES_tradnl" sz="1800" b="1" dirty="0" smtClean="0"/>
              <a:t>es </a:t>
            </a:r>
            <a:r>
              <a:rPr lang="es-ES_tradnl" sz="1800" b="1" dirty="0"/>
              <a:t>más simbólica que racional, </a:t>
            </a:r>
            <a:endParaRPr lang="es-ES_tradnl" sz="1800" b="1" dirty="0" smtClean="0"/>
          </a:p>
          <a:p>
            <a:pPr lvl="1"/>
            <a:r>
              <a:rPr lang="es-ES_tradnl" sz="1800" b="1" dirty="0" smtClean="0"/>
              <a:t>más </a:t>
            </a:r>
            <a:r>
              <a:rPr lang="es-ES_tradnl" sz="1800" b="1" dirty="0"/>
              <a:t>mostrativa que demostrativa, </a:t>
            </a:r>
            <a:endParaRPr lang="es-ES_tradnl" sz="1800" b="1" dirty="0" smtClean="0"/>
          </a:p>
          <a:p>
            <a:pPr lvl="1"/>
            <a:r>
              <a:rPr lang="es-ES_tradnl" sz="1800" b="1" dirty="0" smtClean="0"/>
              <a:t>más </a:t>
            </a:r>
            <a:r>
              <a:rPr lang="es-ES_tradnl" sz="1800" b="1" dirty="0"/>
              <a:t>representativa que explicativa, </a:t>
            </a:r>
            <a:endParaRPr lang="es-ES_tradnl" sz="1800" b="1" dirty="0" smtClean="0"/>
          </a:p>
          <a:p>
            <a:pPr lvl="1"/>
            <a:r>
              <a:rPr lang="es-ES_tradnl" sz="1800" b="1" dirty="0" smtClean="0"/>
              <a:t>y </a:t>
            </a:r>
            <a:r>
              <a:rPr lang="es-ES_tradnl" sz="1800" b="1" dirty="0"/>
              <a:t>más subjetiva que objetiva. </a:t>
            </a:r>
            <a:endParaRPr lang="es-ES_tradnl" sz="1800" b="1" dirty="0" smtClean="0"/>
          </a:p>
          <a:p>
            <a:r>
              <a:rPr lang="es-ES_tradnl" sz="2000" dirty="0" smtClean="0"/>
              <a:t>Con </a:t>
            </a:r>
            <a:r>
              <a:rPr lang="es-ES_tradnl" sz="2000" dirty="0"/>
              <a:t>todo, </a:t>
            </a:r>
            <a:r>
              <a:rPr lang="es-ES_tradnl" sz="2000" b="1" dirty="0"/>
              <a:t>es cierto que en gran medida el lenguaje </a:t>
            </a:r>
            <a:r>
              <a:rPr lang="es-ES_tradnl" sz="2000" b="1" dirty="0" smtClean="0"/>
              <a:t>tanto </a:t>
            </a:r>
            <a:r>
              <a:rPr lang="es-ES_tradnl" sz="2000" b="1" dirty="0" err="1" smtClean="0"/>
              <a:t>catequ</a:t>
            </a:r>
            <a:r>
              <a:rPr lang="es-ES" sz="2000" b="1" dirty="0" smtClean="0"/>
              <a:t>ético como </a:t>
            </a:r>
            <a:r>
              <a:rPr lang="es-ES_tradnl" sz="2000" b="1" dirty="0" smtClean="0"/>
              <a:t>litúrgico</a:t>
            </a:r>
            <a:r>
              <a:rPr lang="es-ES_tradnl" sz="2000" b="1" dirty="0"/>
              <a:t>, </a:t>
            </a:r>
            <a:r>
              <a:rPr lang="es-ES_tradnl" sz="2000" dirty="0" smtClean="0"/>
              <a:t>sin abandonar su apertura al Misterio, no </a:t>
            </a:r>
            <a:r>
              <a:rPr lang="es-ES_tradnl" sz="2000" dirty="0"/>
              <a:t>debería distanciarse del lenguaje religioso popular, </a:t>
            </a:r>
            <a:r>
              <a:rPr lang="es-ES_tradnl" sz="2000" dirty="0" smtClean="0"/>
              <a:t>pues puede llegar a </a:t>
            </a:r>
            <a:r>
              <a:rPr lang="es-ES_tradnl" sz="2000" b="1" dirty="0" smtClean="0"/>
              <a:t>resultar </a:t>
            </a:r>
            <a:r>
              <a:rPr lang="es-ES_tradnl" sz="2000" b="1" dirty="0"/>
              <a:t>extraño, abstracto y críptico.</a:t>
            </a:r>
            <a:r>
              <a:rPr lang="es-MX" sz="1800" b="1" dirty="0" smtClean="0"/>
              <a:t> </a:t>
            </a:r>
            <a:endParaRPr lang="es-ES_tradnl" sz="1800" b="1" dirty="0"/>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2428" y="3634879"/>
            <a:ext cx="4246841" cy="2840990"/>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9262" y="1238957"/>
            <a:ext cx="4270007" cy="2224334"/>
          </a:xfrm>
          <a:prstGeom prst="rect">
            <a:avLst/>
          </a:prstGeom>
        </p:spPr>
      </p:pic>
    </p:spTree>
    <p:extLst>
      <p:ext uri="{BB962C8B-B14F-4D97-AF65-F5344CB8AC3E}">
        <p14:creationId xmlns:p14="http://schemas.microsoft.com/office/powerpoint/2010/main" val="698401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470253"/>
          </a:xfrm>
        </p:spPr>
        <p:txBody>
          <a:bodyPr>
            <a:normAutofit fontScale="90000"/>
          </a:bodyPr>
          <a:lstStyle/>
          <a:p>
            <a:r>
              <a:rPr lang="es-ES_tradnl" dirty="0" smtClean="0"/>
              <a:t>Asombro y catequesis / </a:t>
            </a:r>
            <a:r>
              <a:rPr lang="es-ES_tradnl" sz="2700" b="1" dirty="0" smtClean="0">
                <a:latin typeface="+mn-lt"/>
                <a:ea typeface="Arial" charset="0"/>
                <a:cs typeface="Arial" charset="0"/>
              </a:rPr>
              <a:t>Lenguaje religioso y lenguaje corriente</a:t>
            </a:r>
            <a:endParaRPr lang="es-ES_tradnl" sz="2700" b="1" i="1" dirty="0">
              <a:latin typeface="+mn-lt"/>
            </a:endParaRPr>
          </a:p>
        </p:txBody>
      </p:sp>
      <p:sp>
        <p:nvSpPr>
          <p:cNvPr id="3" name="Marcador de contenido 2"/>
          <p:cNvSpPr>
            <a:spLocks noGrp="1"/>
          </p:cNvSpPr>
          <p:nvPr>
            <p:ph idx="1"/>
          </p:nvPr>
        </p:nvSpPr>
        <p:spPr>
          <a:xfrm>
            <a:off x="485420" y="1238956"/>
            <a:ext cx="3915130" cy="5240865"/>
          </a:xfrm>
        </p:spPr>
        <p:txBody>
          <a:bodyPr numCol="1">
            <a:noAutofit/>
          </a:bodyPr>
          <a:lstStyle/>
          <a:p>
            <a:pPr marL="0" indent="0">
              <a:buNone/>
            </a:pPr>
            <a:r>
              <a:rPr lang="es-ES_tradnl" sz="2000" b="1" dirty="0" smtClean="0"/>
              <a:t>¿</a:t>
            </a:r>
            <a:r>
              <a:rPr lang="es-ES_tradnl" sz="2000" b="1" dirty="0"/>
              <a:t>Es el lenguaje religioso un lenguaje más académico que divulgativo</a:t>
            </a:r>
            <a:r>
              <a:rPr lang="es-ES_tradnl" sz="2000" b="1" dirty="0" smtClean="0"/>
              <a:t>?</a:t>
            </a:r>
            <a:r>
              <a:rPr lang="es-ES_tradnl" sz="2000" dirty="0"/>
              <a:t> </a:t>
            </a:r>
          </a:p>
          <a:p>
            <a:r>
              <a:rPr lang="es-ES_tradnl" sz="2000" dirty="0" smtClean="0"/>
              <a:t>Existe un </a:t>
            </a:r>
            <a:r>
              <a:rPr lang="es-ES_tradnl" sz="2000" dirty="0"/>
              <a:t>lenguaje académico de lo religioso, pero </a:t>
            </a:r>
            <a:r>
              <a:rPr lang="es-ES_tradnl" sz="2000" b="1" dirty="0"/>
              <a:t>este no es el lenguaje religioso originario, </a:t>
            </a:r>
            <a:r>
              <a:rPr lang="es-ES_tradnl" sz="2000" b="1" dirty="0" smtClean="0"/>
              <a:t>que si </a:t>
            </a:r>
            <a:r>
              <a:rPr lang="es-ES_tradnl" sz="2000" b="1" dirty="0"/>
              <a:t>es divulgativo porque es accesible a todo tipo de personas y sociedades, </a:t>
            </a:r>
            <a:r>
              <a:rPr lang="es-ES_tradnl" sz="2000" dirty="0"/>
              <a:t>es popular, es un lenguaje del pueblo. </a:t>
            </a:r>
            <a:endParaRPr lang="es-ES_tradnl" sz="2000" dirty="0" smtClean="0"/>
          </a:p>
          <a:p>
            <a:r>
              <a:rPr lang="es-ES_tradnl" sz="2000" b="1" dirty="0" smtClean="0"/>
              <a:t>La </a:t>
            </a:r>
            <a:r>
              <a:rPr lang="es-ES_tradnl" sz="2000" b="1" dirty="0"/>
              <a:t>transmisión de las creencias religiosas entre unas generaciones y otras siempre se ha dado a través de enseñanzas o relatos,</a:t>
            </a:r>
            <a:r>
              <a:rPr lang="es-ES_tradnl" sz="2000" dirty="0"/>
              <a:t> aprendidos de padres a hijos antes que de maestros a discípulos. </a:t>
            </a:r>
          </a:p>
        </p:txBody>
      </p:sp>
      <p:pic>
        <p:nvPicPr>
          <p:cNvPr id="7" name="Imagen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0611" y="1721978"/>
            <a:ext cx="6861810" cy="4570072"/>
          </a:xfrm>
          <a:prstGeom prst="rect">
            <a:avLst/>
          </a:prstGeom>
        </p:spPr>
      </p:pic>
    </p:spTree>
    <p:extLst>
      <p:ext uri="{BB962C8B-B14F-4D97-AF65-F5344CB8AC3E}">
        <p14:creationId xmlns:p14="http://schemas.microsoft.com/office/powerpoint/2010/main" val="17922074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470253"/>
          </a:xfrm>
        </p:spPr>
        <p:txBody>
          <a:bodyPr>
            <a:normAutofit fontScale="90000"/>
          </a:bodyPr>
          <a:lstStyle/>
          <a:p>
            <a:r>
              <a:rPr lang="es-ES_tradnl" dirty="0" smtClean="0"/>
              <a:t>Asombro y catequesis / </a:t>
            </a:r>
            <a:r>
              <a:rPr lang="es-ES_tradnl" sz="2700" b="1" dirty="0" smtClean="0">
                <a:latin typeface="+mn-lt"/>
                <a:ea typeface="Arial" charset="0"/>
                <a:cs typeface="Arial" charset="0"/>
              </a:rPr>
              <a:t>Lenguaje religioso y lenguaje corriente</a:t>
            </a:r>
            <a:endParaRPr lang="es-ES_tradnl" sz="2700" b="1" i="1" dirty="0">
              <a:latin typeface="+mn-lt"/>
            </a:endParaRPr>
          </a:p>
        </p:txBody>
      </p:sp>
      <p:sp>
        <p:nvSpPr>
          <p:cNvPr id="3" name="Marcador de contenido 2"/>
          <p:cNvSpPr>
            <a:spLocks noGrp="1"/>
          </p:cNvSpPr>
          <p:nvPr>
            <p:ph idx="1"/>
          </p:nvPr>
        </p:nvSpPr>
        <p:spPr>
          <a:xfrm>
            <a:off x="485420" y="1238956"/>
            <a:ext cx="9652990" cy="5240865"/>
          </a:xfrm>
        </p:spPr>
        <p:txBody>
          <a:bodyPr numCol="1">
            <a:noAutofit/>
          </a:bodyPr>
          <a:lstStyle/>
          <a:p>
            <a:pPr marL="0" indent="0">
              <a:buNone/>
            </a:pPr>
            <a:r>
              <a:rPr lang="es-ES_tradnl" sz="2000" b="1" i="1" dirty="0" smtClean="0"/>
              <a:t>Las </a:t>
            </a:r>
            <a:r>
              <a:rPr lang="es-ES_tradnl" sz="2000" b="1" i="1" dirty="0"/>
              <a:t>manos de mi padre, los labios de mi madre, me enseñaron de Dios mucho más que mi catecismo. </a:t>
            </a:r>
            <a:r>
              <a:rPr lang="es-ES_tradnl" sz="2000" i="1" dirty="0"/>
              <a:t>En casa rezábamos cada día la oración de la noche en común. Es algo que recuerdo y recordaré mientras </a:t>
            </a:r>
            <a:r>
              <a:rPr lang="es-ES_tradnl" sz="2000" i="1" dirty="0" smtClean="0"/>
              <a:t>viva (</a:t>
            </a:r>
            <a:r>
              <a:rPr lang="is-IS" sz="2000" i="1" dirty="0" smtClean="0"/>
              <a:t>…)</a:t>
            </a:r>
          </a:p>
          <a:p>
            <a:pPr marL="0" indent="0">
              <a:buNone/>
            </a:pPr>
            <a:r>
              <a:rPr lang="es-ES_tradnl" sz="2000" b="1" i="1" dirty="0" smtClean="0"/>
              <a:t>Es </a:t>
            </a:r>
            <a:r>
              <a:rPr lang="es-ES_tradnl" sz="2000" b="1" i="1" dirty="0"/>
              <a:t>curioso cómo me acuerdo de la postura de mi padre. </a:t>
            </a:r>
            <a:r>
              <a:rPr lang="es-ES_tradnl" sz="2000" i="1" dirty="0"/>
              <a:t>El que por sus trabajos en el campo siempre estaba cansado después de cenar, se arrodillaba, la frente entre las manos sin mirar a su hijos, sin impacientarse. Yo pensaba: mi padre que es valiente, que manda en casa, que es insensible ante la mala suerte y no se inmuta ante los ricos, y los malos, ahora se hace un niño pequeño ante Dios. ¡Cómo cambia para hablar con él! Debe ser muy grande Dios para que mi padre se arrodille ante El y muy bueno para que se ponga a hablarle sin mudarse de ropa. </a:t>
            </a:r>
            <a:endParaRPr lang="es-ES_tradnl" sz="2000" i="1" dirty="0" smtClean="0"/>
          </a:p>
          <a:p>
            <a:pPr marL="0" indent="0">
              <a:buNone/>
            </a:pPr>
            <a:r>
              <a:rPr lang="es-ES_tradnl" sz="2000" b="1" i="1" dirty="0" smtClean="0"/>
              <a:t>En </a:t>
            </a:r>
            <a:r>
              <a:rPr lang="es-ES_tradnl" sz="2000" b="1" i="1" dirty="0"/>
              <a:t>cambio a mi madre nunca la vi de rodillas. </a:t>
            </a:r>
            <a:r>
              <a:rPr lang="es-ES_tradnl" sz="2000" i="1" dirty="0"/>
              <a:t>Demasiado cansada se sentaba con mi hermano pequeño en sus brazos y todos nosotros muy cerca de ella. Musitaba las oraciones de punta a cabo todo en voz baja. Lo más curioso es que no paraba de mirarnos uno tras otro, una mirada para cada uno, más larga... para los más pequeños. Yo pensaba, debe ser muy sencillo Dios cuando se le puede hablar teniendo un niño en brazos y en </a:t>
            </a:r>
            <a:r>
              <a:rPr lang="es-ES_tradnl" sz="2000" i="1" dirty="0" smtClean="0"/>
              <a:t>delantal. </a:t>
            </a:r>
            <a:endParaRPr lang="es-ES_tradnl" sz="2000" i="1" dirty="0"/>
          </a:p>
          <a:p>
            <a:pPr marL="0" indent="0" algn="r">
              <a:buNone/>
            </a:pPr>
            <a:r>
              <a:rPr lang="es-ES" sz="1400" dirty="0" smtClean="0"/>
              <a:t>AIMÉ </a:t>
            </a:r>
            <a:r>
              <a:rPr lang="es-ES" sz="1400" dirty="0"/>
              <a:t>DUVAL. </a:t>
            </a:r>
            <a:r>
              <a:rPr lang="es-ES" sz="1400" i="1" dirty="0"/>
              <a:t>¿Por qué me hice sacerdote?</a:t>
            </a:r>
            <a:r>
              <a:rPr lang="es-ES" sz="1400" dirty="0"/>
              <a:t> Editorial Sígueme. Salamanca, 1989.</a:t>
            </a:r>
            <a:endParaRPr lang="es-ES_tradnl" sz="1400" dirty="0"/>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31712" y="1799026"/>
            <a:ext cx="1764707" cy="2270054"/>
          </a:xfrm>
          <a:prstGeom prst="rect">
            <a:avLst/>
          </a:prstGeom>
        </p:spPr>
      </p:pic>
    </p:spTree>
    <p:extLst>
      <p:ext uri="{BB962C8B-B14F-4D97-AF65-F5344CB8AC3E}">
        <p14:creationId xmlns:p14="http://schemas.microsoft.com/office/powerpoint/2010/main" val="4473554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470253"/>
          </a:xfrm>
        </p:spPr>
        <p:txBody>
          <a:bodyPr>
            <a:normAutofit fontScale="90000"/>
          </a:bodyPr>
          <a:lstStyle/>
          <a:p>
            <a:r>
              <a:rPr lang="es-ES_tradnl" dirty="0" smtClean="0"/>
              <a:t>Asombro y catequesis / </a:t>
            </a:r>
            <a:r>
              <a:rPr lang="es-ES_tradnl" sz="2700" b="1" dirty="0" smtClean="0">
                <a:latin typeface="+mn-lt"/>
                <a:ea typeface="Arial" charset="0"/>
                <a:cs typeface="Arial" charset="0"/>
              </a:rPr>
              <a:t>Lenguaje religioso y lenguaje corriente</a:t>
            </a:r>
            <a:endParaRPr lang="es-ES_tradnl" sz="2700" b="1" i="1" dirty="0">
              <a:latin typeface="+mn-lt"/>
            </a:endParaRPr>
          </a:p>
        </p:txBody>
      </p:sp>
      <p:sp>
        <p:nvSpPr>
          <p:cNvPr id="3" name="Marcador de contenido 2"/>
          <p:cNvSpPr>
            <a:spLocks noGrp="1"/>
          </p:cNvSpPr>
          <p:nvPr>
            <p:ph idx="1"/>
          </p:nvPr>
        </p:nvSpPr>
        <p:spPr>
          <a:xfrm>
            <a:off x="485420" y="1238956"/>
            <a:ext cx="4920970" cy="5240865"/>
          </a:xfrm>
        </p:spPr>
        <p:txBody>
          <a:bodyPr numCol="1">
            <a:noAutofit/>
          </a:bodyPr>
          <a:lstStyle/>
          <a:p>
            <a:pPr marL="0" indent="0">
              <a:buNone/>
            </a:pPr>
            <a:r>
              <a:rPr lang="es-ES_tradnl" sz="2000" b="1" dirty="0" smtClean="0"/>
              <a:t>¿</a:t>
            </a:r>
            <a:r>
              <a:rPr lang="es-ES_tradnl" sz="2000" b="1" dirty="0"/>
              <a:t>El lenguaje religioso es un lenguaje de lo permanente frente al lenguaje corriente más determinado por lo efímero</a:t>
            </a:r>
            <a:r>
              <a:rPr lang="es-ES_tradnl" sz="2000" b="1" dirty="0" smtClean="0"/>
              <a:t>?</a:t>
            </a:r>
            <a:endParaRPr lang="es-ES_tradnl" sz="2000" dirty="0"/>
          </a:p>
          <a:p>
            <a:r>
              <a:rPr lang="es-ES_tradnl" sz="2000" dirty="0"/>
              <a:t>Es cierto. </a:t>
            </a:r>
            <a:r>
              <a:rPr lang="es-ES_tradnl" sz="2000" b="1" dirty="0"/>
              <a:t>Pero hace falta evitar una </a:t>
            </a:r>
            <a:r>
              <a:rPr lang="es-ES_tradnl" sz="2000" b="1" dirty="0" smtClean="0"/>
              <a:t>confusión:</a:t>
            </a:r>
          </a:p>
          <a:p>
            <a:r>
              <a:rPr lang="es-ES_tradnl" sz="2000" dirty="0" smtClean="0"/>
              <a:t>si </a:t>
            </a:r>
            <a:r>
              <a:rPr lang="es-ES_tradnl" sz="2000" dirty="0"/>
              <a:t>con el lenguaje religioso se suelen describir realidades más permanentes que efímeras, lo es, por un lado, </a:t>
            </a:r>
            <a:r>
              <a:rPr lang="es-ES_tradnl" sz="2000" b="1" dirty="0"/>
              <a:t>porque las realidades permanentes son realidades fundantes de la realidad, de la historia, de la vida. </a:t>
            </a:r>
            <a:endParaRPr lang="es-ES_tradnl" sz="2000" b="1" dirty="0" smtClean="0"/>
          </a:p>
          <a:p>
            <a:r>
              <a:rPr lang="es-ES_tradnl" sz="2000" dirty="0" smtClean="0"/>
              <a:t>Y </a:t>
            </a:r>
            <a:r>
              <a:rPr lang="es-ES_tradnl" sz="2000" dirty="0"/>
              <a:t>por otro, porque </a:t>
            </a:r>
            <a:r>
              <a:rPr lang="es-ES_tradnl" sz="2000" b="1" dirty="0"/>
              <a:t>no debemos confundir realidades efímeras con realidades corrientes de la vida cotidiana, </a:t>
            </a:r>
            <a:r>
              <a:rPr lang="es-ES_tradnl" sz="2000" dirty="0"/>
              <a:t>sino que como efímeras entendemos realidades superficiales e insignificantes para el devenir humano</a:t>
            </a:r>
            <a:r>
              <a:rPr lang="es-ES_tradnl" sz="2000" dirty="0" smtClean="0"/>
              <a:t>.</a:t>
            </a:r>
            <a:endParaRPr lang="es-ES_tradnl" sz="2000" dirty="0"/>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1980" y="1918970"/>
            <a:ext cx="6038060" cy="4367530"/>
          </a:xfrm>
          <a:prstGeom prst="rect">
            <a:avLst/>
          </a:prstGeom>
        </p:spPr>
      </p:pic>
    </p:spTree>
    <p:extLst>
      <p:ext uri="{BB962C8B-B14F-4D97-AF65-F5344CB8AC3E}">
        <p14:creationId xmlns:p14="http://schemas.microsoft.com/office/powerpoint/2010/main" val="2643708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470253"/>
          </a:xfrm>
        </p:spPr>
        <p:txBody>
          <a:bodyPr>
            <a:normAutofit fontScale="90000"/>
          </a:bodyPr>
          <a:lstStyle/>
          <a:p>
            <a:r>
              <a:rPr lang="es-ES_tradnl" dirty="0" smtClean="0"/>
              <a:t>Asombro y catequesis / </a:t>
            </a:r>
            <a:r>
              <a:rPr lang="es-ES_tradnl" sz="2700" b="1" dirty="0" smtClean="0">
                <a:latin typeface="+mn-lt"/>
                <a:ea typeface="Arial" charset="0"/>
                <a:cs typeface="Arial" charset="0"/>
              </a:rPr>
              <a:t>Lenguaje religioso y lenguaje corriente</a:t>
            </a:r>
            <a:endParaRPr lang="es-ES_tradnl" sz="2700" b="1" i="1" dirty="0">
              <a:latin typeface="+mn-lt"/>
            </a:endParaRPr>
          </a:p>
        </p:txBody>
      </p:sp>
      <p:sp>
        <p:nvSpPr>
          <p:cNvPr id="3" name="Marcador de contenido 2"/>
          <p:cNvSpPr>
            <a:spLocks noGrp="1"/>
          </p:cNvSpPr>
          <p:nvPr>
            <p:ph idx="1"/>
          </p:nvPr>
        </p:nvSpPr>
        <p:spPr>
          <a:xfrm>
            <a:off x="485420" y="1238956"/>
            <a:ext cx="4920970" cy="5240865"/>
          </a:xfrm>
        </p:spPr>
        <p:txBody>
          <a:bodyPr numCol="1">
            <a:noAutofit/>
          </a:bodyPr>
          <a:lstStyle/>
          <a:p>
            <a:pPr marL="0" indent="0">
              <a:buNone/>
            </a:pPr>
            <a:r>
              <a:rPr lang="es-ES_tradnl" sz="2000" b="1" dirty="0" smtClean="0"/>
              <a:t>Evidentes </a:t>
            </a:r>
            <a:r>
              <a:rPr lang="es-ES_tradnl" sz="2000" b="1" dirty="0"/>
              <a:t>coincidencias entre el lenguaje religioso y el lenguaje corriente</a:t>
            </a:r>
            <a:r>
              <a:rPr lang="es-ES_tradnl" sz="2000" b="1" dirty="0" smtClean="0"/>
              <a:t>:</a:t>
            </a:r>
            <a:endParaRPr lang="es-ES_tradnl" sz="2000" dirty="0"/>
          </a:p>
          <a:p>
            <a:r>
              <a:rPr lang="es-ES_tradnl" sz="2000" dirty="0"/>
              <a:t>El lenguaje religioso </a:t>
            </a:r>
            <a:r>
              <a:rPr lang="es-ES_tradnl" sz="2000" b="1" dirty="0"/>
              <a:t>no puede y no debe ser un lenguaje alejado de la vida de los hombres. </a:t>
            </a:r>
            <a:endParaRPr lang="es-ES_tradnl" sz="2000" b="1" dirty="0" smtClean="0"/>
          </a:p>
          <a:p>
            <a:r>
              <a:rPr lang="es-ES_tradnl" sz="2000" dirty="0" smtClean="0"/>
              <a:t>Es </a:t>
            </a:r>
            <a:r>
              <a:rPr lang="es-ES_tradnl" sz="2000" dirty="0"/>
              <a:t>verdad que en la historia de las religiones </a:t>
            </a:r>
            <a:r>
              <a:rPr lang="es-ES_tradnl" sz="2000" b="1" dirty="0"/>
              <a:t>siempre ha habido hombres o mujeres elegidos e instruidos en sus diversas tradiciones que han utilizado un lenguaje propio que los distingue. </a:t>
            </a:r>
            <a:endParaRPr lang="es-ES_tradnl" sz="2000" b="1" dirty="0" smtClean="0"/>
          </a:p>
          <a:p>
            <a:r>
              <a:rPr lang="es-ES_tradnl" sz="2000" dirty="0" smtClean="0"/>
              <a:t>Pero </a:t>
            </a:r>
            <a:r>
              <a:rPr lang="es-ES_tradnl" sz="2000" b="1" dirty="0"/>
              <a:t>los “sacerdotes”, en el sentido más amplio e interreligioso del término, además de “segregados” del pueblo son “puentes” entre la Palabra de Dios y la palabra de los hombres, </a:t>
            </a:r>
            <a:r>
              <a:rPr lang="es-ES_tradnl" sz="2000" dirty="0"/>
              <a:t>y en el caso de los católicos, lo primero está en función de lo segundo, y no al revés.</a:t>
            </a:r>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6390" y="2378710"/>
            <a:ext cx="6457950" cy="3587750"/>
          </a:xfrm>
          <a:prstGeom prst="rect">
            <a:avLst/>
          </a:prstGeom>
        </p:spPr>
      </p:pic>
    </p:spTree>
    <p:extLst>
      <p:ext uri="{BB962C8B-B14F-4D97-AF65-F5344CB8AC3E}">
        <p14:creationId xmlns:p14="http://schemas.microsoft.com/office/powerpoint/2010/main" val="5868100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470253"/>
          </a:xfrm>
        </p:spPr>
        <p:txBody>
          <a:bodyPr>
            <a:normAutofit fontScale="90000"/>
          </a:bodyPr>
          <a:lstStyle/>
          <a:p>
            <a:r>
              <a:rPr lang="es-ES_tradnl" dirty="0" smtClean="0"/>
              <a:t>Asombro y catequesis / </a:t>
            </a:r>
            <a:r>
              <a:rPr lang="es-ES_tradnl" sz="2700" b="1" dirty="0" smtClean="0">
                <a:latin typeface="+mn-lt"/>
                <a:ea typeface="Arial" charset="0"/>
                <a:cs typeface="Arial" charset="0"/>
              </a:rPr>
              <a:t>Lenguaje religioso y lenguaje corriente</a:t>
            </a:r>
            <a:endParaRPr lang="es-ES_tradnl" sz="2700" b="1" i="1" dirty="0">
              <a:latin typeface="+mn-lt"/>
            </a:endParaRPr>
          </a:p>
        </p:txBody>
      </p:sp>
      <p:sp>
        <p:nvSpPr>
          <p:cNvPr id="3" name="Marcador de contenido 2"/>
          <p:cNvSpPr>
            <a:spLocks noGrp="1"/>
          </p:cNvSpPr>
          <p:nvPr>
            <p:ph idx="1"/>
          </p:nvPr>
        </p:nvSpPr>
        <p:spPr>
          <a:xfrm>
            <a:off x="485420" y="1238956"/>
            <a:ext cx="4920970" cy="5240865"/>
          </a:xfrm>
        </p:spPr>
        <p:txBody>
          <a:bodyPr numCol="1">
            <a:noAutofit/>
          </a:bodyPr>
          <a:lstStyle/>
          <a:p>
            <a:pPr marL="0" indent="0">
              <a:buNone/>
            </a:pPr>
            <a:r>
              <a:rPr lang="es-ES_tradnl" sz="2000" b="1" dirty="0" smtClean="0"/>
              <a:t>Evidentes </a:t>
            </a:r>
            <a:r>
              <a:rPr lang="es-ES_tradnl" sz="2000" b="1" dirty="0"/>
              <a:t>coincidencias entre el lenguaje religioso y el lenguaje corriente</a:t>
            </a:r>
            <a:r>
              <a:rPr lang="es-ES_tradnl" sz="2000" b="1" dirty="0" smtClean="0"/>
              <a:t>:</a:t>
            </a:r>
            <a:endParaRPr lang="es-ES_tradnl" sz="2000" dirty="0"/>
          </a:p>
          <a:p>
            <a:r>
              <a:rPr lang="es-ES_tradnl" sz="2000" b="1" dirty="0"/>
              <a:t>Ambos dicen lo indecible: </a:t>
            </a:r>
            <a:endParaRPr lang="es-ES_tradnl" sz="2000" dirty="0"/>
          </a:p>
          <a:p>
            <a:r>
              <a:rPr lang="es-ES_tradnl" sz="2000" b="1" dirty="0"/>
              <a:t>El lenguaje de la oración, </a:t>
            </a:r>
            <a:r>
              <a:rPr lang="es-ES_tradnl" sz="2000" dirty="0"/>
              <a:t>por ejemplo, </a:t>
            </a:r>
            <a:r>
              <a:rPr lang="es-ES_tradnl" sz="2000" b="1" dirty="0"/>
              <a:t>es similar al de una declaración amorosa, una felicitación, un agradecimiento, una suplica de perdón, o una palabra de aliento. </a:t>
            </a:r>
            <a:r>
              <a:rPr lang="es-ES_tradnl" sz="2000" dirty="0"/>
              <a:t>En todos estos casos </a:t>
            </a:r>
            <a:r>
              <a:rPr lang="es-ES_tradnl" sz="2000" b="1" dirty="0"/>
              <a:t>prima lo aproximativo frente a lo definitorio. </a:t>
            </a:r>
            <a:r>
              <a:rPr lang="es-ES_tradnl" sz="2000" dirty="0"/>
              <a:t>El que habla balbucea, el que escucha </a:t>
            </a:r>
            <a:r>
              <a:rPr lang="es-ES_tradnl" sz="2000" dirty="0" smtClean="0"/>
              <a:t>intuye.</a:t>
            </a:r>
          </a:p>
          <a:p>
            <a:r>
              <a:rPr lang="es-ES_tradnl" sz="2000" dirty="0" smtClean="0"/>
              <a:t>Cotidianamente </a:t>
            </a:r>
            <a:r>
              <a:rPr lang="es-ES_tradnl" sz="2000" b="1" dirty="0"/>
              <a:t>las personas expresan sentimientos y deseos con giros y palabras que, </a:t>
            </a:r>
            <a:r>
              <a:rPr lang="es-ES_tradnl" sz="2000" dirty="0"/>
              <a:t>como cuando oran, </a:t>
            </a:r>
            <a:r>
              <a:rPr lang="es-ES_tradnl" sz="2000" b="1" dirty="0"/>
              <a:t>para el lenguaje analítico serían demasiado imprecisas. Ambos dicen lo indecible </a:t>
            </a:r>
            <a:r>
              <a:rPr lang="es-ES_tradnl" sz="2000" dirty="0"/>
              <a:t>de la naturaleza, lo indecible del otro, lo indecible de la vida.</a:t>
            </a: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3074" y="2090420"/>
            <a:ext cx="5943410" cy="3933190"/>
          </a:xfrm>
          <a:prstGeom prst="rect">
            <a:avLst/>
          </a:prstGeom>
        </p:spPr>
      </p:pic>
    </p:spTree>
    <p:extLst>
      <p:ext uri="{BB962C8B-B14F-4D97-AF65-F5344CB8AC3E}">
        <p14:creationId xmlns:p14="http://schemas.microsoft.com/office/powerpoint/2010/main" val="4285221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470253"/>
          </a:xfrm>
        </p:spPr>
        <p:txBody>
          <a:bodyPr>
            <a:normAutofit fontScale="90000"/>
          </a:bodyPr>
          <a:lstStyle/>
          <a:p>
            <a:r>
              <a:rPr lang="es-ES_tradnl" dirty="0" smtClean="0"/>
              <a:t>Asombro y catequesis / </a:t>
            </a:r>
            <a:r>
              <a:rPr lang="es-ES_tradnl" sz="2700" b="1" dirty="0" smtClean="0">
                <a:latin typeface="+mn-lt"/>
                <a:ea typeface="Arial" charset="0"/>
                <a:cs typeface="Arial" charset="0"/>
              </a:rPr>
              <a:t>Lenguaje religioso y lenguaje corriente</a:t>
            </a:r>
            <a:endParaRPr lang="es-ES_tradnl" sz="2700" b="1" i="1" dirty="0">
              <a:latin typeface="+mn-lt"/>
            </a:endParaRPr>
          </a:p>
        </p:txBody>
      </p:sp>
      <p:sp>
        <p:nvSpPr>
          <p:cNvPr id="3" name="Marcador de contenido 2"/>
          <p:cNvSpPr>
            <a:spLocks noGrp="1"/>
          </p:cNvSpPr>
          <p:nvPr>
            <p:ph idx="1"/>
          </p:nvPr>
        </p:nvSpPr>
        <p:spPr>
          <a:xfrm>
            <a:off x="485420" y="1238956"/>
            <a:ext cx="4920970" cy="5240865"/>
          </a:xfrm>
        </p:spPr>
        <p:txBody>
          <a:bodyPr numCol="1">
            <a:noAutofit/>
          </a:bodyPr>
          <a:lstStyle/>
          <a:p>
            <a:pPr marL="0" indent="0">
              <a:buNone/>
            </a:pPr>
            <a:r>
              <a:rPr lang="es-ES_tradnl" sz="2000" b="1" dirty="0" smtClean="0"/>
              <a:t>Evidentes </a:t>
            </a:r>
            <a:r>
              <a:rPr lang="es-ES_tradnl" sz="2000" b="1" dirty="0"/>
              <a:t>coincidencias entre el lenguaje religioso y el lenguaje corriente</a:t>
            </a:r>
            <a:r>
              <a:rPr lang="es-ES_tradnl" sz="2000" b="1" dirty="0" smtClean="0"/>
              <a:t>:</a:t>
            </a:r>
            <a:endParaRPr lang="es-ES_tradnl" sz="2000" dirty="0"/>
          </a:p>
          <a:p>
            <a:r>
              <a:rPr lang="es-ES_tradnl" sz="2000" b="1" dirty="0"/>
              <a:t>Ambos hablan de la vida: </a:t>
            </a:r>
            <a:endParaRPr lang="es-ES_tradnl" sz="2000" dirty="0"/>
          </a:p>
          <a:p>
            <a:r>
              <a:rPr lang="es-ES_tradnl" sz="2000" b="1" dirty="0"/>
              <a:t>Cuando hablamos de Dios, </a:t>
            </a:r>
            <a:r>
              <a:rPr lang="es-ES_tradnl" sz="2000" dirty="0"/>
              <a:t>y tratamos de hacerlo del mismo modo que como hablamos con él o como vislumbramos que él nos habla, </a:t>
            </a:r>
            <a:r>
              <a:rPr lang="es-ES_tradnl" sz="2000" b="1" dirty="0"/>
              <a:t>ocurre lo mismo que cuando hablamos de la vida, porque en realidad hablamos de la Vida con mayúscula, </a:t>
            </a:r>
            <a:r>
              <a:rPr lang="es-ES_tradnl" sz="2000" dirty="0"/>
              <a:t>de su sentido, de su destino. </a:t>
            </a:r>
            <a:endParaRPr lang="es-ES_tradnl" sz="2000" dirty="0" smtClean="0"/>
          </a:p>
          <a:p>
            <a:r>
              <a:rPr lang="es-ES_tradnl" sz="2000" b="1" dirty="0" smtClean="0"/>
              <a:t>Y </a:t>
            </a:r>
            <a:r>
              <a:rPr lang="es-ES_tradnl" sz="2000" b="1" dirty="0"/>
              <a:t>cuando hablamos de la vida, tanto el lenguaje corriente como el lenguaje religioso nos llevan a lo evocativo. </a:t>
            </a:r>
            <a:r>
              <a:rPr lang="es-ES_tradnl" sz="2000" dirty="0"/>
              <a:t>Incluso cuando la contamos, no estamos sólo contando la vida, la estamos </a:t>
            </a:r>
            <a:r>
              <a:rPr lang="es-ES_tradnl" sz="2000" dirty="0" err="1" smtClean="0"/>
              <a:t>evoc</a:t>
            </a:r>
            <a:r>
              <a:rPr lang="es-ES" sz="2000" dirty="0" smtClean="0"/>
              <a:t>a</a:t>
            </a:r>
            <a:r>
              <a:rPr lang="es-ES_tradnl" sz="2000" dirty="0" err="1" smtClean="0"/>
              <a:t>ndo</a:t>
            </a:r>
            <a:r>
              <a:rPr lang="es-ES_tradnl" sz="2000" dirty="0" smtClean="0"/>
              <a:t>.</a:t>
            </a:r>
            <a:endParaRPr lang="es-ES_tradnl" sz="2000" dirty="0"/>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6490" y="2008998"/>
            <a:ext cx="5551170" cy="3700780"/>
          </a:xfrm>
          <a:prstGeom prst="rect">
            <a:avLst/>
          </a:prstGeom>
        </p:spPr>
      </p:pic>
    </p:spTree>
    <p:extLst>
      <p:ext uri="{BB962C8B-B14F-4D97-AF65-F5344CB8AC3E}">
        <p14:creationId xmlns:p14="http://schemas.microsoft.com/office/powerpoint/2010/main" val="4676570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470253"/>
          </a:xfrm>
        </p:spPr>
        <p:txBody>
          <a:bodyPr>
            <a:normAutofit fontScale="90000"/>
          </a:bodyPr>
          <a:lstStyle/>
          <a:p>
            <a:r>
              <a:rPr lang="es-ES_tradnl" dirty="0" smtClean="0"/>
              <a:t>Asombro y catequesis / </a:t>
            </a:r>
            <a:r>
              <a:rPr lang="es-ES_tradnl" sz="2700" b="1" dirty="0" smtClean="0">
                <a:latin typeface="+mn-lt"/>
                <a:ea typeface="Arial" charset="0"/>
                <a:cs typeface="Arial" charset="0"/>
              </a:rPr>
              <a:t>Lenguaje religioso y lenguaje corriente</a:t>
            </a:r>
            <a:endParaRPr lang="es-ES_tradnl" sz="2700" b="1" i="1" dirty="0">
              <a:latin typeface="+mn-lt"/>
            </a:endParaRPr>
          </a:p>
        </p:txBody>
      </p:sp>
      <p:sp>
        <p:nvSpPr>
          <p:cNvPr id="3" name="Marcador de contenido 2"/>
          <p:cNvSpPr>
            <a:spLocks noGrp="1"/>
          </p:cNvSpPr>
          <p:nvPr>
            <p:ph idx="1"/>
          </p:nvPr>
        </p:nvSpPr>
        <p:spPr>
          <a:xfrm>
            <a:off x="485420" y="1238956"/>
            <a:ext cx="7115530" cy="5240865"/>
          </a:xfrm>
        </p:spPr>
        <p:txBody>
          <a:bodyPr numCol="1">
            <a:noAutofit/>
          </a:bodyPr>
          <a:lstStyle/>
          <a:p>
            <a:pPr marL="0" indent="0">
              <a:buNone/>
            </a:pPr>
            <a:r>
              <a:rPr lang="es-ES_tradnl" sz="2000" b="1" dirty="0" smtClean="0"/>
              <a:t>Evidentes </a:t>
            </a:r>
            <a:r>
              <a:rPr lang="es-ES_tradnl" sz="2000" b="1" dirty="0"/>
              <a:t>coincidencias entre el lenguaje religioso y el lenguaje corriente</a:t>
            </a:r>
            <a:r>
              <a:rPr lang="es-ES_tradnl" sz="2000" b="1" dirty="0" smtClean="0"/>
              <a:t>:</a:t>
            </a:r>
            <a:endParaRPr lang="es-ES_tradnl" sz="2000" dirty="0"/>
          </a:p>
          <a:p>
            <a:r>
              <a:rPr lang="es-ES_tradnl" sz="2000" b="1" dirty="0"/>
              <a:t>Ambos tocan el corazón: </a:t>
            </a:r>
            <a:endParaRPr lang="es-ES_tradnl" sz="2000" dirty="0"/>
          </a:p>
          <a:p>
            <a:r>
              <a:rPr lang="es-ES_tradnl" sz="2000" dirty="0"/>
              <a:t>Nos sorprendería descubrir el porcentaje tan alto de expresiones que a lo largo del día usamos dirigidas no sólo a transmitir información, sino a comunicar o a estimular respuestas, emociones, decisiones. </a:t>
            </a:r>
            <a:endParaRPr lang="es-ES_tradnl" sz="2000" dirty="0" smtClean="0"/>
          </a:p>
          <a:p>
            <a:r>
              <a:rPr lang="es-ES_tradnl" sz="2000" b="1" dirty="0" smtClean="0"/>
              <a:t>El </a:t>
            </a:r>
            <a:r>
              <a:rPr lang="es-ES_tradnl" sz="2000" b="1" dirty="0"/>
              <a:t>lenguaje corriente, como el religioso </a:t>
            </a:r>
            <a:r>
              <a:rPr lang="es-ES_tradnl" sz="2000" dirty="0"/>
              <a:t>(tanto de la llamada de Dios como de la respuesta del hombre), </a:t>
            </a:r>
            <a:r>
              <a:rPr lang="es-ES_tradnl" sz="2000" b="1" dirty="0"/>
              <a:t>es bastante propositivo y provocativo, </a:t>
            </a:r>
            <a:r>
              <a:rPr lang="es-ES_tradnl" sz="2000" dirty="0"/>
              <a:t>precisamente porque no va dirigido sólo a la capacidad intelectual de conocer, </a:t>
            </a:r>
            <a:r>
              <a:rPr lang="es-ES_tradnl" sz="2000" b="1" dirty="0"/>
              <a:t>sino a la capacidad, no menos intelectual, de apreciar, de acoger, de confiar, y por tanto, de tocar el corazón.</a:t>
            </a:r>
            <a:r>
              <a:rPr lang="es-ES_tradnl" sz="2000" dirty="0"/>
              <a:t> </a:t>
            </a:r>
            <a:endParaRPr lang="es-ES_tradnl" sz="2000" dirty="0" smtClean="0"/>
          </a:p>
          <a:p>
            <a:r>
              <a:rPr lang="es-ES_tradnl" sz="2000" b="1" dirty="0" smtClean="0"/>
              <a:t>Y </a:t>
            </a:r>
            <a:r>
              <a:rPr lang="es-ES_tradnl" sz="2000" b="1" dirty="0"/>
              <a:t>nos sorprendería descubrir como en todos los ámbitos culturales y sociales </a:t>
            </a:r>
            <a:r>
              <a:rPr lang="es-ES_tradnl" sz="2000" dirty="0"/>
              <a:t>(el cine, la música, el deporte), a pesar de la secularización, </a:t>
            </a:r>
            <a:r>
              <a:rPr lang="es-ES_tradnl" sz="2000" b="1" dirty="0"/>
              <a:t>aparece continuamente el lenguaje religioso como lenguaje corriente.</a:t>
            </a: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0032" y="2363470"/>
            <a:ext cx="4051768" cy="3008630"/>
          </a:xfrm>
          <a:prstGeom prst="rect">
            <a:avLst/>
          </a:prstGeom>
        </p:spPr>
      </p:pic>
    </p:spTree>
    <p:extLst>
      <p:ext uri="{BB962C8B-B14F-4D97-AF65-F5344CB8AC3E}">
        <p14:creationId xmlns:p14="http://schemas.microsoft.com/office/powerpoint/2010/main" val="7595017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470253"/>
          </a:xfrm>
        </p:spPr>
        <p:txBody>
          <a:bodyPr>
            <a:normAutofit fontScale="90000"/>
          </a:bodyPr>
          <a:lstStyle/>
          <a:p>
            <a:r>
              <a:rPr lang="es-ES_tradnl" dirty="0" smtClean="0"/>
              <a:t>Asombro y catequesis / </a:t>
            </a:r>
            <a:r>
              <a:rPr lang="es-ES_tradnl" sz="2700" b="1" dirty="0" smtClean="0">
                <a:latin typeface="+mn-lt"/>
                <a:ea typeface="Arial" charset="0"/>
                <a:cs typeface="Arial" charset="0"/>
              </a:rPr>
              <a:t>Lenguaje religioso y lenguaje corriente</a:t>
            </a:r>
            <a:endParaRPr lang="es-ES_tradnl" sz="2700" b="1" i="1" dirty="0">
              <a:latin typeface="+mn-lt"/>
            </a:endParaRPr>
          </a:p>
        </p:txBody>
      </p:sp>
      <p:sp>
        <p:nvSpPr>
          <p:cNvPr id="3" name="Marcador de contenido 2"/>
          <p:cNvSpPr>
            <a:spLocks noGrp="1"/>
          </p:cNvSpPr>
          <p:nvPr>
            <p:ph idx="1"/>
          </p:nvPr>
        </p:nvSpPr>
        <p:spPr>
          <a:xfrm>
            <a:off x="485420" y="3383280"/>
            <a:ext cx="11344630" cy="3096541"/>
          </a:xfrm>
        </p:spPr>
        <p:txBody>
          <a:bodyPr numCol="1">
            <a:noAutofit/>
          </a:bodyPr>
          <a:lstStyle/>
          <a:p>
            <a:pPr marL="0" indent="0">
              <a:buNone/>
            </a:pPr>
            <a:r>
              <a:rPr lang="es-ES_tradnl" sz="2400" i="1" dirty="0" smtClean="0"/>
              <a:t>Todo </a:t>
            </a:r>
            <a:r>
              <a:rPr lang="es-ES_tradnl" sz="2400" i="1" dirty="0"/>
              <a:t>el universo material es un lenguaje del amor de Dios, de su desmesurado cariño hacia nosotros. El suelo, el agua, las montañas, todo es caricia de Dios. La historia de la propia amistad con Dios siempre se desarrolla en un espacio geográfico que se convierte en un signo personalísimo, y cada uno de nosotros guarda en la memoria lugares cuyo recuerdo le hace mucho bien. Quien ha crecido entre los montes, o quien de niño se sentaba junto al arroyo a beber, o quien jugaba en una plaza de su barrio, cuando vuelve a esos lugares, se siente llamado a recuperar su propia identidad. Dios ha escrito un libro precioso, cuyas letras son la multitud de criaturas presentes en el </a:t>
            </a:r>
            <a:r>
              <a:rPr lang="es-ES_tradnl" sz="2400" i="1" dirty="0" smtClean="0"/>
              <a:t>universo.</a:t>
            </a:r>
          </a:p>
          <a:p>
            <a:pPr marL="0" indent="0" algn="r">
              <a:buNone/>
            </a:pPr>
            <a:r>
              <a:rPr lang="es-ES_tradnl" sz="1800" dirty="0" smtClean="0"/>
              <a:t>PAPA </a:t>
            </a:r>
            <a:r>
              <a:rPr lang="es-ES_tradnl" sz="1800" dirty="0"/>
              <a:t>FRANCISCO. </a:t>
            </a:r>
            <a:r>
              <a:rPr lang="es-ES_tradnl" sz="1800" dirty="0" err="1"/>
              <a:t>Encílica</a:t>
            </a:r>
            <a:r>
              <a:rPr lang="es-ES_tradnl" sz="1800" dirty="0"/>
              <a:t> </a:t>
            </a:r>
            <a:r>
              <a:rPr lang="es-ES_tradnl" sz="1800" i="1" dirty="0" err="1"/>
              <a:t>Laudato</a:t>
            </a:r>
            <a:r>
              <a:rPr lang="es-ES_tradnl" sz="1800" i="1" dirty="0"/>
              <a:t> Si </a:t>
            </a:r>
            <a:r>
              <a:rPr lang="es-ES_tradnl" sz="1800" dirty="0"/>
              <a:t>(nº 84-85)</a:t>
            </a:r>
          </a:p>
        </p:txBody>
      </p:sp>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859172"/>
            <a:ext cx="4445000" cy="2500313"/>
          </a:xfrm>
          <a:prstGeom prst="rect">
            <a:avLst/>
          </a:prstGeom>
        </p:spPr>
      </p:pic>
    </p:spTree>
    <p:extLst>
      <p:ext uri="{BB962C8B-B14F-4D97-AF65-F5344CB8AC3E}">
        <p14:creationId xmlns:p14="http://schemas.microsoft.com/office/powerpoint/2010/main" val="7352324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470253"/>
          </a:xfrm>
        </p:spPr>
        <p:txBody>
          <a:bodyPr>
            <a:normAutofit fontScale="90000"/>
          </a:bodyPr>
          <a:lstStyle/>
          <a:p>
            <a:r>
              <a:rPr lang="es-ES_tradnl" dirty="0" smtClean="0"/>
              <a:t>Asombro y catequesis / Objetivo</a:t>
            </a:r>
            <a:endParaRPr lang="es-ES_tradnl" dirty="0"/>
          </a:p>
        </p:txBody>
      </p:sp>
      <p:sp>
        <p:nvSpPr>
          <p:cNvPr id="3" name="Marcador de contenido 2"/>
          <p:cNvSpPr>
            <a:spLocks noGrp="1"/>
          </p:cNvSpPr>
          <p:nvPr>
            <p:ph idx="1"/>
          </p:nvPr>
        </p:nvSpPr>
        <p:spPr>
          <a:xfrm>
            <a:off x="485422" y="2514508"/>
            <a:ext cx="11150600" cy="3965314"/>
          </a:xfrm>
        </p:spPr>
        <p:txBody>
          <a:bodyPr numCol="1">
            <a:noAutofit/>
          </a:bodyPr>
          <a:lstStyle/>
          <a:p>
            <a:pPr lvl="0"/>
            <a:r>
              <a:rPr lang="es-ES" sz="2000" b="1" dirty="0" smtClean="0">
                <a:latin typeface="Arial" charset="0"/>
                <a:ea typeface="Arial" charset="0"/>
                <a:cs typeface="Arial" charset="0"/>
              </a:rPr>
              <a:t>Proponemos </a:t>
            </a:r>
            <a:r>
              <a:rPr lang="es-ES" sz="2000" b="1" dirty="0">
                <a:latin typeface="Arial" charset="0"/>
                <a:ea typeface="Arial" charset="0"/>
                <a:cs typeface="Arial" charset="0"/>
              </a:rPr>
              <a:t>una especial atención y recuperación del genuino lenguaje </a:t>
            </a:r>
            <a:r>
              <a:rPr lang="es-ES" sz="2000" b="1" dirty="0" smtClean="0">
                <a:latin typeface="Arial" charset="0"/>
                <a:ea typeface="Arial" charset="0"/>
                <a:cs typeface="Arial" charset="0"/>
              </a:rPr>
              <a:t>religioso, </a:t>
            </a:r>
            <a:r>
              <a:rPr lang="es-ES" sz="2000" dirty="0" smtClean="0">
                <a:latin typeface="Arial" charset="0"/>
                <a:ea typeface="Arial" charset="0"/>
                <a:cs typeface="Arial" charset="0"/>
              </a:rPr>
              <a:t>que </a:t>
            </a:r>
            <a:r>
              <a:rPr lang="es-ES" sz="2000" dirty="0">
                <a:latin typeface="Arial" charset="0"/>
                <a:ea typeface="Arial" charset="0"/>
                <a:cs typeface="Arial" charset="0"/>
              </a:rPr>
              <a:t>es lenguaje que nos remite a la experiencia religiosa universal, incluso previa a la revelación cristiana, y completamente asumida y reconocida por ésta. </a:t>
            </a:r>
            <a:endParaRPr lang="es-ES_tradnl" sz="2000" dirty="0">
              <a:latin typeface="Arial" charset="0"/>
              <a:ea typeface="Arial" charset="0"/>
              <a:cs typeface="Arial" charset="0"/>
            </a:endParaRPr>
          </a:p>
          <a:p>
            <a:pPr lvl="0"/>
            <a:r>
              <a:rPr lang="es-ES" sz="2000" b="1" dirty="0">
                <a:latin typeface="Arial" charset="0"/>
                <a:ea typeface="Arial" charset="0"/>
                <a:cs typeface="Arial" charset="0"/>
              </a:rPr>
              <a:t>Es el lenguaje del asombro religioso, que ha existido y existirá siempre</a:t>
            </a:r>
            <a:r>
              <a:rPr lang="es-ES" sz="2000" dirty="0">
                <a:latin typeface="Arial" charset="0"/>
                <a:ea typeface="Arial" charset="0"/>
                <a:cs typeface="Arial" charset="0"/>
              </a:rPr>
              <a:t> como seña de identidad de una verdadera religación trascendente, de religación a lo </a:t>
            </a:r>
            <a:r>
              <a:rPr lang="es-ES" sz="2000" dirty="0" smtClean="0">
                <a:latin typeface="Arial" charset="0"/>
                <a:ea typeface="Arial" charset="0"/>
                <a:cs typeface="Arial" charset="0"/>
              </a:rPr>
              <a:t>sagrado, al Misterio, a </a:t>
            </a:r>
            <a:r>
              <a:rPr lang="es-ES" sz="2000" dirty="0">
                <a:latin typeface="Arial" charset="0"/>
                <a:ea typeface="Arial" charset="0"/>
                <a:cs typeface="Arial" charset="0"/>
              </a:rPr>
              <a:t>Dios. </a:t>
            </a:r>
            <a:endParaRPr lang="es-ES_tradnl" sz="2000" dirty="0">
              <a:latin typeface="Arial" charset="0"/>
              <a:ea typeface="Arial" charset="0"/>
              <a:cs typeface="Arial" charset="0"/>
            </a:endParaRPr>
          </a:p>
          <a:p>
            <a:pPr lvl="0"/>
            <a:r>
              <a:rPr lang="es-ES" sz="2000" b="1" dirty="0" smtClean="0">
                <a:latin typeface="Arial" charset="0"/>
                <a:ea typeface="Arial" charset="0"/>
                <a:cs typeface="Arial" charset="0"/>
              </a:rPr>
              <a:t>Desde la experiencia de </a:t>
            </a:r>
            <a:r>
              <a:rPr lang="es-ES" sz="2000" b="1" dirty="0">
                <a:latin typeface="Arial" charset="0"/>
                <a:ea typeface="Arial" charset="0"/>
                <a:cs typeface="Arial" charset="0"/>
              </a:rPr>
              <a:t>purificación del lenguaje religioso </a:t>
            </a:r>
            <a:r>
              <a:rPr lang="es-ES" sz="2000" b="1" dirty="0" smtClean="0">
                <a:latin typeface="Arial" charset="0"/>
                <a:ea typeface="Arial" charset="0"/>
                <a:cs typeface="Arial" charset="0"/>
              </a:rPr>
              <a:t>por </a:t>
            </a:r>
            <a:r>
              <a:rPr lang="es-ES" sz="2000" b="1" dirty="0">
                <a:latin typeface="Arial" charset="0"/>
                <a:ea typeface="Arial" charset="0"/>
                <a:cs typeface="Arial" charset="0"/>
              </a:rPr>
              <a:t>la novedad del acontecimiento religioso por excelencia,</a:t>
            </a:r>
            <a:r>
              <a:rPr lang="es-ES" sz="2000" dirty="0">
                <a:latin typeface="Arial" charset="0"/>
                <a:ea typeface="Arial" charset="0"/>
                <a:cs typeface="Arial" charset="0"/>
              </a:rPr>
              <a:t> la encarnación del Hijo de Dios, que ha roto el velo que separaba abismalmente lo sagrado de lo profano.</a:t>
            </a:r>
            <a:endParaRPr lang="es-ES_tradnl" sz="2000" dirty="0">
              <a:latin typeface="Arial" charset="0"/>
              <a:ea typeface="Arial" charset="0"/>
              <a:cs typeface="Arial" charset="0"/>
            </a:endParaRPr>
          </a:p>
          <a:p>
            <a:pPr lvl="0"/>
            <a:r>
              <a:rPr lang="es-ES" sz="2000" b="1" dirty="0">
                <a:latin typeface="Arial" charset="0"/>
                <a:ea typeface="Arial" charset="0"/>
                <a:cs typeface="Arial" charset="0"/>
              </a:rPr>
              <a:t>Y que, al mismo tiempo, nos salva de la tentación de secularización de la propuesta cristiana, </a:t>
            </a:r>
            <a:r>
              <a:rPr lang="es-ES" sz="2000" dirty="0">
                <a:latin typeface="Arial" charset="0"/>
                <a:ea typeface="Arial" charset="0"/>
                <a:cs typeface="Arial" charset="0"/>
              </a:rPr>
              <a:t>presentada no pocas veces como una ética, cuando no una ideología.</a:t>
            </a:r>
            <a:endParaRPr lang="es-ES_tradnl" sz="2000" dirty="0">
              <a:latin typeface="Arial" charset="0"/>
              <a:ea typeface="Arial" charset="0"/>
              <a:cs typeface="Arial" charset="0"/>
            </a:endParaRP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2888" y="982133"/>
            <a:ext cx="6443133" cy="1385620"/>
          </a:xfrm>
          <a:prstGeom prst="rect">
            <a:avLst/>
          </a:prstGeom>
        </p:spPr>
      </p:pic>
    </p:spTree>
    <p:extLst>
      <p:ext uri="{BB962C8B-B14F-4D97-AF65-F5344CB8AC3E}">
        <p14:creationId xmlns:p14="http://schemas.microsoft.com/office/powerpoint/2010/main" val="14465101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470253"/>
          </a:xfrm>
        </p:spPr>
        <p:txBody>
          <a:bodyPr>
            <a:normAutofit fontScale="90000"/>
          </a:bodyPr>
          <a:lstStyle/>
          <a:p>
            <a:r>
              <a:rPr lang="es-ES_tradnl" dirty="0" smtClean="0"/>
              <a:t>Asombro y catequesis / </a:t>
            </a:r>
            <a:r>
              <a:rPr lang="es-ES_tradnl" sz="2200" b="1" dirty="0">
                <a:latin typeface="Arial" charset="0"/>
                <a:ea typeface="Arial" charset="0"/>
                <a:cs typeface="Arial" charset="0"/>
              </a:rPr>
              <a:t>Ocho formas del lenguaje religioso</a:t>
            </a:r>
            <a:endParaRPr lang="es-ES_tradnl" sz="2200" b="1" i="1" dirty="0">
              <a:latin typeface="Arial" charset="0"/>
              <a:ea typeface="Arial" charset="0"/>
              <a:cs typeface="Arial" charset="0"/>
            </a:endParaRPr>
          </a:p>
        </p:txBody>
      </p:sp>
      <p:sp>
        <p:nvSpPr>
          <p:cNvPr id="3" name="Marcador de contenido 2"/>
          <p:cNvSpPr>
            <a:spLocks noGrp="1"/>
          </p:cNvSpPr>
          <p:nvPr>
            <p:ph idx="1"/>
          </p:nvPr>
        </p:nvSpPr>
        <p:spPr>
          <a:xfrm>
            <a:off x="485420" y="4491991"/>
            <a:ext cx="11344630" cy="1771650"/>
          </a:xfrm>
        </p:spPr>
        <p:txBody>
          <a:bodyPr numCol="1">
            <a:noAutofit/>
          </a:bodyPr>
          <a:lstStyle/>
          <a:p>
            <a:pPr marL="0" indent="0">
              <a:buNone/>
            </a:pPr>
            <a:r>
              <a:rPr lang="es-ES_tradnl" sz="2000" b="1" dirty="0"/>
              <a:t>Ocho formas del lenguaje religioso: las cuatro primarias</a:t>
            </a:r>
            <a:r>
              <a:rPr lang="es-ES_tradnl" sz="2000" b="1" dirty="0" smtClean="0"/>
              <a:t>.</a:t>
            </a:r>
            <a:endParaRPr lang="es-ES_tradnl" sz="2000" dirty="0"/>
          </a:p>
          <a:p>
            <a:pPr marL="0" indent="0">
              <a:buNone/>
            </a:pPr>
            <a:r>
              <a:rPr lang="es-ES_tradnl" sz="2000" dirty="0"/>
              <a:t>La tipología más clásica de formas del lenguaje religioso es la determinada por sus ámbitos. Así se habla del lenguaje de las Escrituras Sagradas (fuente de la fe), de la doctrina (explicación de la fe), de la litúrgica (expresión cultica de la fe). Es insuficiente porque en cada uno de estos ámbitos coinciden formas y géneros lingüísticos comunes muy relevantes. A saber: </a:t>
            </a: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420" y="1303020"/>
            <a:ext cx="11223980" cy="2994660"/>
          </a:xfrm>
          <a:prstGeom prst="rect">
            <a:avLst/>
          </a:prstGeom>
        </p:spPr>
      </p:pic>
    </p:spTree>
    <p:extLst>
      <p:ext uri="{BB962C8B-B14F-4D97-AF65-F5344CB8AC3E}">
        <p14:creationId xmlns:p14="http://schemas.microsoft.com/office/powerpoint/2010/main" val="9823917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470253"/>
          </a:xfrm>
        </p:spPr>
        <p:txBody>
          <a:bodyPr>
            <a:normAutofit fontScale="90000"/>
          </a:bodyPr>
          <a:lstStyle/>
          <a:p>
            <a:r>
              <a:rPr lang="es-ES_tradnl" dirty="0" smtClean="0"/>
              <a:t>Asombro y catequesis / </a:t>
            </a:r>
            <a:r>
              <a:rPr lang="es-ES_tradnl" sz="2200" b="1" dirty="0">
                <a:latin typeface="Arial" charset="0"/>
                <a:ea typeface="Arial" charset="0"/>
                <a:cs typeface="Arial" charset="0"/>
              </a:rPr>
              <a:t>Ocho formas del lenguaje religioso</a:t>
            </a:r>
            <a:endParaRPr lang="es-ES_tradnl" sz="2200" b="1" i="1" dirty="0">
              <a:latin typeface="Arial" charset="0"/>
              <a:ea typeface="Arial" charset="0"/>
              <a:cs typeface="Arial" charset="0"/>
            </a:endParaRPr>
          </a:p>
        </p:txBody>
      </p:sp>
      <p:sp>
        <p:nvSpPr>
          <p:cNvPr id="3" name="Marcador de contenido 2"/>
          <p:cNvSpPr>
            <a:spLocks noGrp="1"/>
          </p:cNvSpPr>
          <p:nvPr>
            <p:ph idx="1"/>
          </p:nvPr>
        </p:nvSpPr>
        <p:spPr>
          <a:xfrm>
            <a:off x="485420" y="4491991"/>
            <a:ext cx="11344630" cy="1771650"/>
          </a:xfrm>
        </p:spPr>
        <p:txBody>
          <a:bodyPr numCol="1">
            <a:noAutofit/>
          </a:bodyPr>
          <a:lstStyle/>
          <a:p>
            <a:r>
              <a:rPr lang="es-ES_tradnl" sz="2000" b="1" dirty="0"/>
              <a:t>El vértigo. </a:t>
            </a:r>
            <a:endParaRPr lang="es-ES_tradnl" sz="2000" dirty="0"/>
          </a:p>
          <a:p>
            <a:pPr marL="0" indent="0">
              <a:buNone/>
            </a:pPr>
            <a:r>
              <a:rPr lang="es-ES_tradnl" sz="2000" b="1" dirty="0"/>
              <a:t>O el lenguaje religioso expresa las preguntas existenciales del hombre </a:t>
            </a:r>
            <a:r>
              <a:rPr lang="es-ES_tradnl" sz="2000" dirty="0"/>
              <a:t>(de dónde vengo, quien soy, a dónde voy, que sentido tiene mi vida), </a:t>
            </a:r>
            <a:r>
              <a:rPr lang="es-ES_tradnl" sz="2000" b="1" dirty="0"/>
              <a:t>o no es verdaderamente religioso. </a:t>
            </a:r>
            <a:r>
              <a:rPr lang="es-ES_tradnl" sz="2000" dirty="0"/>
              <a:t>Pero además, </a:t>
            </a:r>
            <a:r>
              <a:rPr lang="es-ES_tradnl" sz="2000" b="1" dirty="0"/>
              <a:t>el lenguaje religioso afronta esta inquietud connatural al ser humano no de un modo discursivo, sino dramático. </a:t>
            </a:r>
            <a:r>
              <a:rPr lang="es-ES_tradnl" sz="2000" dirty="0"/>
              <a:t>Por eso el “vértigo” del lenguaje religioso </a:t>
            </a:r>
            <a:r>
              <a:rPr lang="es-ES_tradnl" sz="2000" b="1" dirty="0"/>
              <a:t>expresa desde dudas y quejas dirigidas al Misterio, hasta la más honda impetración, que va desde la súplica más confiada a la más extenuante, el clamor.</a:t>
            </a:r>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0810" y="1051560"/>
            <a:ext cx="6501384" cy="3657600"/>
          </a:xfrm>
          <a:prstGeom prst="rect">
            <a:avLst/>
          </a:prstGeom>
        </p:spPr>
      </p:pic>
    </p:spTree>
    <p:extLst>
      <p:ext uri="{BB962C8B-B14F-4D97-AF65-F5344CB8AC3E}">
        <p14:creationId xmlns:p14="http://schemas.microsoft.com/office/powerpoint/2010/main" val="11130744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470253"/>
          </a:xfrm>
        </p:spPr>
        <p:txBody>
          <a:bodyPr>
            <a:normAutofit fontScale="90000"/>
          </a:bodyPr>
          <a:lstStyle/>
          <a:p>
            <a:r>
              <a:rPr lang="es-ES_tradnl" dirty="0" smtClean="0"/>
              <a:t>Asombro y catequesis / </a:t>
            </a:r>
            <a:r>
              <a:rPr lang="es-ES_tradnl" sz="2200" b="1" dirty="0">
                <a:latin typeface="Arial" charset="0"/>
                <a:ea typeface="Arial" charset="0"/>
                <a:cs typeface="Arial" charset="0"/>
              </a:rPr>
              <a:t>Ocho formas del lenguaje religioso</a:t>
            </a:r>
            <a:endParaRPr lang="es-ES_tradnl" sz="2200" b="1" i="1" dirty="0">
              <a:latin typeface="Arial" charset="0"/>
              <a:ea typeface="Arial" charset="0"/>
              <a:cs typeface="Arial" charset="0"/>
            </a:endParaRPr>
          </a:p>
        </p:txBody>
      </p:sp>
      <p:sp>
        <p:nvSpPr>
          <p:cNvPr id="3" name="Marcador de contenido 2"/>
          <p:cNvSpPr>
            <a:spLocks noGrp="1"/>
          </p:cNvSpPr>
          <p:nvPr>
            <p:ph idx="1"/>
          </p:nvPr>
        </p:nvSpPr>
        <p:spPr>
          <a:xfrm>
            <a:off x="485420" y="3497580"/>
            <a:ext cx="11344630" cy="2766061"/>
          </a:xfrm>
        </p:spPr>
        <p:txBody>
          <a:bodyPr numCol="1">
            <a:noAutofit/>
          </a:bodyPr>
          <a:lstStyle/>
          <a:p>
            <a:r>
              <a:rPr lang="es-ES_tradnl" sz="2000" b="1" dirty="0"/>
              <a:t>El silencio</a:t>
            </a:r>
            <a:r>
              <a:rPr lang="es-ES_tradnl" sz="2000" b="1" dirty="0" smtClean="0"/>
              <a:t>.</a:t>
            </a:r>
            <a:endParaRPr lang="es-ES_tradnl" sz="2000" b="1" dirty="0"/>
          </a:p>
          <a:p>
            <a:pPr marL="0" indent="0">
              <a:buNone/>
            </a:pPr>
            <a:r>
              <a:rPr lang="es-ES_tradnl" sz="2000" dirty="0"/>
              <a:t>El vértigo más sublime se hace silencio. </a:t>
            </a:r>
            <a:r>
              <a:rPr lang="es-ES_tradnl" sz="2000" b="1" dirty="0"/>
              <a:t>Si la contemplación silenciosa es la más alta forma de comunicación entre quienes se quieren, </a:t>
            </a:r>
            <a:r>
              <a:rPr lang="es-ES_tradnl" sz="2000" dirty="0"/>
              <a:t>en la experiencia mística, </a:t>
            </a:r>
            <a:r>
              <a:rPr lang="es-ES_tradnl" sz="2000" b="1" dirty="0"/>
              <a:t>en la relación religiosa más excelsa entre el Dios que llama al hombre y el hombre que confía en Dios, irrumpe siempre el silencio. </a:t>
            </a:r>
            <a:endParaRPr lang="es-ES_tradnl" sz="2000" b="1" dirty="0" smtClean="0"/>
          </a:p>
          <a:p>
            <a:pPr marL="0" indent="0">
              <a:buNone/>
            </a:pPr>
            <a:r>
              <a:rPr lang="es-ES_tradnl" sz="2000" b="1" dirty="0" smtClean="0"/>
              <a:t>Unido </a:t>
            </a:r>
            <a:r>
              <a:rPr lang="es-ES_tradnl" sz="2000" b="1" dirty="0"/>
              <a:t>a la quietud y a la oración profunda, el silencio expresa precisamente la imposibilidad “de expresar” a Dios, </a:t>
            </a:r>
            <a:r>
              <a:rPr lang="es-ES_tradnl" sz="2000" dirty="0"/>
              <a:t>y junto a los gestos propios de la vivencia de la fe, </a:t>
            </a:r>
            <a:r>
              <a:rPr lang="es-ES_tradnl" sz="2000" b="1" dirty="0"/>
              <a:t>es la forma más pura del lenguaje religioso, porque es siempre evocativo.</a:t>
            </a:r>
            <a:r>
              <a:rPr lang="es-ES_tradnl" sz="2000" dirty="0"/>
              <a:t> Porque, como dice Benedicto XVI, </a:t>
            </a:r>
            <a:r>
              <a:rPr lang="es-ES_tradnl" sz="2000" b="1" dirty="0"/>
              <a:t>“al hablar de la grandeza de Dios, nuestro lenguaje resulta siempre inadecuado y así se abre el espacio para la contemplación </a:t>
            </a:r>
            <a:r>
              <a:rPr lang="es-ES_tradnl" sz="2000" b="1" dirty="0" smtClean="0"/>
              <a:t>silenciosa”</a:t>
            </a:r>
            <a:endParaRPr lang="es-ES_tradnl" sz="2000" b="1" dirty="0"/>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2140" y="938248"/>
            <a:ext cx="4979670" cy="2904808"/>
          </a:xfrm>
          <a:prstGeom prst="rect">
            <a:avLst/>
          </a:prstGeom>
        </p:spPr>
      </p:pic>
    </p:spTree>
    <p:extLst>
      <p:ext uri="{BB962C8B-B14F-4D97-AF65-F5344CB8AC3E}">
        <p14:creationId xmlns:p14="http://schemas.microsoft.com/office/powerpoint/2010/main" val="18354490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470253"/>
          </a:xfrm>
        </p:spPr>
        <p:txBody>
          <a:bodyPr>
            <a:normAutofit fontScale="90000"/>
          </a:bodyPr>
          <a:lstStyle/>
          <a:p>
            <a:r>
              <a:rPr lang="es-ES_tradnl" dirty="0" smtClean="0"/>
              <a:t>Asombro y catequesis / </a:t>
            </a:r>
            <a:r>
              <a:rPr lang="es-ES_tradnl" sz="2200" b="1" dirty="0">
                <a:latin typeface="Arial" charset="0"/>
                <a:ea typeface="Arial" charset="0"/>
                <a:cs typeface="Arial" charset="0"/>
              </a:rPr>
              <a:t>Ocho formas del lenguaje religioso</a:t>
            </a:r>
            <a:endParaRPr lang="es-ES_tradnl" sz="2200" b="1" i="1" dirty="0">
              <a:latin typeface="Arial" charset="0"/>
              <a:ea typeface="Arial" charset="0"/>
              <a:cs typeface="Arial" charset="0"/>
            </a:endParaRPr>
          </a:p>
        </p:txBody>
      </p:sp>
      <p:sp>
        <p:nvSpPr>
          <p:cNvPr id="3" name="Marcador de contenido 2"/>
          <p:cNvSpPr>
            <a:spLocks noGrp="1"/>
          </p:cNvSpPr>
          <p:nvPr>
            <p:ph idx="1"/>
          </p:nvPr>
        </p:nvSpPr>
        <p:spPr>
          <a:xfrm>
            <a:off x="485420" y="3945926"/>
            <a:ext cx="11344630" cy="2317715"/>
          </a:xfrm>
        </p:spPr>
        <p:txBody>
          <a:bodyPr numCol="1">
            <a:noAutofit/>
          </a:bodyPr>
          <a:lstStyle/>
          <a:p>
            <a:r>
              <a:rPr lang="es-ES_tradnl" sz="2000" b="1" dirty="0"/>
              <a:t>El símbolo</a:t>
            </a:r>
            <a:r>
              <a:rPr lang="es-ES_tradnl" sz="2000" b="1" dirty="0" smtClean="0"/>
              <a:t>.</a:t>
            </a:r>
            <a:endParaRPr lang="es-ES_tradnl" sz="2000" dirty="0"/>
          </a:p>
          <a:p>
            <a:r>
              <a:rPr lang="es-ES_tradnl" sz="2000" b="1" dirty="0"/>
              <a:t>El silencio religioso sólo puede ser interrumpido por el símbolo religioso, </a:t>
            </a:r>
            <a:r>
              <a:rPr lang="es-ES_tradnl" sz="2000" dirty="0"/>
              <a:t>que </a:t>
            </a:r>
            <a:r>
              <a:rPr lang="es-ES_tradnl" sz="2000" b="1" dirty="0"/>
              <a:t>hace que la experiencia religiosa busque expresarse</a:t>
            </a:r>
            <a:r>
              <a:rPr lang="es-ES_tradnl" sz="2000" dirty="0"/>
              <a:t> (sobre todo a través de la liturgia) </a:t>
            </a:r>
            <a:r>
              <a:rPr lang="es-ES_tradnl" sz="2000" b="1" dirty="0"/>
              <a:t>con los lenguajes del movimiento, la escenificación, el olor, la luz, la música, y el complejo mundo de los símbolos. </a:t>
            </a:r>
            <a:r>
              <a:rPr lang="es-ES_tradnl" sz="2000" dirty="0"/>
              <a:t>A diferencia de los signos, que son convencionales, </a:t>
            </a:r>
            <a:r>
              <a:rPr lang="es-ES_tradnl" sz="2000" b="1" dirty="0"/>
              <a:t>los símbolos se identifican con lo simbolizado de un modo directo, connatural, pero siempre abierto. </a:t>
            </a:r>
            <a:r>
              <a:rPr lang="es-ES_tradnl" sz="2000" dirty="0"/>
              <a:t>El símbolo, no siendo inequívoco porque redimensiona siempre el alcance de su significado, configura la identidad de la comunidad religiosa y la reviste de cultura. </a:t>
            </a:r>
          </a:p>
        </p:txBody>
      </p:sp>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400" y="985560"/>
            <a:ext cx="4848860" cy="3234882"/>
          </a:xfrm>
          <a:prstGeom prst="rect">
            <a:avLst/>
          </a:prstGeom>
        </p:spPr>
      </p:pic>
    </p:spTree>
    <p:extLst>
      <p:ext uri="{BB962C8B-B14F-4D97-AF65-F5344CB8AC3E}">
        <p14:creationId xmlns:p14="http://schemas.microsoft.com/office/powerpoint/2010/main" val="18043957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470253"/>
          </a:xfrm>
        </p:spPr>
        <p:txBody>
          <a:bodyPr>
            <a:normAutofit fontScale="90000"/>
          </a:bodyPr>
          <a:lstStyle/>
          <a:p>
            <a:r>
              <a:rPr lang="es-ES_tradnl" dirty="0" smtClean="0"/>
              <a:t>Asombro y catequesis / </a:t>
            </a:r>
            <a:r>
              <a:rPr lang="es-ES_tradnl" sz="2200" b="1" dirty="0">
                <a:latin typeface="Arial" charset="0"/>
                <a:ea typeface="Arial" charset="0"/>
                <a:cs typeface="Arial" charset="0"/>
              </a:rPr>
              <a:t>Ocho formas del lenguaje religioso</a:t>
            </a:r>
            <a:endParaRPr lang="es-ES_tradnl" sz="2200" b="1" i="1" dirty="0">
              <a:latin typeface="Arial" charset="0"/>
              <a:ea typeface="Arial" charset="0"/>
              <a:cs typeface="Arial" charset="0"/>
            </a:endParaRPr>
          </a:p>
        </p:txBody>
      </p:sp>
      <p:sp>
        <p:nvSpPr>
          <p:cNvPr id="3" name="Marcador de contenido 2"/>
          <p:cNvSpPr>
            <a:spLocks noGrp="1"/>
          </p:cNvSpPr>
          <p:nvPr>
            <p:ph idx="1"/>
          </p:nvPr>
        </p:nvSpPr>
        <p:spPr>
          <a:xfrm>
            <a:off x="485420" y="3783330"/>
            <a:ext cx="11344630" cy="2480311"/>
          </a:xfrm>
        </p:spPr>
        <p:txBody>
          <a:bodyPr numCol="1">
            <a:noAutofit/>
          </a:bodyPr>
          <a:lstStyle/>
          <a:p>
            <a:r>
              <a:rPr lang="es-ES_tradnl" sz="2000" b="1" dirty="0"/>
              <a:t>El relato</a:t>
            </a:r>
            <a:r>
              <a:rPr lang="es-ES_tradnl" sz="2000" b="1" dirty="0" smtClean="0"/>
              <a:t>.</a:t>
            </a:r>
            <a:endParaRPr lang="es-ES_tradnl" sz="2000" dirty="0"/>
          </a:p>
          <a:p>
            <a:pPr marL="0" indent="0">
              <a:buNone/>
            </a:pPr>
            <a:r>
              <a:rPr lang="es-ES_tradnl" sz="2000" b="1" dirty="0"/>
              <a:t>Es la forma más susceptible de fidelidad a la experiencia religiosa desde la palabra. </a:t>
            </a:r>
            <a:r>
              <a:rPr lang="es-ES_tradnl" sz="2000" dirty="0"/>
              <a:t>El relato religioso tiene siempre un </a:t>
            </a:r>
            <a:r>
              <a:rPr lang="es-ES_tradnl" sz="2000" b="1" dirty="0"/>
              <a:t>componente simbólico, ya sea histórico </a:t>
            </a:r>
            <a:r>
              <a:rPr lang="es-ES_tradnl" sz="2000" dirty="0"/>
              <a:t>(describe el acontecimiento asombroso), </a:t>
            </a:r>
            <a:r>
              <a:rPr lang="es-ES_tradnl" sz="2000" b="1" dirty="0"/>
              <a:t>o parabólico </a:t>
            </a:r>
            <a:r>
              <a:rPr lang="es-ES_tradnl" sz="2000" dirty="0"/>
              <a:t>(narración sapiencial que puede incorporar otros recursos como la metáfora </a:t>
            </a:r>
            <a:r>
              <a:rPr lang="es-ES_tradnl" sz="2000" dirty="0" err="1"/>
              <a:t>ó</a:t>
            </a:r>
            <a:r>
              <a:rPr lang="es-ES_tradnl" sz="2000" dirty="0"/>
              <a:t> extravagancia del doble sentido y la hipérbole o exageración retórica). </a:t>
            </a:r>
            <a:r>
              <a:rPr lang="es-ES_tradnl" sz="2000" b="1" dirty="0"/>
              <a:t>Siempre es alegórico, porque ya sea real o ficticio, siempre rompe las barreras del espacio y del tiempo,</a:t>
            </a:r>
            <a:r>
              <a:rPr lang="es-ES_tradnl" sz="2000" dirty="0"/>
              <a:t> universalizando su contexto, </a:t>
            </a:r>
            <a:r>
              <a:rPr lang="es-ES_tradnl" sz="2000" b="1" dirty="0"/>
              <a:t>diciendo algo más allá del presente narrado, indagando el sentido de su pasado y de su futuro, y sobre todo, implicándose en cada momento en la historia concreta de las personas y de los pueblos.</a:t>
            </a: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0710" y="938249"/>
            <a:ext cx="4692650" cy="3132344"/>
          </a:xfrm>
          <a:prstGeom prst="rect">
            <a:avLst/>
          </a:prstGeom>
        </p:spPr>
      </p:pic>
    </p:spTree>
    <p:extLst>
      <p:ext uri="{BB962C8B-B14F-4D97-AF65-F5344CB8AC3E}">
        <p14:creationId xmlns:p14="http://schemas.microsoft.com/office/powerpoint/2010/main" val="17769445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470253"/>
          </a:xfrm>
        </p:spPr>
        <p:txBody>
          <a:bodyPr>
            <a:normAutofit fontScale="90000"/>
          </a:bodyPr>
          <a:lstStyle/>
          <a:p>
            <a:r>
              <a:rPr lang="es-ES_tradnl" dirty="0" smtClean="0"/>
              <a:t>Asombro y catequesis / </a:t>
            </a:r>
            <a:r>
              <a:rPr lang="es-ES_tradnl" sz="2200" b="1" dirty="0">
                <a:latin typeface="Arial" charset="0"/>
                <a:ea typeface="Arial" charset="0"/>
                <a:cs typeface="Arial" charset="0"/>
              </a:rPr>
              <a:t>Ocho formas del lenguaje religioso</a:t>
            </a:r>
            <a:endParaRPr lang="es-ES_tradnl" sz="2200" b="1" i="1" dirty="0">
              <a:latin typeface="Arial" charset="0"/>
              <a:ea typeface="Arial" charset="0"/>
              <a:cs typeface="Arial" charset="0"/>
            </a:endParaRPr>
          </a:p>
        </p:txBody>
      </p:sp>
      <p:sp>
        <p:nvSpPr>
          <p:cNvPr id="3" name="Marcador de contenido 2"/>
          <p:cNvSpPr>
            <a:spLocks noGrp="1"/>
          </p:cNvSpPr>
          <p:nvPr>
            <p:ph idx="1"/>
          </p:nvPr>
        </p:nvSpPr>
        <p:spPr>
          <a:xfrm>
            <a:off x="485420" y="3589020"/>
            <a:ext cx="11344630" cy="2674621"/>
          </a:xfrm>
        </p:spPr>
        <p:txBody>
          <a:bodyPr numCol="1">
            <a:noAutofit/>
          </a:bodyPr>
          <a:lstStyle/>
          <a:p>
            <a:r>
              <a:rPr lang="es-ES_tradnl" sz="2000" b="1" dirty="0"/>
              <a:t>La confesión. </a:t>
            </a:r>
            <a:endParaRPr lang="es-ES_tradnl" sz="2000" dirty="0"/>
          </a:p>
          <a:p>
            <a:pPr marL="0" indent="0">
              <a:buNone/>
            </a:pPr>
            <a:r>
              <a:rPr lang="es-ES_tradnl" sz="2000" b="1" dirty="0"/>
              <a:t>El relato religioso se compone de un conjunto de relatos </a:t>
            </a:r>
            <a:r>
              <a:rPr lang="es-ES_tradnl" sz="2000" dirty="0"/>
              <a:t>(la historia es para la fe religiosa historia de salvación, y la Sagrada Escritura es para la tradición judeocristiana la historia de las historias de la salvación), </a:t>
            </a:r>
            <a:r>
              <a:rPr lang="es-ES_tradnl" sz="2000" b="1" dirty="0"/>
              <a:t>que buscan su síntesis y sus sistematización en el kerigma </a:t>
            </a:r>
            <a:r>
              <a:rPr lang="es-ES_tradnl" sz="2000" dirty="0"/>
              <a:t>(confesión narrativa), </a:t>
            </a:r>
            <a:r>
              <a:rPr lang="es-ES_tradnl" sz="2000" b="1" dirty="0"/>
              <a:t>el credo </a:t>
            </a:r>
            <a:r>
              <a:rPr lang="es-ES_tradnl" sz="2000" dirty="0"/>
              <a:t>(confesión organizada), </a:t>
            </a:r>
            <a:r>
              <a:rPr lang="es-ES_tradnl" sz="2000" b="1" dirty="0"/>
              <a:t>y el testimonio </a:t>
            </a:r>
            <a:r>
              <a:rPr lang="es-ES_tradnl" sz="2000" dirty="0"/>
              <a:t>(confesión con la vida, inseparable del gesto). </a:t>
            </a:r>
            <a:r>
              <a:rPr lang="es-ES_tradnl" sz="2000" b="1" dirty="0"/>
              <a:t>Cuando el kerigma y el credo son analizados e interpretados racionalmente</a:t>
            </a:r>
            <a:r>
              <a:rPr lang="es-ES_tradnl" sz="2000" dirty="0"/>
              <a:t> (la fe religiosa auténtica es siempre razonable), </a:t>
            </a:r>
            <a:r>
              <a:rPr lang="es-ES_tradnl" sz="2000" b="1" dirty="0"/>
              <a:t>para ser inequívocos y vinculantes, tenemos el peligro de hacer de esta lectura </a:t>
            </a:r>
            <a:r>
              <a:rPr lang="es-ES_tradnl" sz="2000" dirty="0"/>
              <a:t>(magisterial y teológica) </a:t>
            </a:r>
            <a:r>
              <a:rPr lang="es-ES_tradnl" sz="2000" b="1" dirty="0"/>
              <a:t>la única forma la transmisión de la fe, reduciendo el lenguaje religioso a un modo de comunicar demasiado elocuente y poco o nada asombroso.</a:t>
            </a:r>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1470" y="1005840"/>
            <a:ext cx="5219700" cy="2743200"/>
          </a:xfrm>
          <a:prstGeom prst="rect">
            <a:avLst/>
          </a:prstGeom>
        </p:spPr>
      </p:pic>
    </p:spTree>
    <p:extLst>
      <p:ext uri="{BB962C8B-B14F-4D97-AF65-F5344CB8AC3E}">
        <p14:creationId xmlns:p14="http://schemas.microsoft.com/office/powerpoint/2010/main" val="6049499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470253"/>
          </a:xfrm>
        </p:spPr>
        <p:txBody>
          <a:bodyPr>
            <a:normAutofit fontScale="90000"/>
          </a:bodyPr>
          <a:lstStyle/>
          <a:p>
            <a:r>
              <a:rPr lang="es-ES_tradnl" dirty="0" smtClean="0"/>
              <a:t>Asombro y catequesis / </a:t>
            </a:r>
            <a:r>
              <a:rPr lang="es-ES_tradnl" sz="2200" b="1" dirty="0">
                <a:latin typeface="Arial" charset="0"/>
                <a:ea typeface="Arial" charset="0"/>
                <a:cs typeface="Arial" charset="0"/>
              </a:rPr>
              <a:t>Ocho formas del lenguaje religioso</a:t>
            </a:r>
            <a:endParaRPr lang="es-ES_tradnl" sz="2200" b="1" i="1" dirty="0">
              <a:latin typeface="Arial" charset="0"/>
              <a:ea typeface="Arial" charset="0"/>
              <a:cs typeface="Arial" charset="0"/>
            </a:endParaRPr>
          </a:p>
        </p:txBody>
      </p:sp>
      <p:sp>
        <p:nvSpPr>
          <p:cNvPr id="3" name="Marcador de contenido 2"/>
          <p:cNvSpPr>
            <a:spLocks noGrp="1"/>
          </p:cNvSpPr>
          <p:nvPr>
            <p:ph idx="1"/>
          </p:nvPr>
        </p:nvSpPr>
        <p:spPr>
          <a:xfrm>
            <a:off x="485420" y="4023360"/>
            <a:ext cx="11344630" cy="2240281"/>
          </a:xfrm>
        </p:spPr>
        <p:txBody>
          <a:bodyPr numCol="1">
            <a:noAutofit/>
          </a:bodyPr>
          <a:lstStyle/>
          <a:p>
            <a:r>
              <a:rPr lang="es-ES_tradnl" sz="2000" b="1" dirty="0"/>
              <a:t>El gesto. </a:t>
            </a:r>
            <a:endParaRPr lang="es-ES_tradnl" sz="2000" dirty="0"/>
          </a:p>
          <a:p>
            <a:pPr marL="0" indent="0">
              <a:buNone/>
            </a:pPr>
            <a:r>
              <a:rPr lang="es-ES_tradnl" sz="2000" b="1" dirty="0"/>
              <a:t>La confesión más significativa es el gesto, vivido, relatado, compartido: </a:t>
            </a:r>
            <a:r>
              <a:rPr lang="es-ES_tradnl" sz="2000" dirty="0"/>
              <a:t>siempre es comunicativo. </a:t>
            </a:r>
            <a:r>
              <a:rPr lang="es-ES_tradnl" sz="2000" b="1" dirty="0"/>
              <a:t>Es el principal lenguaje de Jesús, siendo el la Palabra eterna: </a:t>
            </a:r>
            <a:r>
              <a:rPr lang="es-ES_tradnl" sz="2000" dirty="0"/>
              <a:t>“las obras que yo hago en nombre de mi Padre lo demuestran claramente” (Jn.10,25). Sin el gesto además quedaría truncada la triple relación esencial en la experiencia religiosa: Dios, tú, y los otros. </a:t>
            </a:r>
            <a:r>
              <a:rPr lang="es-ES_tradnl" sz="2000" b="1" dirty="0"/>
              <a:t>La enseñanza religiosa, la predicación y la catequesis ha de tener como lenguaje prioritario el del gesto. </a:t>
            </a:r>
            <a:r>
              <a:rPr lang="es-ES_tradnl" sz="2000" dirty="0"/>
              <a:t>Dice el Papa Francisco que nunca han de faltar en la comunicación cristiana tres elementos: </a:t>
            </a:r>
            <a:r>
              <a:rPr lang="es-ES_tradnl" sz="2000" b="1" dirty="0"/>
              <a:t>una idea, un sentimiento, una imagen (que viene a ser el gesto).</a:t>
            </a: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2150" y="938248"/>
            <a:ext cx="4362449" cy="3322732"/>
          </a:xfrm>
          <a:prstGeom prst="rect">
            <a:avLst/>
          </a:prstGeom>
        </p:spPr>
      </p:pic>
    </p:spTree>
    <p:extLst>
      <p:ext uri="{BB962C8B-B14F-4D97-AF65-F5344CB8AC3E}">
        <p14:creationId xmlns:p14="http://schemas.microsoft.com/office/powerpoint/2010/main" val="13804210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470253"/>
          </a:xfrm>
        </p:spPr>
        <p:txBody>
          <a:bodyPr>
            <a:normAutofit fontScale="90000"/>
          </a:bodyPr>
          <a:lstStyle/>
          <a:p>
            <a:r>
              <a:rPr lang="es-ES_tradnl" dirty="0" smtClean="0"/>
              <a:t>Asombro y catequesis / </a:t>
            </a:r>
            <a:r>
              <a:rPr lang="es-ES_tradnl" sz="2200" b="1" dirty="0">
                <a:latin typeface="Arial" charset="0"/>
                <a:ea typeface="Arial" charset="0"/>
                <a:cs typeface="Arial" charset="0"/>
              </a:rPr>
              <a:t>Ocho formas del lenguaje religioso</a:t>
            </a:r>
            <a:endParaRPr lang="es-ES_tradnl" sz="2200" b="1" i="1" dirty="0">
              <a:latin typeface="Arial" charset="0"/>
              <a:ea typeface="Arial" charset="0"/>
              <a:cs typeface="Arial" charset="0"/>
            </a:endParaRPr>
          </a:p>
        </p:txBody>
      </p:sp>
      <p:sp>
        <p:nvSpPr>
          <p:cNvPr id="3" name="Marcador de contenido 2"/>
          <p:cNvSpPr>
            <a:spLocks noGrp="1"/>
          </p:cNvSpPr>
          <p:nvPr>
            <p:ph idx="1"/>
          </p:nvPr>
        </p:nvSpPr>
        <p:spPr>
          <a:xfrm>
            <a:off x="485420" y="4091940"/>
            <a:ext cx="11344630" cy="2171701"/>
          </a:xfrm>
        </p:spPr>
        <p:txBody>
          <a:bodyPr numCol="1">
            <a:noAutofit/>
          </a:bodyPr>
          <a:lstStyle/>
          <a:p>
            <a:r>
              <a:rPr lang="es-ES_tradnl" sz="2000" b="1" dirty="0"/>
              <a:t>El arte</a:t>
            </a:r>
            <a:r>
              <a:rPr lang="es-ES_tradnl" sz="2000" b="1" dirty="0" smtClean="0"/>
              <a:t>.</a:t>
            </a:r>
            <a:endParaRPr lang="es-ES_tradnl" sz="2000" dirty="0"/>
          </a:p>
          <a:p>
            <a:pPr marL="0" indent="0">
              <a:buNone/>
            </a:pPr>
            <a:r>
              <a:rPr lang="es-ES_tradnl" sz="2000" b="1" dirty="0"/>
              <a:t>El gesto es memorable. Y la memoria del gesto, y de las otras seis formas del lenguaje religioso, se convierten en arte. </a:t>
            </a:r>
            <a:r>
              <a:rPr lang="es-ES_tradnl" sz="2000" dirty="0"/>
              <a:t>El arte religioso es memoria del relato sobre todo en el arte figurativo (la pintura que narra una escena o retrata a un testigo, o la música que evoca un acontecimiento o un sentimiento religiosos). </a:t>
            </a:r>
            <a:r>
              <a:rPr lang="es-ES_tradnl" sz="2000" b="1" dirty="0"/>
              <a:t>También es memoria de la inquietud religiosa, del deseo de trascendencia</a:t>
            </a:r>
            <a:r>
              <a:rPr lang="es-ES_tradnl" sz="2000" dirty="0"/>
              <a:t>. Somos poco conscientes de que </a:t>
            </a:r>
            <a:r>
              <a:rPr lang="es-ES_tradnl" sz="2000" b="1" dirty="0"/>
              <a:t>el arte conceptual, poco reconocido por la religiosidad tradicional, es en este sentido lenguaje religioso.  </a:t>
            </a:r>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1762" y="957580"/>
            <a:ext cx="4544907" cy="3408680"/>
          </a:xfrm>
          <a:prstGeom prst="rect">
            <a:avLst/>
          </a:prstGeom>
        </p:spPr>
      </p:pic>
    </p:spTree>
    <p:extLst>
      <p:ext uri="{BB962C8B-B14F-4D97-AF65-F5344CB8AC3E}">
        <p14:creationId xmlns:p14="http://schemas.microsoft.com/office/powerpoint/2010/main" val="7449100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470253"/>
          </a:xfrm>
        </p:spPr>
        <p:txBody>
          <a:bodyPr>
            <a:normAutofit fontScale="90000"/>
          </a:bodyPr>
          <a:lstStyle/>
          <a:p>
            <a:r>
              <a:rPr lang="es-ES_tradnl" dirty="0" smtClean="0"/>
              <a:t>Asombro y catequesis / </a:t>
            </a:r>
            <a:r>
              <a:rPr lang="es-ES_tradnl" sz="2200" b="1" dirty="0">
                <a:latin typeface="Arial" charset="0"/>
                <a:ea typeface="Arial" charset="0"/>
                <a:cs typeface="Arial" charset="0"/>
              </a:rPr>
              <a:t>Ocho formas del lenguaje religioso</a:t>
            </a:r>
            <a:endParaRPr lang="es-ES_tradnl" sz="2200" b="1" i="1" dirty="0">
              <a:latin typeface="Arial" charset="0"/>
              <a:ea typeface="Arial" charset="0"/>
              <a:cs typeface="Arial" charset="0"/>
            </a:endParaRPr>
          </a:p>
        </p:txBody>
      </p:sp>
      <p:sp>
        <p:nvSpPr>
          <p:cNvPr id="3" name="Marcador de contenido 2"/>
          <p:cNvSpPr>
            <a:spLocks noGrp="1"/>
          </p:cNvSpPr>
          <p:nvPr>
            <p:ph idx="1"/>
          </p:nvPr>
        </p:nvSpPr>
        <p:spPr>
          <a:xfrm>
            <a:off x="485420" y="2640330"/>
            <a:ext cx="11344630" cy="3623311"/>
          </a:xfrm>
        </p:spPr>
        <p:txBody>
          <a:bodyPr numCol="1">
            <a:noAutofit/>
          </a:bodyPr>
          <a:lstStyle/>
          <a:p>
            <a:r>
              <a:rPr lang="es-ES_tradnl" sz="2000" b="1" dirty="0"/>
              <a:t>El asombro</a:t>
            </a:r>
            <a:r>
              <a:rPr lang="es-ES_tradnl" sz="2000" b="1" dirty="0" smtClean="0"/>
              <a:t>.</a:t>
            </a:r>
            <a:endParaRPr lang="es-ES_tradnl" sz="2000" b="1" dirty="0"/>
          </a:p>
          <a:p>
            <a:r>
              <a:rPr lang="es-ES_tradnl" sz="2000" b="1" dirty="0"/>
              <a:t>Si el vértigo </a:t>
            </a:r>
            <a:r>
              <a:rPr lang="es-ES_tradnl" sz="2000" dirty="0"/>
              <a:t>(la primera de las ocho formas</a:t>
            </a:r>
            <a:r>
              <a:rPr lang="es-ES_tradnl" sz="2000" b="1" dirty="0"/>
              <a:t>) expresaba lo religioso como anhelo y búsqueda, el asombro </a:t>
            </a:r>
            <a:r>
              <a:rPr lang="es-ES_tradnl" sz="2000" dirty="0"/>
              <a:t>(la última y definitiva) </a:t>
            </a:r>
            <a:r>
              <a:rPr lang="es-ES_tradnl" sz="2000" b="1" dirty="0"/>
              <a:t>lo expresa como encuentro</a:t>
            </a:r>
            <a:r>
              <a:rPr lang="es-ES_tradnl" sz="2000" dirty="0"/>
              <a:t>. </a:t>
            </a:r>
            <a:r>
              <a:rPr lang="es-ES_tradnl" sz="2000" b="1" dirty="0"/>
              <a:t>Es el primer signo del hecho religioso porque la irrupción de lo sagrado siempre es extraordinaria </a:t>
            </a:r>
            <a:r>
              <a:rPr lang="es-ES_tradnl" sz="2000" dirty="0"/>
              <a:t>(lo transcendente irrumpe en lo inmanente), </a:t>
            </a:r>
            <a:r>
              <a:rPr lang="es-ES_tradnl" sz="2000" b="1" dirty="0"/>
              <a:t>sorprendente </a:t>
            </a:r>
            <a:r>
              <a:rPr lang="es-ES_tradnl" sz="2000" dirty="0"/>
              <a:t>(lo inesperado irrumpe en lo habitual) </a:t>
            </a:r>
            <a:r>
              <a:rPr lang="es-ES_tradnl" sz="2000" b="1" dirty="0" smtClean="0"/>
              <a:t>e </a:t>
            </a:r>
            <a:r>
              <a:rPr lang="es-ES_tradnl" sz="2000" b="1" dirty="0"/>
              <a:t>incontrolable </a:t>
            </a:r>
            <a:r>
              <a:rPr lang="es-ES_tradnl" sz="2000" dirty="0"/>
              <a:t>(lo infinito irrumpe en lo finito). </a:t>
            </a:r>
            <a:r>
              <a:rPr lang="es-ES_tradnl" sz="2000" b="1" dirty="0"/>
              <a:t>La principal incorporación del lenguaje religioso al lenguaje corriente </a:t>
            </a:r>
            <a:r>
              <a:rPr lang="es-ES_tradnl" sz="2000" dirty="0"/>
              <a:t>(y a cada de una de las lenguas) </a:t>
            </a:r>
            <a:r>
              <a:rPr lang="es-ES_tradnl" sz="2000" b="1" dirty="0"/>
              <a:t>consiste en la permanente búsqueda de expresiones para nombrar el asombro percibido</a:t>
            </a:r>
            <a:r>
              <a:rPr lang="es-ES_tradnl" sz="2000" b="1" dirty="0" smtClean="0"/>
              <a:t>.</a:t>
            </a:r>
            <a:endParaRPr lang="es-ES_tradnl" sz="2000" b="1" dirty="0"/>
          </a:p>
          <a:p>
            <a:r>
              <a:rPr lang="es-ES_tradnl" sz="2000" dirty="0"/>
              <a:t>De hecho, de estas ocho formas del lenguaje religioso primigenio, </a:t>
            </a:r>
            <a:r>
              <a:rPr lang="es-ES_tradnl" sz="2000" b="1" dirty="0"/>
              <a:t>el asombro no es sólo el más significativo, sino el que de algún modo los resume a todos.</a:t>
            </a:r>
            <a:r>
              <a:rPr lang="es-ES_tradnl" sz="2000" dirty="0"/>
              <a:t> Sin asombro no hay sensación de vértigo, sin asombro no hay posibilidad al silencio, sin asombro no hay necesidad de símbolos, sin asombro no valen de nada los relatos, sin asombro vana es la confesión, sin asombro los gestos son sólo sucesos, sino alcanza el asombro el arte no ha llegado a provocar</a:t>
            </a:r>
            <a:r>
              <a:rPr lang="es-ES_tradnl" sz="2000" dirty="0" smtClean="0"/>
              <a:t>.</a:t>
            </a:r>
            <a:endParaRPr lang="es-ES_tradnl" sz="2000" dirty="0"/>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26580" y="916940"/>
            <a:ext cx="3149600" cy="2094484"/>
          </a:xfrm>
          <a:prstGeom prst="rect">
            <a:avLst/>
          </a:prstGeom>
        </p:spPr>
      </p:pic>
    </p:spTree>
    <p:extLst>
      <p:ext uri="{BB962C8B-B14F-4D97-AF65-F5344CB8AC3E}">
        <p14:creationId xmlns:p14="http://schemas.microsoft.com/office/powerpoint/2010/main" val="11684688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470253"/>
          </a:xfrm>
        </p:spPr>
        <p:txBody>
          <a:bodyPr>
            <a:normAutofit fontScale="90000"/>
          </a:bodyPr>
          <a:lstStyle/>
          <a:p>
            <a:r>
              <a:rPr lang="es-ES_tradnl" dirty="0" smtClean="0"/>
              <a:t>Asombro y catequesis / </a:t>
            </a:r>
            <a:r>
              <a:rPr lang="es-ES_tradnl" sz="2200" b="1" dirty="0">
                <a:latin typeface="Arial" charset="0"/>
                <a:ea typeface="Arial" charset="0"/>
                <a:cs typeface="Arial" charset="0"/>
              </a:rPr>
              <a:t>Ocho formas del lenguaje religioso</a:t>
            </a:r>
            <a:endParaRPr lang="es-ES_tradnl" sz="2200" b="1" i="1" dirty="0">
              <a:latin typeface="Arial" charset="0"/>
              <a:ea typeface="Arial" charset="0"/>
              <a:cs typeface="Arial" charset="0"/>
            </a:endParaRPr>
          </a:p>
        </p:txBody>
      </p:sp>
      <p:sp>
        <p:nvSpPr>
          <p:cNvPr id="3" name="Marcador de contenido 2"/>
          <p:cNvSpPr>
            <a:spLocks noGrp="1"/>
          </p:cNvSpPr>
          <p:nvPr>
            <p:ph idx="1"/>
          </p:nvPr>
        </p:nvSpPr>
        <p:spPr>
          <a:xfrm>
            <a:off x="485420" y="2148840"/>
            <a:ext cx="7812760" cy="4343400"/>
          </a:xfrm>
        </p:spPr>
        <p:txBody>
          <a:bodyPr numCol="1">
            <a:noAutofit/>
          </a:bodyPr>
          <a:lstStyle/>
          <a:p>
            <a:pPr marL="0" indent="0">
              <a:buNone/>
            </a:pPr>
            <a:r>
              <a:rPr lang="es-ES_tradnl" sz="2400" i="1" dirty="0" smtClean="0"/>
              <a:t>Las </a:t>
            </a:r>
            <a:r>
              <a:rPr lang="es-ES_tradnl" sz="2400" i="1" dirty="0"/>
              <a:t>creencias religiosas solamente se pueden comunicar desde la propia experiencia religiosa, no meramente desde los conocimientos religiosos. Esto es lo grande y también lo peligroso y exigente que tiene la religiosidad. Por eso hay personas que no paran de hablar de religión y lo que producen es rechazo y malestar. Mientras que otras personas, apenas hablan y, sin embargo, su sola presencia transmite tal bondad, tanto respeto, tanta humanidad, que inmediatamente uno siente que ahí está </a:t>
            </a:r>
            <a:r>
              <a:rPr lang="es-ES_tradnl" sz="2400" i="1" dirty="0" smtClean="0"/>
              <a:t>Dios.</a:t>
            </a:r>
          </a:p>
          <a:p>
            <a:pPr marL="0" indent="0" algn="r">
              <a:buNone/>
            </a:pPr>
            <a:r>
              <a:rPr lang="es-ES_tradnl" sz="2000" i="1" dirty="0" smtClean="0"/>
              <a:t>JOSE </a:t>
            </a:r>
            <a:r>
              <a:rPr lang="es-ES_tradnl" sz="2000" i="1" dirty="0"/>
              <a:t>MARÍA CASTILLO (En </a:t>
            </a:r>
            <a:r>
              <a:rPr lang="es-ES_tradnl" sz="2000" i="1" dirty="0" err="1"/>
              <a:t>www.donesesglesia.cat</a:t>
            </a:r>
            <a:r>
              <a:rPr lang="es-ES_tradnl" sz="2000" i="1" dirty="0"/>
              <a:t>).</a:t>
            </a: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55139" y="2148840"/>
            <a:ext cx="2480271" cy="3303270"/>
          </a:xfrm>
          <a:prstGeom prst="rect">
            <a:avLst/>
          </a:prstGeom>
        </p:spPr>
      </p:pic>
    </p:spTree>
    <p:extLst>
      <p:ext uri="{BB962C8B-B14F-4D97-AF65-F5344CB8AC3E}">
        <p14:creationId xmlns:p14="http://schemas.microsoft.com/office/powerpoint/2010/main" val="15189588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470253"/>
          </a:xfrm>
        </p:spPr>
        <p:txBody>
          <a:bodyPr>
            <a:normAutofit fontScale="90000"/>
          </a:bodyPr>
          <a:lstStyle/>
          <a:p>
            <a:r>
              <a:rPr lang="es-ES_tradnl" dirty="0" smtClean="0"/>
              <a:t>Asombro y catequesis / ¿Asombro?</a:t>
            </a:r>
            <a:endParaRPr lang="es-ES_tradnl" dirty="0"/>
          </a:p>
        </p:txBody>
      </p:sp>
      <p:sp>
        <p:nvSpPr>
          <p:cNvPr id="3" name="Marcador de contenido 2"/>
          <p:cNvSpPr>
            <a:spLocks noGrp="1"/>
          </p:cNvSpPr>
          <p:nvPr>
            <p:ph idx="1"/>
          </p:nvPr>
        </p:nvSpPr>
        <p:spPr>
          <a:xfrm>
            <a:off x="485422" y="3280410"/>
            <a:ext cx="11150600" cy="3074670"/>
          </a:xfrm>
        </p:spPr>
        <p:txBody>
          <a:bodyPr numCol="1">
            <a:noAutofit/>
          </a:bodyPr>
          <a:lstStyle/>
          <a:p>
            <a:r>
              <a:rPr lang="es-ES" sz="2000" b="1" dirty="0"/>
              <a:t>Definición fría:</a:t>
            </a:r>
            <a:r>
              <a:rPr lang="es-ES" sz="2000" dirty="0"/>
              <a:t> </a:t>
            </a:r>
            <a:r>
              <a:rPr lang="es-ES_tradnl" sz="2000" dirty="0"/>
              <a:t>Impresión en el ánimo que alguien o algo causa a una persona, especialmente por alguna cualidad extraordinaria o por ser inesperado. </a:t>
            </a:r>
            <a:r>
              <a:rPr lang="es-ES_tradnl" sz="2000" b="1" i="1" dirty="0"/>
              <a:t>Definición que no nos produce ningún “asombro</a:t>
            </a:r>
            <a:r>
              <a:rPr lang="es-ES_tradnl" sz="2000" b="1" i="1" dirty="0" smtClean="0"/>
              <a:t>”.</a:t>
            </a:r>
            <a:endParaRPr lang="es-ES_tradnl" sz="1000" b="1" dirty="0"/>
          </a:p>
          <a:p>
            <a:r>
              <a:rPr lang="es-ES" sz="2000" b="1" dirty="0"/>
              <a:t>Asombro y conocimiento:</a:t>
            </a:r>
            <a:r>
              <a:rPr lang="es-ES" sz="2000" dirty="0"/>
              <a:t> “el asombro es el inicio de la filosofía” (Aristóteles). </a:t>
            </a:r>
            <a:r>
              <a:rPr lang="es-ES" sz="2000" b="1" i="1" dirty="0"/>
              <a:t>Al menos una pista: no hablamos de un impulso meramente emocional</a:t>
            </a:r>
            <a:r>
              <a:rPr lang="es-ES" sz="2000" b="1" i="1" dirty="0" smtClean="0"/>
              <a:t>….</a:t>
            </a:r>
            <a:endParaRPr lang="es-ES_tradnl" sz="1000" dirty="0"/>
          </a:p>
          <a:p>
            <a:r>
              <a:rPr lang="es-MX" sz="2000" b="1" dirty="0"/>
              <a:t>Asombro y </a:t>
            </a:r>
            <a:r>
              <a:rPr lang="es-MX" sz="2000" b="1" dirty="0" smtClean="0"/>
              <a:t>creaci</a:t>
            </a:r>
            <a:r>
              <a:rPr lang="es-ES" sz="2000" b="1" dirty="0" err="1" smtClean="0"/>
              <a:t>ón</a:t>
            </a:r>
            <a:r>
              <a:rPr lang="es-MX" sz="2000" b="1" dirty="0" smtClean="0"/>
              <a:t>:</a:t>
            </a:r>
            <a:r>
              <a:rPr lang="es-MX" sz="2000" dirty="0" smtClean="0"/>
              <a:t> </a:t>
            </a:r>
            <a:r>
              <a:rPr lang="es-MX" sz="2000" dirty="0"/>
              <a:t>“Quizá hay en la naturaleza muchas cosas asombrosas que nuestra razón no puede comprender” (El peregrino Ruso). </a:t>
            </a:r>
            <a:r>
              <a:rPr lang="es-MX" sz="2000" b="1" i="1" dirty="0"/>
              <a:t>La razón no alcanza lo inalcanzable, y la realidad originaria (la naturaleza) es tozuda en mostrárnoslo</a:t>
            </a:r>
            <a:r>
              <a:rPr lang="es-MX" sz="2000" b="1" i="1" dirty="0" smtClean="0"/>
              <a:t>.</a:t>
            </a:r>
          </a:p>
          <a:p>
            <a:pPr marL="0" indent="0" algn="r">
              <a:buNone/>
            </a:pPr>
            <a:r>
              <a:rPr lang="es-MX" sz="1400" i="1" dirty="0" smtClean="0">
                <a:solidFill>
                  <a:srgbClr val="FF0000"/>
                </a:solidFill>
              </a:rPr>
              <a:t>LA VENTAJA BIOL</a:t>
            </a:r>
            <a:r>
              <a:rPr lang="es-ES" sz="1400" i="1" dirty="0">
                <a:solidFill>
                  <a:srgbClr val="FF0000"/>
                </a:solidFill>
              </a:rPr>
              <a:t>ÓGICA DEL ASOMBRO: </a:t>
            </a:r>
            <a:endParaRPr lang="es-ES" sz="1400" i="1" dirty="0" smtClean="0">
              <a:solidFill>
                <a:srgbClr val="FF0000"/>
              </a:solidFill>
            </a:endParaRPr>
          </a:p>
          <a:p>
            <a:pPr marL="0" indent="0" algn="r">
              <a:buNone/>
            </a:pPr>
            <a:r>
              <a:rPr lang="es-ES" sz="1400" dirty="0">
                <a:hlinkClick r:id="rId2"/>
              </a:rPr>
              <a:t>https://</a:t>
            </a:r>
            <a:r>
              <a:rPr lang="es-ES" sz="1400" dirty="0" smtClean="0">
                <a:hlinkClick r:id="rId2"/>
              </a:rPr>
              <a:t>www.youtube.com/watch?v=EsQOYC-g5uA</a:t>
            </a:r>
            <a:endParaRPr lang="es-ES" sz="1400" dirty="0" smtClean="0"/>
          </a:p>
          <a:p>
            <a:pPr marL="0" indent="0" algn="ctr">
              <a:buNone/>
            </a:pPr>
            <a:endParaRPr lang="es-ES_tradnl" sz="1800" dirty="0"/>
          </a:p>
        </p:txBody>
      </p:sp>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1578" y="925690"/>
            <a:ext cx="4092222" cy="1959742"/>
          </a:xfrm>
          <a:prstGeom prst="rect">
            <a:avLst/>
          </a:prstGeom>
        </p:spPr>
      </p:pic>
    </p:spTree>
    <p:extLst>
      <p:ext uri="{BB962C8B-B14F-4D97-AF65-F5344CB8AC3E}">
        <p14:creationId xmlns:p14="http://schemas.microsoft.com/office/powerpoint/2010/main" val="12677947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15340" y="376555"/>
            <a:ext cx="10515600" cy="572135"/>
          </a:xfrm>
        </p:spPr>
        <p:txBody>
          <a:bodyPr>
            <a:normAutofit fontScale="90000"/>
          </a:bodyPr>
          <a:lstStyle/>
          <a:p>
            <a:r>
              <a:rPr lang="es-ES_tradnl" dirty="0" smtClean="0"/>
              <a:t>Asombro y catequesis / </a:t>
            </a:r>
            <a:r>
              <a:rPr lang="es-ES_tradnl" sz="1800" b="1" dirty="0">
                <a:latin typeface="Arial" charset="0"/>
                <a:ea typeface="Arial" charset="0"/>
                <a:cs typeface="Arial" charset="0"/>
              </a:rPr>
              <a:t>Lenguaje religioso </a:t>
            </a:r>
            <a:r>
              <a:rPr lang="es-ES_tradnl" sz="1800" b="1">
                <a:latin typeface="Arial" charset="0"/>
                <a:ea typeface="Arial" charset="0"/>
                <a:cs typeface="Arial" charset="0"/>
              </a:rPr>
              <a:t>y </a:t>
            </a:r>
            <a:r>
              <a:rPr lang="es-ES_tradnl" sz="1800" b="1" smtClean="0">
                <a:latin typeface="Arial" charset="0"/>
                <a:ea typeface="Arial" charset="0"/>
                <a:cs typeface="Arial" charset="0"/>
              </a:rPr>
              <a:t>evangelización</a:t>
            </a:r>
            <a:r>
              <a:rPr lang="es-ES_tradnl" sz="1800" smtClean="0">
                <a:latin typeface="Arial" charset="0"/>
                <a:ea typeface="Arial" charset="0"/>
                <a:cs typeface="Arial" charset="0"/>
              </a:rPr>
              <a:t> </a:t>
            </a:r>
            <a:endParaRPr lang="es-ES_tradnl" sz="1800" b="1" i="1" dirty="0">
              <a:latin typeface="Arial" charset="0"/>
              <a:ea typeface="Arial" charset="0"/>
              <a:cs typeface="Arial" charset="0"/>
            </a:endParaRPr>
          </a:p>
        </p:txBody>
      </p:sp>
      <p:sp>
        <p:nvSpPr>
          <p:cNvPr id="3" name="Marcador de contenido 2"/>
          <p:cNvSpPr>
            <a:spLocks noGrp="1"/>
          </p:cNvSpPr>
          <p:nvPr>
            <p:ph idx="1"/>
          </p:nvPr>
        </p:nvSpPr>
        <p:spPr>
          <a:xfrm>
            <a:off x="485420" y="3714750"/>
            <a:ext cx="11013160" cy="2777490"/>
          </a:xfrm>
        </p:spPr>
        <p:txBody>
          <a:bodyPr numCol="1">
            <a:noAutofit/>
          </a:bodyPr>
          <a:lstStyle/>
          <a:p>
            <a:r>
              <a:rPr lang="es-ES_tradnl" sz="2000" dirty="0"/>
              <a:t>Tanto por las características del lenguaje religioso como por las del lenguaje de la cultura de hoy que abordaremos después, </a:t>
            </a:r>
            <a:r>
              <a:rPr lang="es-ES_tradnl" sz="2000" b="1" dirty="0"/>
              <a:t>resulta más evidente aún que la evangelización en general y la catequesis en particular no puede ser, como antaño tantas veces se ha entendido y se sigue entendiendo por muchos, una acción consistente </a:t>
            </a:r>
            <a:r>
              <a:rPr lang="es-ES" sz="2000" b="1" dirty="0" smtClean="0"/>
              <a:t>únicamente </a:t>
            </a:r>
            <a:r>
              <a:rPr lang="es-ES_tradnl" sz="2000" b="1" dirty="0" smtClean="0"/>
              <a:t>en </a:t>
            </a:r>
            <a:r>
              <a:rPr lang="es-ES_tradnl" sz="2000" b="1" dirty="0"/>
              <a:t>explicar </a:t>
            </a:r>
            <a:r>
              <a:rPr lang="es-ES_tradnl" sz="2000" dirty="0"/>
              <a:t>(por parte del catequista), </a:t>
            </a:r>
            <a:r>
              <a:rPr lang="es-ES_tradnl" sz="2000" b="1" dirty="0"/>
              <a:t>entender y aprender </a:t>
            </a:r>
            <a:r>
              <a:rPr lang="es-ES_tradnl" sz="2000" dirty="0"/>
              <a:t>(por parte del catecúmeno). </a:t>
            </a:r>
            <a:endParaRPr lang="es-ES_tradnl" sz="2000" dirty="0" smtClean="0"/>
          </a:p>
          <a:p>
            <a:r>
              <a:rPr lang="es-ES_tradnl" sz="2000" b="1" dirty="0" smtClean="0"/>
              <a:t>Conviene </a:t>
            </a:r>
            <a:r>
              <a:rPr lang="es-ES_tradnl" sz="2000" b="1" dirty="0"/>
              <a:t>sustituir estos verbos por otros mucho más apropiados a la naturaleza misma de la catequesis </a:t>
            </a:r>
            <a:r>
              <a:rPr lang="es-ES_tradnl" sz="2000" dirty="0"/>
              <a:t>(una catequesis mistagógica), </a:t>
            </a:r>
            <a:r>
              <a:rPr lang="es-ES_tradnl" sz="2000" b="1" dirty="0"/>
              <a:t>al lenguaje religioso, y al lenguaje de hoy, como son</a:t>
            </a:r>
            <a:r>
              <a:rPr lang="es-ES_tradnl" sz="2000" b="1" dirty="0" smtClean="0"/>
              <a:t>: provocar e inquietarse, promover y acoger, asombrar y asombrarse.</a:t>
            </a:r>
            <a:endParaRPr lang="es-ES_tradnl" sz="2000" b="1" dirty="0"/>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4990" y="1086721"/>
            <a:ext cx="4960620" cy="2489998"/>
          </a:xfrm>
          <a:prstGeom prst="rect">
            <a:avLst/>
          </a:prstGeom>
        </p:spPr>
      </p:pic>
    </p:spTree>
    <p:extLst>
      <p:ext uri="{BB962C8B-B14F-4D97-AF65-F5344CB8AC3E}">
        <p14:creationId xmlns:p14="http://schemas.microsoft.com/office/powerpoint/2010/main" val="19662569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15340" y="376555"/>
            <a:ext cx="10515600" cy="572135"/>
          </a:xfrm>
        </p:spPr>
        <p:txBody>
          <a:bodyPr>
            <a:normAutofit fontScale="90000"/>
          </a:bodyPr>
          <a:lstStyle/>
          <a:p>
            <a:r>
              <a:rPr lang="es-ES_tradnl" dirty="0" smtClean="0"/>
              <a:t>Asombro y catequesis / </a:t>
            </a:r>
            <a:r>
              <a:rPr lang="es-ES_tradnl" sz="1800" b="1" dirty="0">
                <a:latin typeface="Arial" charset="0"/>
                <a:ea typeface="Arial" charset="0"/>
                <a:cs typeface="Arial" charset="0"/>
              </a:rPr>
              <a:t>Lenguaje religioso </a:t>
            </a:r>
            <a:r>
              <a:rPr lang="es-ES_tradnl" sz="1800" b="1">
                <a:latin typeface="Arial" charset="0"/>
                <a:ea typeface="Arial" charset="0"/>
                <a:cs typeface="Arial" charset="0"/>
              </a:rPr>
              <a:t>y </a:t>
            </a:r>
            <a:r>
              <a:rPr lang="es-ES_tradnl" sz="1800" b="1" smtClean="0">
                <a:latin typeface="Arial" charset="0"/>
                <a:ea typeface="Arial" charset="0"/>
                <a:cs typeface="Arial" charset="0"/>
              </a:rPr>
              <a:t>evangelización</a:t>
            </a:r>
            <a:r>
              <a:rPr lang="es-ES_tradnl" sz="1800" smtClean="0">
                <a:latin typeface="Arial" charset="0"/>
                <a:ea typeface="Arial" charset="0"/>
                <a:cs typeface="Arial" charset="0"/>
              </a:rPr>
              <a:t> </a:t>
            </a:r>
            <a:endParaRPr lang="es-ES_tradnl" sz="1800" b="1" i="1" dirty="0">
              <a:latin typeface="Arial" charset="0"/>
              <a:ea typeface="Arial" charset="0"/>
              <a:cs typeface="Arial" charset="0"/>
            </a:endParaRPr>
          </a:p>
        </p:txBody>
      </p:sp>
      <p:sp>
        <p:nvSpPr>
          <p:cNvPr id="3" name="Marcador de contenido 2"/>
          <p:cNvSpPr>
            <a:spLocks noGrp="1"/>
          </p:cNvSpPr>
          <p:nvPr>
            <p:ph idx="1"/>
          </p:nvPr>
        </p:nvSpPr>
        <p:spPr>
          <a:xfrm>
            <a:off x="485420" y="1223010"/>
            <a:ext cx="6281140" cy="5166360"/>
          </a:xfrm>
        </p:spPr>
        <p:txBody>
          <a:bodyPr numCol="1">
            <a:noAutofit/>
          </a:bodyPr>
          <a:lstStyle/>
          <a:p>
            <a:r>
              <a:rPr lang="es-ES_tradnl" sz="2000" b="1" i="1" dirty="0"/>
              <a:t>Provocar e inquietarse</a:t>
            </a:r>
            <a:r>
              <a:rPr lang="es-ES_tradnl" sz="2000" b="1" i="1" dirty="0" smtClean="0"/>
              <a:t>:</a:t>
            </a:r>
            <a:endParaRPr lang="es-ES_tradnl" sz="2000" b="1" dirty="0"/>
          </a:p>
          <a:p>
            <a:r>
              <a:rPr lang="es-ES_tradnl" sz="2000" b="1" dirty="0"/>
              <a:t>Provocar</a:t>
            </a:r>
            <a:r>
              <a:rPr lang="es-ES_tradnl" sz="2000" dirty="0"/>
              <a:t> (por parte del catequista y de la comunidad cristiana) </a:t>
            </a:r>
            <a:r>
              <a:rPr lang="es-ES_tradnl" sz="2000" b="1" dirty="0"/>
              <a:t>los interrogantes e inquietudes vitales propias del anhelo religioso </a:t>
            </a:r>
            <a:r>
              <a:rPr lang="es-ES_tradnl" sz="2000" dirty="0"/>
              <a:t>(sentido de la vida) </a:t>
            </a:r>
            <a:r>
              <a:rPr lang="es-ES_tradnl" sz="2000" b="1" dirty="0"/>
              <a:t>del catecúmeno, que tendría como respuesta deseable el “inquietarse” por parte de éste,</a:t>
            </a:r>
            <a:r>
              <a:rPr lang="es-ES_tradnl" sz="2000" dirty="0"/>
              <a:t> no tanto como una reacción directa sino como una </a:t>
            </a:r>
            <a:r>
              <a:rPr lang="es-ES_tradnl" sz="2000" b="1" dirty="0"/>
              <a:t>auto-reacción</a:t>
            </a:r>
            <a:r>
              <a:rPr lang="es-ES_tradnl" sz="2000" dirty="0"/>
              <a:t> (la forma transitiva del verbo ayuda a entenderlo), </a:t>
            </a:r>
            <a:r>
              <a:rPr lang="es-ES_tradnl" sz="2000" b="1" dirty="0"/>
              <a:t>ante una provocación que despierta una dimensión latente en el catecúmeno.</a:t>
            </a:r>
            <a:r>
              <a:rPr lang="es-ES_tradnl" sz="2000" dirty="0"/>
              <a:t> </a:t>
            </a:r>
            <a:endParaRPr lang="es-ES_tradnl" sz="2000" dirty="0" smtClean="0"/>
          </a:p>
          <a:p>
            <a:r>
              <a:rPr lang="es-ES_tradnl" sz="2000" b="1" dirty="0" smtClean="0"/>
              <a:t>Sin </a:t>
            </a:r>
            <a:r>
              <a:rPr lang="es-ES_tradnl" sz="2000" b="1" dirty="0"/>
              <a:t>este paso previo difícilmente pueden darse los siguientes, </a:t>
            </a:r>
            <a:r>
              <a:rPr lang="es-ES_tradnl" sz="2000" dirty="0"/>
              <a:t>más aún si el planteamiento sigue siendo el </a:t>
            </a:r>
            <a:r>
              <a:rPr lang="es-ES_tradnl" sz="2000" dirty="0" smtClean="0"/>
              <a:t>reductivo de </a:t>
            </a:r>
            <a:r>
              <a:rPr lang="es-ES_tradnl" sz="2000" dirty="0"/>
              <a:t>enseñar/aprender, pues, como expresa la </a:t>
            </a:r>
            <a:r>
              <a:rPr lang="es-ES_tradnl" sz="2000" b="1" dirty="0"/>
              <a:t>parábola del sembrador </a:t>
            </a:r>
            <a:r>
              <a:rPr lang="es-ES_tradnl" sz="2000" dirty="0"/>
              <a:t>(Mt. 13, 1-8), </a:t>
            </a:r>
            <a:r>
              <a:rPr lang="es-ES_tradnl" sz="2000" b="1" dirty="0"/>
              <a:t>la semilla caería en piedra, no entraría en la entraña vital del evangelizado, y resbalaría. </a:t>
            </a: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1140" y="1695450"/>
            <a:ext cx="4795100" cy="3790950"/>
          </a:xfrm>
          <a:prstGeom prst="rect">
            <a:avLst/>
          </a:prstGeom>
        </p:spPr>
      </p:pic>
    </p:spTree>
    <p:extLst>
      <p:ext uri="{BB962C8B-B14F-4D97-AF65-F5344CB8AC3E}">
        <p14:creationId xmlns:p14="http://schemas.microsoft.com/office/powerpoint/2010/main" val="11193073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15340" y="376555"/>
            <a:ext cx="10515600" cy="572135"/>
          </a:xfrm>
        </p:spPr>
        <p:txBody>
          <a:bodyPr>
            <a:normAutofit fontScale="90000"/>
          </a:bodyPr>
          <a:lstStyle/>
          <a:p>
            <a:r>
              <a:rPr lang="es-ES_tradnl" dirty="0" smtClean="0"/>
              <a:t>Asombro y catequesis / </a:t>
            </a:r>
            <a:r>
              <a:rPr lang="es-ES_tradnl" sz="1800" b="1" dirty="0">
                <a:latin typeface="Arial" charset="0"/>
                <a:ea typeface="Arial" charset="0"/>
                <a:cs typeface="Arial" charset="0"/>
              </a:rPr>
              <a:t>Lenguaje religioso </a:t>
            </a:r>
            <a:r>
              <a:rPr lang="es-ES_tradnl" sz="1800" b="1">
                <a:latin typeface="Arial" charset="0"/>
                <a:ea typeface="Arial" charset="0"/>
                <a:cs typeface="Arial" charset="0"/>
              </a:rPr>
              <a:t>y </a:t>
            </a:r>
            <a:r>
              <a:rPr lang="es-ES_tradnl" sz="1800" b="1" smtClean="0">
                <a:latin typeface="Arial" charset="0"/>
                <a:ea typeface="Arial" charset="0"/>
                <a:cs typeface="Arial" charset="0"/>
              </a:rPr>
              <a:t>evangelización</a:t>
            </a:r>
            <a:r>
              <a:rPr lang="es-ES_tradnl" sz="1800" smtClean="0">
                <a:latin typeface="Arial" charset="0"/>
                <a:ea typeface="Arial" charset="0"/>
                <a:cs typeface="Arial" charset="0"/>
              </a:rPr>
              <a:t> </a:t>
            </a:r>
            <a:endParaRPr lang="es-ES_tradnl" sz="1800" b="1" i="1" dirty="0">
              <a:latin typeface="Arial" charset="0"/>
              <a:ea typeface="Arial" charset="0"/>
              <a:cs typeface="Arial" charset="0"/>
            </a:endParaRPr>
          </a:p>
        </p:txBody>
      </p:sp>
      <p:sp>
        <p:nvSpPr>
          <p:cNvPr id="3" name="Marcador de contenido 2"/>
          <p:cNvSpPr>
            <a:spLocks noGrp="1"/>
          </p:cNvSpPr>
          <p:nvPr>
            <p:ph idx="1"/>
          </p:nvPr>
        </p:nvSpPr>
        <p:spPr>
          <a:xfrm>
            <a:off x="485420" y="1223010"/>
            <a:ext cx="5183860" cy="5166360"/>
          </a:xfrm>
        </p:spPr>
        <p:txBody>
          <a:bodyPr numCol="1">
            <a:noAutofit/>
          </a:bodyPr>
          <a:lstStyle/>
          <a:p>
            <a:r>
              <a:rPr lang="es-ES_tradnl" sz="2000" b="1" i="1" dirty="0"/>
              <a:t>Promover y acoger</a:t>
            </a:r>
            <a:r>
              <a:rPr lang="es-ES_tradnl" sz="2000" b="1" i="1" dirty="0" smtClean="0"/>
              <a:t>:</a:t>
            </a:r>
            <a:endParaRPr lang="es-ES_tradnl" sz="2000" b="1" dirty="0"/>
          </a:p>
          <a:p>
            <a:r>
              <a:rPr lang="es-ES_tradnl" sz="2000" b="1" dirty="0"/>
              <a:t>El proceso catequético pretende, </a:t>
            </a:r>
            <a:r>
              <a:rPr lang="es-ES_tradnl" sz="2000" dirty="0"/>
              <a:t>paulatinamente, </a:t>
            </a:r>
            <a:r>
              <a:rPr lang="es-ES_tradnl" sz="2000" b="1" dirty="0"/>
              <a:t>promover una experiencia de Dios y de nueva humanidad en la vida del catecúmeno. </a:t>
            </a:r>
            <a:endParaRPr lang="es-ES_tradnl" sz="2000" b="1" dirty="0" smtClean="0"/>
          </a:p>
          <a:p>
            <a:r>
              <a:rPr lang="es-ES_tradnl" sz="2000" b="1" dirty="0" smtClean="0"/>
              <a:t>El </a:t>
            </a:r>
            <a:r>
              <a:rPr lang="es-ES_tradnl" sz="2000" b="1" dirty="0"/>
              <a:t>catequista y la comunidad cristiana promueven, es decir, ayudan, empujan, </a:t>
            </a:r>
            <a:r>
              <a:rPr lang="es-ES_tradnl" sz="2000" dirty="0"/>
              <a:t>alientan en este movimiento, </a:t>
            </a:r>
            <a:r>
              <a:rPr lang="es-ES_tradnl" sz="2000" b="1" dirty="0"/>
              <a:t>que el catecúmeno, </a:t>
            </a:r>
            <a:r>
              <a:rPr lang="es-ES_tradnl" sz="2000" dirty="0"/>
              <a:t>también paulatinamente, </a:t>
            </a:r>
            <a:r>
              <a:rPr lang="es-ES_tradnl" sz="2000" b="1" dirty="0"/>
              <a:t>esta llamado a acoger, a hacer suyo, a integrar en su mundo interior. </a:t>
            </a:r>
            <a:endParaRPr lang="es-ES_tradnl" sz="2000" b="1" dirty="0" smtClean="0"/>
          </a:p>
          <a:p>
            <a:r>
              <a:rPr lang="es-ES_tradnl" sz="2000" b="1" dirty="0" smtClean="0"/>
              <a:t>No </a:t>
            </a:r>
            <a:r>
              <a:rPr lang="es-ES_tradnl" sz="2000" b="1" dirty="0"/>
              <a:t>se trata tanto de enseñar como de promover. </a:t>
            </a:r>
            <a:r>
              <a:rPr lang="es-ES_tradnl" sz="2000" dirty="0"/>
              <a:t>No se trata por consiguiente </a:t>
            </a:r>
            <a:r>
              <a:rPr lang="es-ES_tradnl" sz="2000" b="1" dirty="0"/>
              <a:t>tanto de aprender como de acoger, y en todo caso, de aprehender. </a:t>
            </a:r>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9310" y="1223010"/>
            <a:ext cx="6282690" cy="4812540"/>
          </a:xfrm>
          <a:prstGeom prst="rect">
            <a:avLst/>
          </a:prstGeom>
        </p:spPr>
      </p:pic>
    </p:spTree>
    <p:extLst>
      <p:ext uri="{BB962C8B-B14F-4D97-AF65-F5344CB8AC3E}">
        <p14:creationId xmlns:p14="http://schemas.microsoft.com/office/powerpoint/2010/main" val="16556402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15340" y="376555"/>
            <a:ext cx="10515600" cy="572135"/>
          </a:xfrm>
        </p:spPr>
        <p:txBody>
          <a:bodyPr>
            <a:normAutofit fontScale="90000"/>
          </a:bodyPr>
          <a:lstStyle/>
          <a:p>
            <a:r>
              <a:rPr lang="es-ES_tradnl" dirty="0" smtClean="0"/>
              <a:t>Asombro y catequesis / </a:t>
            </a:r>
            <a:r>
              <a:rPr lang="es-ES_tradnl" sz="1800" b="1" dirty="0">
                <a:latin typeface="Arial" charset="0"/>
                <a:ea typeface="Arial" charset="0"/>
                <a:cs typeface="Arial" charset="0"/>
              </a:rPr>
              <a:t>Lenguaje religioso </a:t>
            </a:r>
            <a:r>
              <a:rPr lang="es-ES_tradnl" sz="1800" b="1">
                <a:latin typeface="Arial" charset="0"/>
                <a:ea typeface="Arial" charset="0"/>
                <a:cs typeface="Arial" charset="0"/>
              </a:rPr>
              <a:t>y </a:t>
            </a:r>
            <a:r>
              <a:rPr lang="es-ES_tradnl" sz="1800" b="1" smtClean="0">
                <a:latin typeface="Arial" charset="0"/>
                <a:ea typeface="Arial" charset="0"/>
                <a:cs typeface="Arial" charset="0"/>
              </a:rPr>
              <a:t>evangelización</a:t>
            </a:r>
            <a:r>
              <a:rPr lang="es-ES_tradnl" sz="1800" smtClean="0">
                <a:latin typeface="Arial" charset="0"/>
                <a:ea typeface="Arial" charset="0"/>
                <a:cs typeface="Arial" charset="0"/>
              </a:rPr>
              <a:t> </a:t>
            </a:r>
            <a:endParaRPr lang="es-ES_tradnl" sz="1800" b="1" i="1" dirty="0">
              <a:latin typeface="Arial" charset="0"/>
              <a:ea typeface="Arial" charset="0"/>
              <a:cs typeface="Arial" charset="0"/>
            </a:endParaRPr>
          </a:p>
        </p:txBody>
      </p:sp>
      <p:sp>
        <p:nvSpPr>
          <p:cNvPr id="3" name="Marcador de contenido 2"/>
          <p:cNvSpPr>
            <a:spLocks noGrp="1"/>
          </p:cNvSpPr>
          <p:nvPr>
            <p:ph idx="1"/>
          </p:nvPr>
        </p:nvSpPr>
        <p:spPr>
          <a:xfrm>
            <a:off x="485420" y="1223010"/>
            <a:ext cx="8487130" cy="5166360"/>
          </a:xfrm>
        </p:spPr>
        <p:txBody>
          <a:bodyPr numCol="1">
            <a:noAutofit/>
          </a:bodyPr>
          <a:lstStyle/>
          <a:p>
            <a:r>
              <a:rPr lang="es-ES_tradnl" sz="2000" b="1" i="1" dirty="0"/>
              <a:t>Asombrar y asombrarse</a:t>
            </a:r>
            <a:r>
              <a:rPr lang="es-ES_tradnl" sz="2000" b="1" i="1" dirty="0" smtClean="0"/>
              <a:t>:</a:t>
            </a:r>
            <a:endParaRPr lang="es-ES_tradnl" sz="2000" b="1" dirty="0"/>
          </a:p>
          <a:p>
            <a:r>
              <a:rPr lang="es-ES_tradnl" sz="2000" b="1" dirty="0"/>
              <a:t>A la postre la experiencia catequética debería alcanzar esta fase, </a:t>
            </a:r>
            <a:r>
              <a:rPr lang="es-ES_tradnl" sz="2000" dirty="0"/>
              <a:t>no tanto como fase final del proceso, sino momentos (</a:t>
            </a:r>
            <a:r>
              <a:rPr lang="es-ES_tradnl" sz="2000" i="1" dirty="0" err="1"/>
              <a:t>kairos</a:t>
            </a:r>
            <a:r>
              <a:rPr lang="es-ES_tradnl" sz="2000" dirty="0"/>
              <a:t> en el lenguaje bíblico) </a:t>
            </a:r>
            <a:r>
              <a:rPr lang="es-ES_tradnl" sz="2000" b="1" dirty="0"/>
              <a:t>en el que el testigo es capaz de asombrar con su testimonio y el “acompañado” en el itinerario catequético es capaz de asombrarse. </a:t>
            </a:r>
            <a:endParaRPr lang="es-ES_tradnl" sz="2000" b="1" dirty="0" smtClean="0"/>
          </a:p>
          <a:p>
            <a:r>
              <a:rPr lang="es-ES_tradnl" sz="2000" b="1" dirty="0" smtClean="0"/>
              <a:t>Sin </a:t>
            </a:r>
            <a:r>
              <a:rPr lang="es-ES_tradnl" sz="2000" b="1" dirty="0"/>
              <a:t>asombro ante el misterio de Dios, </a:t>
            </a:r>
            <a:r>
              <a:rPr lang="es-ES_tradnl" sz="2000" dirty="0"/>
              <a:t>que revierte en asombro ante el misterio de la vida, </a:t>
            </a:r>
            <a:r>
              <a:rPr lang="es-ES_tradnl" sz="2000" b="1" dirty="0"/>
              <a:t>no hay verdadera experiencia religiosa, incluso en ciernes, ni tampoco iniciación cristiana. </a:t>
            </a:r>
          </a:p>
          <a:p>
            <a:r>
              <a:rPr lang="es-ES_tradnl" sz="2000" dirty="0"/>
              <a:t>Y la mejor mediación del asombro esta en el asombrado. </a:t>
            </a:r>
            <a:r>
              <a:rPr lang="es-ES_tradnl" sz="2000" b="1" dirty="0"/>
              <a:t>El cristiano debería identificarse en este sentido antes que nada por ser un “asombrado”, y como tal, alguien capaz de asombrar a los que le rodean.</a:t>
            </a:r>
            <a:r>
              <a:rPr lang="es-ES_tradnl" sz="2000" dirty="0"/>
              <a:t> De hecho, no otra cosas es, como explica </a:t>
            </a:r>
            <a:r>
              <a:rPr lang="es-ES_tradnl" sz="2000" b="1" dirty="0"/>
              <a:t>Santo Tomás de Aquino, </a:t>
            </a:r>
            <a:r>
              <a:rPr lang="es-ES_tradnl" sz="2000" dirty="0"/>
              <a:t>el verdadero motor de la credibilidad de la fe:  </a:t>
            </a:r>
            <a:r>
              <a:rPr lang="es-ES_tradnl" sz="2000" b="1" dirty="0"/>
              <a:t>“Todo creyente se adhiere a la palabra de alguien. De modo que lo principal, y lo que tiene en cierto sentido valor de fin en todo acto de fe, es la persona a cuya palabra damos la adhesión. El detalle de las verdades afirmadas en esta voluntad de unirse a alguien tiene un carácter más bien </a:t>
            </a:r>
            <a:r>
              <a:rPr lang="es-ES_tradnl" sz="2000" b="1" dirty="0" smtClean="0"/>
              <a:t>secundario”.</a:t>
            </a:r>
            <a:endParaRPr lang="es-ES_tradnl" sz="2000" b="1" dirty="0"/>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2550" y="1758315"/>
            <a:ext cx="2877394" cy="4095750"/>
          </a:xfrm>
          <a:prstGeom prst="rect">
            <a:avLst/>
          </a:prstGeom>
        </p:spPr>
      </p:pic>
    </p:spTree>
    <p:extLst>
      <p:ext uri="{BB962C8B-B14F-4D97-AF65-F5344CB8AC3E}">
        <p14:creationId xmlns:p14="http://schemas.microsoft.com/office/powerpoint/2010/main" val="17039056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15340" y="376555"/>
            <a:ext cx="10515600" cy="572135"/>
          </a:xfrm>
        </p:spPr>
        <p:txBody>
          <a:bodyPr>
            <a:normAutofit fontScale="90000"/>
          </a:bodyPr>
          <a:lstStyle/>
          <a:p>
            <a:r>
              <a:rPr lang="es-ES_tradnl" dirty="0" smtClean="0"/>
              <a:t>Asombro y catequesis / </a:t>
            </a:r>
            <a:r>
              <a:rPr lang="es-ES_tradnl" sz="1800" b="1" dirty="0">
                <a:latin typeface="Arial" charset="0"/>
                <a:ea typeface="Arial" charset="0"/>
                <a:cs typeface="Arial" charset="0"/>
              </a:rPr>
              <a:t>Concreciones para la catequesis desde el asombro</a:t>
            </a:r>
            <a:r>
              <a:rPr lang="es-ES_tradnl" sz="1800" dirty="0">
                <a:latin typeface="Arial" charset="0"/>
                <a:ea typeface="Arial" charset="0"/>
                <a:cs typeface="Arial" charset="0"/>
              </a:rPr>
              <a:t> </a:t>
            </a:r>
            <a:endParaRPr lang="es-ES_tradnl" sz="1800" b="1" i="1" dirty="0">
              <a:latin typeface="Arial" charset="0"/>
              <a:ea typeface="Arial" charset="0"/>
              <a:cs typeface="Arial" charset="0"/>
            </a:endParaRPr>
          </a:p>
        </p:txBody>
      </p:sp>
      <p:sp>
        <p:nvSpPr>
          <p:cNvPr id="3" name="Marcador de contenido 2"/>
          <p:cNvSpPr>
            <a:spLocks noGrp="1"/>
          </p:cNvSpPr>
          <p:nvPr>
            <p:ph idx="1"/>
          </p:nvPr>
        </p:nvSpPr>
        <p:spPr>
          <a:xfrm>
            <a:off x="485420" y="1988820"/>
            <a:ext cx="7172680" cy="4400550"/>
          </a:xfrm>
        </p:spPr>
        <p:txBody>
          <a:bodyPr numCol="1">
            <a:noAutofit/>
          </a:bodyPr>
          <a:lstStyle/>
          <a:p>
            <a:pPr marL="0" indent="0">
              <a:buNone/>
            </a:pPr>
            <a:r>
              <a:rPr lang="es-ES_tradnl" sz="2000" b="1" i="1" dirty="0"/>
              <a:t>1º/ El dogmatismo como estilo lingüístico no sólo contradice el lenguaje de hoy, sino también el verdadero lenguaje religioso de siempre. </a:t>
            </a:r>
            <a:endParaRPr lang="es-ES_tradnl" sz="2000" b="1" i="1" dirty="0" smtClean="0"/>
          </a:p>
          <a:p>
            <a:pPr marL="0" indent="0">
              <a:buNone/>
            </a:pPr>
            <a:r>
              <a:rPr lang="es-ES_tradnl" sz="2000" b="1" dirty="0" smtClean="0"/>
              <a:t>La </a:t>
            </a:r>
            <a:r>
              <a:rPr lang="es-ES_tradnl" sz="2000" b="1" dirty="0"/>
              <a:t>confesión de la fe, su explicación razonable, su formulación sintética, han sido siempre importantes </a:t>
            </a:r>
            <a:r>
              <a:rPr lang="es-ES_tradnl" sz="2000" dirty="0"/>
              <a:t>tanto en el primer anuncio como en la iniciación cristiana de la catequesis, como en la vida pastoral de la comunidad cristiana. </a:t>
            </a:r>
            <a:r>
              <a:rPr lang="es-ES_tradnl" sz="2000" b="1" dirty="0"/>
              <a:t>Pero nunca al margen de las demás expresiones de la experiencia religioso y de las demás formas del lenguaje religioso. </a:t>
            </a:r>
            <a:endParaRPr lang="es-ES_tradnl" sz="2000" b="1" dirty="0" smtClean="0"/>
          </a:p>
          <a:p>
            <a:pPr marL="0" indent="0">
              <a:buNone/>
            </a:pPr>
            <a:r>
              <a:rPr lang="es-ES_tradnl" sz="2000" b="1" dirty="0" smtClean="0"/>
              <a:t>Cuando </a:t>
            </a:r>
            <a:r>
              <a:rPr lang="es-ES_tradnl" sz="2000" b="1" dirty="0"/>
              <a:t>así se muestra, se contradice a si mismo, pues reduce la fe a un contenido teórico alejado de la vida real </a:t>
            </a:r>
            <a:r>
              <a:rPr lang="es-ES_tradnl" sz="2000" dirty="0"/>
              <a:t>y de la auténtica inquietud religiosa humana, </a:t>
            </a:r>
            <a:r>
              <a:rPr lang="es-ES_tradnl" sz="2000" b="1" dirty="0"/>
              <a:t>explicable, cuando no meramente memorizable, pero no “vivible”.</a:t>
            </a:r>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46157" y="1988820"/>
            <a:ext cx="2984783" cy="3829050"/>
          </a:xfrm>
          <a:prstGeom prst="rect">
            <a:avLst/>
          </a:prstGeom>
        </p:spPr>
      </p:pic>
    </p:spTree>
    <p:extLst>
      <p:ext uri="{BB962C8B-B14F-4D97-AF65-F5344CB8AC3E}">
        <p14:creationId xmlns:p14="http://schemas.microsoft.com/office/powerpoint/2010/main" val="1654169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15340" y="376555"/>
            <a:ext cx="10515600" cy="572135"/>
          </a:xfrm>
        </p:spPr>
        <p:txBody>
          <a:bodyPr>
            <a:normAutofit fontScale="90000"/>
          </a:bodyPr>
          <a:lstStyle/>
          <a:p>
            <a:r>
              <a:rPr lang="es-ES_tradnl" dirty="0" smtClean="0"/>
              <a:t>Asombro y catequesis / </a:t>
            </a:r>
            <a:r>
              <a:rPr lang="es-ES_tradnl" sz="1800" b="1" dirty="0">
                <a:latin typeface="Arial" charset="0"/>
                <a:ea typeface="Arial" charset="0"/>
                <a:cs typeface="Arial" charset="0"/>
              </a:rPr>
              <a:t>Concreciones para la catequesis desde el asombro</a:t>
            </a:r>
            <a:r>
              <a:rPr lang="es-ES_tradnl" sz="1800" dirty="0">
                <a:latin typeface="Arial" charset="0"/>
                <a:ea typeface="Arial" charset="0"/>
                <a:cs typeface="Arial" charset="0"/>
              </a:rPr>
              <a:t> </a:t>
            </a:r>
            <a:endParaRPr lang="es-ES_tradnl" sz="1800" b="1" i="1" dirty="0">
              <a:latin typeface="Arial" charset="0"/>
              <a:ea typeface="Arial" charset="0"/>
              <a:cs typeface="Arial" charset="0"/>
            </a:endParaRPr>
          </a:p>
        </p:txBody>
      </p:sp>
      <p:sp>
        <p:nvSpPr>
          <p:cNvPr id="3" name="Marcador de contenido 2"/>
          <p:cNvSpPr>
            <a:spLocks noGrp="1"/>
          </p:cNvSpPr>
          <p:nvPr>
            <p:ph idx="1"/>
          </p:nvPr>
        </p:nvSpPr>
        <p:spPr>
          <a:xfrm>
            <a:off x="485420" y="1988820"/>
            <a:ext cx="7172680" cy="4400550"/>
          </a:xfrm>
        </p:spPr>
        <p:txBody>
          <a:bodyPr numCol="1">
            <a:noAutofit/>
          </a:bodyPr>
          <a:lstStyle/>
          <a:p>
            <a:pPr marL="0" indent="0">
              <a:buNone/>
            </a:pPr>
            <a:r>
              <a:rPr lang="es-ES_tradnl" sz="2000" b="1" i="1" dirty="0"/>
              <a:t>2º/ Urge, sobre todo en el primer anuncio y en la catequesis, renovar el lenguaje religioso bajo la doble fidelidad a la que invita </a:t>
            </a:r>
            <a:r>
              <a:rPr lang="es-ES_tradnl" sz="2000" b="1" i="1" dirty="0" smtClean="0"/>
              <a:t>el Directorio General de la Catequesis: </a:t>
            </a:r>
            <a:r>
              <a:rPr lang="es-ES_tradnl" sz="2000" b="1" i="1" dirty="0"/>
              <a:t>la fidelidad al legado de la fe, y la fidelidad al hombre de hoy. </a:t>
            </a:r>
            <a:endParaRPr lang="es-ES_tradnl" sz="2000" b="1" i="1" dirty="0" smtClean="0"/>
          </a:p>
          <a:p>
            <a:pPr marL="0" indent="0">
              <a:buNone/>
            </a:pPr>
            <a:r>
              <a:rPr lang="es-ES_tradnl" sz="2000" b="1" dirty="0" smtClean="0"/>
              <a:t>La </a:t>
            </a:r>
            <a:r>
              <a:rPr lang="es-ES_tradnl" sz="2000" b="1" dirty="0"/>
              <a:t>fidelidad a la experiencia religiosa original supone el lenguaje de lo sublime, lo inabarcable, lo trascendente, </a:t>
            </a:r>
            <a:r>
              <a:rPr lang="es-ES_tradnl" sz="2000" dirty="0"/>
              <a:t>pero al mismo tiempo, </a:t>
            </a:r>
            <a:r>
              <a:rPr lang="es-ES_tradnl" sz="2000" b="1" dirty="0"/>
              <a:t>de lo tangible, lo experimentado, de la vida cotidiana. </a:t>
            </a:r>
            <a:endParaRPr lang="es-ES_tradnl" sz="2000" b="1" dirty="0" smtClean="0"/>
          </a:p>
          <a:p>
            <a:pPr marL="0" indent="0">
              <a:buNone/>
            </a:pPr>
            <a:r>
              <a:rPr lang="es-ES_tradnl" sz="2000" b="1" dirty="0" smtClean="0"/>
              <a:t>La </a:t>
            </a:r>
            <a:r>
              <a:rPr lang="es-ES_tradnl" sz="2000" b="1" dirty="0"/>
              <a:t>fidelidad al hombre de hoy supone fidelidad al lenguaje del hombre de hoy, el de su contexto cultural </a:t>
            </a:r>
            <a:r>
              <a:rPr lang="es-ES_tradnl" sz="2000" dirty="0"/>
              <a:t>(con sus luces y sus sombras), y el de sus expresiones de hoy. </a:t>
            </a:r>
            <a:r>
              <a:rPr lang="es-ES_tradnl" sz="2000" b="1" dirty="0"/>
              <a:t>San Juan Pablo II </a:t>
            </a:r>
            <a:r>
              <a:rPr lang="es-ES_tradnl" sz="2000" dirty="0"/>
              <a:t>definió la </a:t>
            </a:r>
            <a:r>
              <a:rPr lang="es-ES_tradnl" sz="2000" b="1" dirty="0"/>
              <a:t>Nueva Evangelización </a:t>
            </a:r>
            <a:r>
              <a:rPr lang="es-ES_tradnl" sz="2000" dirty="0"/>
              <a:t>como </a:t>
            </a:r>
            <a:r>
              <a:rPr lang="es-ES_tradnl" sz="2000" b="1" dirty="0"/>
              <a:t>nueva “en su ardor, en sus métodos, y en sus expresiones” (Haití, 9 de marzo de 1983).</a:t>
            </a: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4589" y="3046730"/>
            <a:ext cx="3892112" cy="2508250"/>
          </a:xfrm>
          <a:prstGeom prst="rect">
            <a:avLst/>
          </a:prstGeom>
        </p:spPr>
      </p:pic>
    </p:spTree>
    <p:extLst>
      <p:ext uri="{BB962C8B-B14F-4D97-AF65-F5344CB8AC3E}">
        <p14:creationId xmlns:p14="http://schemas.microsoft.com/office/powerpoint/2010/main" val="16308554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15340" y="376555"/>
            <a:ext cx="10515600" cy="572135"/>
          </a:xfrm>
        </p:spPr>
        <p:txBody>
          <a:bodyPr>
            <a:normAutofit fontScale="90000"/>
          </a:bodyPr>
          <a:lstStyle/>
          <a:p>
            <a:r>
              <a:rPr lang="es-ES_tradnl" dirty="0" smtClean="0"/>
              <a:t>Asombro y catequesis / </a:t>
            </a:r>
            <a:r>
              <a:rPr lang="es-ES_tradnl" sz="1800" b="1" dirty="0">
                <a:latin typeface="Arial" charset="0"/>
                <a:ea typeface="Arial" charset="0"/>
                <a:cs typeface="Arial" charset="0"/>
              </a:rPr>
              <a:t>Concreciones para la catequesis desde el asombro</a:t>
            </a:r>
            <a:r>
              <a:rPr lang="es-ES_tradnl" sz="1800" dirty="0">
                <a:latin typeface="Arial" charset="0"/>
                <a:ea typeface="Arial" charset="0"/>
                <a:cs typeface="Arial" charset="0"/>
              </a:rPr>
              <a:t> </a:t>
            </a:r>
            <a:endParaRPr lang="es-ES_tradnl" sz="1800" b="1" i="1" dirty="0">
              <a:latin typeface="Arial" charset="0"/>
              <a:ea typeface="Arial" charset="0"/>
              <a:cs typeface="Arial" charset="0"/>
            </a:endParaRPr>
          </a:p>
        </p:txBody>
      </p:sp>
      <p:sp>
        <p:nvSpPr>
          <p:cNvPr id="3" name="Marcador de contenido 2"/>
          <p:cNvSpPr>
            <a:spLocks noGrp="1"/>
          </p:cNvSpPr>
          <p:nvPr>
            <p:ph idx="1"/>
          </p:nvPr>
        </p:nvSpPr>
        <p:spPr>
          <a:xfrm>
            <a:off x="485420" y="1520190"/>
            <a:ext cx="7172680" cy="4869180"/>
          </a:xfrm>
        </p:spPr>
        <p:txBody>
          <a:bodyPr numCol="1">
            <a:noAutofit/>
          </a:bodyPr>
          <a:lstStyle/>
          <a:p>
            <a:r>
              <a:rPr lang="es-ES" sz="2000" b="1" i="1" dirty="0"/>
              <a:t>3º/ Urge una catequesis mucho más simbólica que explicativa, mucho más sugerente que descriptiva, mucho más estética, una catequesis que provoque no solo verdad y bondad, sino también, y casi antes, belleza. </a:t>
            </a:r>
            <a:endParaRPr lang="es-ES" sz="2000" b="1" i="1" dirty="0" smtClean="0"/>
          </a:p>
          <a:p>
            <a:r>
              <a:rPr lang="es-ES" sz="2000" dirty="0" smtClean="0"/>
              <a:t>El </a:t>
            </a:r>
            <a:r>
              <a:rPr lang="es-ES" sz="2000" dirty="0"/>
              <a:t>Papa Francisco, en su reflexión sobre la renovación catequética que la Iglesia necesita, revisando las propuestas del Sínodo sobre la Nueva Evangelización, dice que </a:t>
            </a:r>
            <a:r>
              <a:rPr lang="es-ES" sz="2000" b="1" dirty="0"/>
              <a:t>“e</a:t>
            </a:r>
            <a:r>
              <a:rPr lang="es-ES_tradnl" sz="2000" b="1" dirty="0"/>
              <a:t>s bueno que toda catequesis preste una especial atención al camino de la belleza”. </a:t>
            </a:r>
            <a:endParaRPr lang="es-ES_tradnl" sz="2000" b="1" dirty="0" smtClean="0"/>
          </a:p>
          <a:p>
            <a:r>
              <a:rPr lang="es-ES_tradnl" sz="2000" dirty="0" smtClean="0"/>
              <a:t>Considera </a:t>
            </a:r>
            <a:r>
              <a:rPr lang="es-ES_tradnl" sz="2000" dirty="0"/>
              <a:t>que </a:t>
            </a:r>
            <a:r>
              <a:rPr lang="es-ES_tradnl" sz="2000" b="1" dirty="0"/>
              <a:t>“anunciar a Cristo significa mostrar que creer en Él y seguirlo no es sólo algo verdadero y justo, sino también bello, capaz de colmar la vida de un nuevo resplandor y de un gozo profundo, </a:t>
            </a:r>
            <a:r>
              <a:rPr lang="es-ES_tradnl" sz="2000" dirty="0"/>
              <a:t>aun en medio de las pruebas. En esta línea, </a:t>
            </a:r>
            <a:r>
              <a:rPr lang="es-ES_tradnl" sz="2000" b="1" dirty="0"/>
              <a:t>todas las expresiones de verdadera belleza pueden ser reconocidas como un sendero que ayuda a encontrarse con el Señor Jesús” </a:t>
            </a:r>
            <a:r>
              <a:rPr lang="es-ES_tradnl" sz="2000" dirty="0"/>
              <a:t>(</a:t>
            </a:r>
            <a:r>
              <a:rPr lang="es-ES_tradnl" sz="2000" i="1" dirty="0" err="1"/>
              <a:t>Evangelii</a:t>
            </a:r>
            <a:r>
              <a:rPr lang="es-ES_tradnl" sz="2000" i="1" dirty="0"/>
              <a:t> </a:t>
            </a:r>
            <a:r>
              <a:rPr lang="es-ES_tradnl" sz="2000" i="1" dirty="0" err="1"/>
              <a:t>Gaudium</a:t>
            </a:r>
            <a:r>
              <a:rPr lang="es-ES_tradnl" sz="2000" i="1" dirty="0"/>
              <a:t>,</a:t>
            </a:r>
            <a:r>
              <a:rPr lang="es-ES_tradnl" sz="2000" dirty="0"/>
              <a:t> nº 167). </a:t>
            </a:r>
          </a:p>
          <a:p>
            <a:pPr marL="0" indent="0">
              <a:buNone/>
            </a:pPr>
            <a:endParaRPr lang="es-ES_tradnl" sz="2000" b="1" dirty="0"/>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1313" y="2571750"/>
            <a:ext cx="3698697" cy="2057400"/>
          </a:xfrm>
          <a:prstGeom prst="rect">
            <a:avLst/>
          </a:prstGeom>
        </p:spPr>
      </p:pic>
      <p:sp>
        <p:nvSpPr>
          <p:cNvPr id="4" name="CuadroTexto 3"/>
          <p:cNvSpPr txBox="1"/>
          <p:nvPr/>
        </p:nvSpPr>
        <p:spPr>
          <a:xfrm>
            <a:off x="7811313" y="4892040"/>
            <a:ext cx="3698697" cy="830997"/>
          </a:xfrm>
          <a:prstGeom prst="rect">
            <a:avLst/>
          </a:prstGeom>
          <a:noFill/>
        </p:spPr>
        <p:txBody>
          <a:bodyPr wrap="square" rtlCol="0">
            <a:spAutoFit/>
          </a:bodyPr>
          <a:lstStyle/>
          <a:p>
            <a:r>
              <a:rPr lang="es-ES_tradnl" sz="1200" dirty="0" smtClean="0">
                <a:latin typeface="Arial" charset="0"/>
                <a:ea typeface="Arial" charset="0"/>
                <a:cs typeface="Arial" charset="0"/>
              </a:rPr>
              <a:t>Video </a:t>
            </a:r>
            <a:r>
              <a:rPr lang="es-ES_tradnl" sz="1200" dirty="0" err="1" smtClean="0">
                <a:latin typeface="Arial" charset="0"/>
                <a:ea typeface="Arial" charset="0"/>
                <a:cs typeface="Arial" charset="0"/>
              </a:rPr>
              <a:t>oraci</a:t>
            </a:r>
            <a:r>
              <a:rPr lang="es-ES" sz="1200" dirty="0" err="1" smtClean="0">
                <a:latin typeface="Arial" charset="0"/>
                <a:ea typeface="Arial" charset="0"/>
                <a:cs typeface="Arial" charset="0"/>
              </a:rPr>
              <a:t>ón</a:t>
            </a:r>
            <a:r>
              <a:rPr lang="es-ES" sz="1200" dirty="0" smtClean="0">
                <a:latin typeface="Arial" charset="0"/>
                <a:ea typeface="Arial" charset="0"/>
                <a:cs typeface="Arial" charset="0"/>
              </a:rPr>
              <a:t> del Papa Francisco de agosto 2017</a:t>
            </a:r>
          </a:p>
          <a:p>
            <a:endParaRPr lang="es-ES_tradnl" sz="1200" dirty="0" smtClean="0">
              <a:latin typeface="Arial" charset="0"/>
              <a:ea typeface="Arial" charset="0"/>
              <a:cs typeface="Arial" charset="0"/>
            </a:endParaRPr>
          </a:p>
          <a:p>
            <a:r>
              <a:rPr lang="es-ES_tradnl" sz="1200" dirty="0" smtClean="0">
                <a:solidFill>
                  <a:srgbClr val="FF0000"/>
                </a:solidFill>
                <a:latin typeface="Arial" charset="0"/>
                <a:ea typeface="Arial" charset="0"/>
                <a:cs typeface="Arial" charset="0"/>
                <a:hlinkClick r:id="rId3"/>
              </a:rPr>
              <a:t>https</a:t>
            </a:r>
            <a:r>
              <a:rPr lang="es-ES_tradnl" sz="1200" dirty="0">
                <a:solidFill>
                  <a:srgbClr val="FF0000"/>
                </a:solidFill>
                <a:latin typeface="Arial" charset="0"/>
                <a:ea typeface="Arial" charset="0"/>
                <a:cs typeface="Arial" charset="0"/>
                <a:hlinkClick r:id="rId3"/>
              </a:rPr>
              <a:t>://</a:t>
            </a:r>
            <a:r>
              <a:rPr lang="es-ES_tradnl" sz="1200" dirty="0" smtClean="0">
                <a:solidFill>
                  <a:srgbClr val="FF0000"/>
                </a:solidFill>
                <a:latin typeface="Arial" charset="0"/>
                <a:ea typeface="Arial" charset="0"/>
                <a:cs typeface="Arial" charset="0"/>
                <a:hlinkClick r:id="rId3"/>
              </a:rPr>
              <a:t>www.youtube.com/watch?v=vckBmvw2rBA</a:t>
            </a:r>
            <a:endParaRPr lang="es-ES_tradnl" sz="1200" dirty="0" smtClean="0">
              <a:solidFill>
                <a:srgbClr val="FF0000"/>
              </a:solidFill>
              <a:latin typeface="Arial" charset="0"/>
              <a:ea typeface="Arial" charset="0"/>
              <a:cs typeface="Arial" charset="0"/>
            </a:endParaRPr>
          </a:p>
          <a:p>
            <a:endParaRPr lang="es-ES_tradnl" sz="1200" dirty="0">
              <a:solidFill>
                <a:srgbClr val="FF0000"/>
              </a:solidFill>
              <a:latin typeface="Arial" charset="0"/>
              <a:ea typeface="Arial" charset="0"/>
              <a:cs typeface="Arial" charset="0"/>
            </a:endParaRPr>
          </a:p>
        </p:txBody>
      </p:sp>
    </p:spTree>
    <p:extLst>
      <p:ext uri="{BB962C8B-B14F-4D97-AF65-F5344CB8AC3E}">
        <p14:creationId xmlns:p14="http://schemas.microsoft.com/office/powerpoint/2010/main" val="1723000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15340" y="376555"/>
            <a:ext cx="10515600" cy="572135"/>
          </a:xfrm>
        </p:spPr>
        <p:txBody>
          <a:bodyPr>
            <a:normAutofit fontScale="90000"/>
          </a:bodyPr>
          <a:lstStyle/>
          <a:p>
            <a:r>
              <a:rPr lang="es-ES_tradnl" dirty="0" smtClean="0"/>
              <a:t>Asombro y catequesis / </a:t>
            </a:r>
            <a:r>
              <a:rPr lang="es-ES_tradnl" sz="1800" b="1" dirty="0">
                <a:latin typeface="Arial" charset="0"/>
                <a:ea typeface="Arial" charset="0"/>
                <a:cs typeface="Arial" charset="0"/>
              </a:rPr>
              <a:t>Concreciones para la catequesis desde el asombro</a:t>
            </a:r>
            <a:r>
              <a:rPr lang="es-ES_tradnl" sz="1800" dirty="0">
                <a:latin typeface="Arial" charset="0"/>
                <a:ea typeface="Arial" charset="0"/>
                <a:cs typeface="Arial" charset="0"/>
              </a:rPr>
              <a:t> </a:t>
            </a:r>
            <a:endParaRPr lang="es-ES_tradnl" sz="1800" b="1" i="1" dirty="0">
              <a:latin typeface="Arial" charset="0"/>
              <a:ea typeface="Arial" charset="0"/>
              <a:cs typeface="Arial" charset="0"/>
            </a:endParaRPr>
          </a:p>
        </p:txBody>
      </p:sp>
      <p:sp>
        <p:nvSpPr>
          <p:cNvPr id="3" name="Marcador de contenido 2"/>
          <p:cNvSpPr>
            <a:spLocks noGrp="1"/>
          </p:cNvSpPr>
          <p:nvPr>
            <p:ph idx="1"/>
          </p:nvPr>
        </p:nvSpPr>
        <p:spPr>
          <a:xfrm>
            <a:off x="485420" y="4176948"/>
            <a:ext cx="10845520" cy="2212422"/>
          </a:xfrm>
        </p:spPr>
        <p:txBody>
          <a:bodyPr numCol="1">
            <a:noAutofit/>
          </a:bodyPr>
          <a:lstStyle/>
          <a:p>
            <a:r>
              <a:rPr lang="es-ES_tradnl" sz="2000" b="1" dirty="0" smtClean="0"/>
              <a:t>4º/</a:t>
            </a:r>
            <a:r>
              <a:rPr lang="es-ES_tradnl" sz="2000" b="1" dirty="0"/>
              <a:t> </a:t>
            </a:r>
            <a:r>
              <a:rPr lang="es-ES_tradnl" sz="2000" dirty="0" smtClean="0"/>
              <a:t>Al </a:t>
            </a:r>
            <a:r>
              <a:rPr lang="es-ES_tradnl" sz="2000" dirty="0"/>
              <a:t>final, </a:t>
            </a:r>
            <a:r>
              <a:rPr lang="es-ES_tradnl" sz="2000" b="1" dirty="0"/>
              <a:t>la pregunta que nunca deberíamos eludir </a:t>
            </a:r>
            <a:r>
              <a:rPr lang="es-ES_tradnl" sz="2000" dirty="0"/>
              <a:t>a la hora de establecer criterios y pautas que tengan que ver con el lenguaje que utilizamos </a:t>
            </a:r>
            <a:r>
              <a:rPr lang="es-ES_tradnl" sz="2000" b="1" dirty="0"/>
              <a:t>debe ser esta: ¿sirve para transmitir, o aun mejor, compartir, el asombro religioso original y originario, fundamental y fundante de la experiencia religiosa? </a:t>
            </a:r>
            <a:r>
              <a:rPr lang="es-ES_tradnl" sz="2000" dirty="0"/>
              <a:t>Por que si no, </a:t>
            </a:r>
            <a:r>
              <a:rPr lang="es-ES_tradnl" sz="2000" b="1" dirty="0"/>
              <a:t>hablar a renglón de seguido de evangelización, e incluso de conexión con la cultura de hoy, sería baladí. </a:t>
            </a:r>
            <a:endParaRPr lang="es-ES_tradnl" sz="2000" b="1" dirty="0" smtClean="0"/>
          </a:p>
          <a:p>
            <a:pPr marL="0" indent="0" algn="r">
              <a:buNone/>
            </a:pPr>
            <a:r>
              <a:rPr lang="es-ES_tradnl" sz="1400" b="1" i="1" dirty="0" smtClean="0"/>
              <a:t>ORACI</a:t>
            </a:r>
            <a:r>
              <a:rPr lang="es-ES" sz="1400" b="1" i="1" dirty="0" smtClean="0"/>
              <a:t>ÓN AL AMANECER:</a:t>
            </a:r>
            <a:endParaRPr lang="es-ES_tradnl" sz="1400" b="1" i="1" dirty="0" smtClean="0"/>
          </a:p>
          <a:p>
            <a:pPr marL="0" indent="0" algn="r">
              <a:buNone/>
            </a:pPr>
            <a:r>
              <a:rPr lang="es-ES_tradnl" sz="1400" dirty="0" smtClean="0">
                <a:hlinkClick r:id="rId2"/>
              </a:rPr>
              <a:t>https</a:t>
            </a:r>
            <a:r>
              <a:rPr lang="es-ES_tradnl" sz="1400" dirty="0">
                <a:hlinkClick r:id="rId2"/>
              </a:rPr>
              <a:t>://</a:t>
            </a:r>
            <a:r>
              <a:rPr lang="es-ES_tradnl" sz="1400" dirty="0" smtClean="0">
                <a:hlinkClick r:id="rId2"/>
              </a:rPr>
              <a:t>www.youtube.com/watch?v=l2MYklcoJ6Q</a:t>
            </a:r>
            <a:endParaRPr lang="es-ES_tradnl" sz="1400" dirty="0" smtClean="0"/>
          </a:p>
          <a:p>
            <a:pPr marL="0" indent="0" algn="r">
              <a:buNone/>
            </a:pPr>
            <a:endParaRPr lang="es-ES_tradnl" sz="1400" dirty="0"/>
          </a:p>
        </p:txBody>
      </p:sp>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9340" y="1140785"/>
            <a:ext cx="4584700" cy="2844068"/>
          </a:xfrm>
          <a:prstGeom prst="rect">
            <a:avLst/>
          </a:prstGeom>
        </p:spPr>
      </p:pic>
    </p:spTree>
    <p:extLst>
      <p:ext uri="{BB962C8B-B14F-4D97-AF65-F5344CB8AC3E}">
        <p14:creationId xmlns:p14="http://schemas.microsoft.com/office/powerpoint/2010/main" val="6736679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470253"/>
          </a:xfrm>
        </p:spPr>
        <p:txBody>
          <a:bodyPr>
            <a:normAutofit fontScale="90000"/>
          </a:bodyPr>
          <a:lstStyle/>
          <a:p>
            <a:r>
              <a:rPr lang="es-ES_tradnl" dirty="0" smtClean="0"/>
              <a:t>Asombro y catequesis / ¿Asombro?</a:t>
            </a:r>
            <a:endParaRPr lang="es-ES_tradnl" dirty="0"/>
          </a:p>
        </p:txBody>
      </p:sp>
      <p:sp>
        <p:nvSpPr>
          <p:cNvPr id="3" name="Marcador de contenido 2"/>
          <p:cNvSpPr>
            <a:spLocks noGrp="1"/>
          </p:cNvSpPr>
          <p:nvPr>
            <p:ph idx="1"/>
          </p:nvPr>
        </p:nvSpPr>
        <p:spPr>
          <a:xfrm>
            <a:off x="485422" y="4921957"/>
            <a:ext cx="11150600" cy="1557864"/>
          </a:xfrm>
        </p:spPr>
        <p:txBody>
          <a:bodyPr numCol="1">
            <a:noAutofit/>
          </a:bodyPr>
          <a:lstStyle/>
          <a:p>
            <a:r>
              <a:rPr lang="es-MX" sz="2000" b="1" dirty="0"/>
              <a:t>Asombro y Misterio de Cristo:</a:t>
            </a:r>
            <a:r>
              <a:rPr lang="es-MX" sz="2000" dirty="0"/>
              <a:t> “</a:t>
            </a:r>
            <a:r>
              <a:rPr lang="es-ES_tradnl" sz="2000" dirty="0"/>
              <a:t>La profecía de Isaías anuncia  la aparición de una gran luz que disipa la oscuridad. Esa luz nació en Belén y fue recibida por las manos tiernas de María, por el cariño de José, por el asombro de los pastores”. (Francisco, homilía misa del Gayo 2014). </a:t>
            </a:r>
            <a:r>
              <a:rPr lang="es-ES_tradnl" sz="2000" b="1" i="1" dirty="0"/>
              <a:t>La inexplicable novedad de la encarnación: la pequeñez de Dios provoca ternura y asombro a la vez. </a:t>
            </a:r>
            <a:endParaRPr lang="es-ES_tradnl" sz="2000" dirty="0"/>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3867" y="1161345"/>
            <a:ext cx="9062155" cy="3434644"/>
          </a:xfrm>
          <a:prstGeom prst="rect">
            <a:avLst/>
          </a:prstGeom>
        </p:spPr>
      </p:pic>
    </p:spTree>
    <p:extLst>
      <p:ext uri="{BB962C8B-B14F-4D97-AF65-F5344CB8AC3E}">
        <p14:creationId xmlns:p14="http://schemas.microsoft.com/office/powerpoint/2010/main" val="17215626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470253"/>
          </a:xfrm>
        </p:spPr>
        <p:txBody>
          <a:bodyPr>
            <a:normAutofit fontScale="90000"/>
          </a:bodyPr>
          <a:lstStyle/>
          <a:p>
            <a:r>
              <a:rPr lang="es-ES_tradnl" dirty="0" smtClean="0"/>
              <a:t>Asombro y catequesis / ¿Asombro?</a:t>
            </a:r>
            <a:endParaRPr lang="es-ES_tradnl" dirty="0"/>
          </a:p>
        </p:txBody>
      </p:sp>
      <p:sp>
        <p:nvSpPr>
          <p:cNvPr id="3" name="Marcador de contenido 2"/>
          <p:cNvSpPr>
            <a:spLocks noGrp="1"/>
          </p:cNvSpPr>
          <p:nvPr>
            <p:ph idx="1"/>
          </p:nvPr>
        </p:nvSpPr>
        <p:spPr>
          <a:xfrm>
            <a:off x="485422" y="2901244"/>
            <a:ext cx="11150600" cy="3578577"/>
          </a:xfrm>
        </p:spPr>
        <p:txBody>
          <a:bodyPr numCol="1">
            <a:noAutofit/>
          </a:bodyPr>
          <a:lstStyle/>
          <a:p>
            <a:r>
              <a:rPr lang="es-ES_tradnl" sz="2000" b="1" dirty="0"/>
              <a:t>Asombro y María: </a:t>
            </a:r>
            <a:r>
              <a:rPr lang="es-ES_tradnl" sz="2000" dirty="0"/>
              <a:t>Desde entonces su mirada (la de María), siempre llena de adoración y asombro, no se apartará jamás de Él: </a:t>
            </a:r>
          </a:p>
          <a:p>
            <a:pPr lvl="1"/>
            <a:r>
              <a:rPr lang="es-ES" sz="2000" dirty="0"/>
              <a:t>Será a veces</a:t>
            </a:r>
            <a:r>
              <a:rPr lang="es-ES" sz="2000" i="1" dirty="0"/>
              <a:t> </a:t>
            </a:r>
            <a:r>
              <a:rPr lang="es-ES" sz="2000" b="1" i="1" dirty="0"/>
              <a:t>una mirada interrogadora</a:t>
            </a:r>
            <a:r>
              <a:rPr lang="es-ES" sz="2000" b="1" dirty="0"/>
              <a:t>,</a:t>
            </a:r>
            <a:r>
              <a:rPr lang="es-ES" sz="2000" dirty="0"/>
              <a:t> como en el episodio de su extravío en el templo: </a:t>
            </a:r>
            <a:r>
              <a:rPr lang="es-ES" sz="2000" i="1" dirty="0"/>
              <a:t>Hijo, ¿por qué nos has hecho esto?</a:t>
            </a:r>
            <a:r>
              <a:rPr lang="es-ES" sz="2000" dirty="0"/>
              <a:t> (</a:t>
            </a:r>
            <a:r>
              <a:rPr lang="es-ES" sz="2000" i="1" dirty="0" err="1"/>
              <a:t>Lc</a:t>
            </a:r>
            <a:r>
              <a:rPr lang="es-ES" sz="2000" i="1" dirty="0"/>
              <a:t> </a:t>
            </a:r>
            <a:r>
              <a:rPr lang="es-ES" sz="2000" dirty="0"/>
              <a:t>2, 48); </a:t>
            </a:r>
            <a:endParaRPr lang="es-ES_tradnl" sz="2000" dirty="0"/>
          </a:p>
          <a:p>
            <a:pPr lvl="1"/>
            <a:r>
              <a:rPr lang="es-ES" sz="2000" dirty="0"/>
              <a:t>será en todo caso </a:t>
            </a:r>
            <a:r>
              <a:rPr lang="es-ES" sz="2000" b="1" i="1" dirty="0"/>
              <a:t>una mirada penetrante</a:t>
            </a:r>
            <a:r>
              <a:rPr lang="es-ES" sz="2000" dirty="0"/>
              <a:t>, capaz de leer en lo íntimo de Jesús, hasta percibir sus sentimientos escondidos y presentir sus decisiones, como en Caná (cf.</a:t>
            </a:r>
            <a:r>
              <a:rPr lang="es-ES" sz="2000" i="1" dirty="0"/>
              <a:t> </a:t>
            </a:r>
            <a:r>
              <a:rPr lang="es-ES" sz="2000" i="1" dirty="0" err="1"/>
              <a:t>Jn</a:t>
            </a:r>
            <a:r>
              <a:rPr lang="es-ES" sz="2000" dirty="0"/>
              <a:t> 2, 5); </a:t>
            </a:r>
            <a:endParaRPr lang="es-ES_tradnl" sz="2000" dirty="0"/>
          </a:p>
          <a:p>
            <a:pPr lvl="1"/>
            <a:r>
              <a:rPr lang="es-ES" sz="2000" dirty="0"/>
              <a:t>otras veces será</a:t>
            </a:r>
            <a:r>
              <a:rPr lang="es-ES" sz="2000" i="1" dirty="0"/>
              <a:t> </a:t>
            </a:r>
            <a:r>
              <a:rPr lang="es-ES" sz="2000" b="1" i="1" dirty="0"/>
              <a:t>una mirada dolorida</a:t>
            </a:r>
            <a:r>
              <a:rPr lang="es-ES" sz="2000" b="1" dirty="0"/>
              <a:t>,</a:t>
            </a:r>
            <a:r>
              <a:rPr lang="es-ES" sz="2000" dirty="0"/>
              <a:t> sobre todo bajo la cruz….</a:t>
            </a:r>
            <a:endParaRPr lang="es-ES_tradnl" sz="2000" dirty="0"/>
          </a:p>
          <a:p>
            <a:pPr lvl="1"/>
            <a:r>
              <a:rPr lang="es-ES" sz="2000" dirty="0"/>
              <a:t>en la mañana de Pascua será</a:t>
            </a:r>
            <a:r>
              <a:rPr lang="es-ES" sz="2000" i="1" dirty="0"/>
              <a:t> </a:t>
            </a:r>
            <a:r>
              <a:rPr lang="es-ES" sz="2000" b="1" i="1" dirty="0"/>
              <a:t>una mirada radiante</a:t>
            </a:r>
            <a:r>
              <a:rPr lang="es-ES" sz="2000" i="1" dirty="0"/>
              <a:t> </a:t>
            </a:r>
            <a:r>
              <a:rPr lang="es-ES" sz="2000" dirty="0"/>
              <a:t>por la alegría de la resurrección y, por fin,</a:t>
            </a:r>
            <a:r>
              <a:rPr lang="es-ES" sz="2000" i="1" dirty="0"/>
              <a:t> </a:t>
            </a:r>
            <a:endParaRPr lang="es-ES_tradnl" sz="2000" dirty="0"/>
          </a:p>
          <a:p>
            <a:pPr lvl="1"/>
            <a:r>
              <a:rPr lang="es-ES" sz="2000" b="1" i="1" dirty="0"/>
              <a:t>una mirada ardorosa</a:t>
            </a:r>
            <a:r>
              <a:rPr lang="es-ES" sz="2000" dirty="0"/>
              <a:t> por la efusión del Espíritu en el día de Pentecostés (cf.</a:t>
            </a:r>
            <a:r>
              <a:rPr lang="es-ES" sz="2000" i="1" dirty="0"/>
              <a:t> </a:t>
            </a:r>
            <a:r>
              <a:rPr lang="es-ES" sz="2000" i="1" dirty="0" err="1"/>
              <a:t>Hch</a:t>
            </a:r>
            <a:r>
              <a:rPr lang="es-ES" sz="2000" i="1" dirty="0"/>
              <a:t> </a:t>
            </a:r>
            <a:r>
              <a:rPr lang="es-ES" sz="2000" dirty="0"/>
              <a:t>1, 14</a:t>
            </a:r>
            <a:r>
              <a:rPr lang="es-ES" sz="2000" dirty="0" smtClean="0"/>
              <a:t>). </a:t>
            </a:r>
            <a:endParaRPr lang="es-ES_tradnl" sz="2000" dirty="0"/>
          </a:p>
          <a:p>
            <a:pPr marL="0" indent="0" algn="r">
              <a:buNone/>
            </a:pPr>
            <a:r>
              <a:rPr lang="es-ES" sz="1600" dirty="0"/>
              <a:t>(San Juan Pablo II. Carta apostólica </a:t>
            </a:r>
            <a:r>
              <a:rPr lang="es-ES" sz="1600" i="1" dirty="0" err="1"/>
              <a:t>Rosarium</a:t>
            </a:r>
            <a:r>
              <a:rPr lang="es-ES" sz="1600" i="1" dirty="0"/>
              <a:t> </a:t>
            </a:r>
            <a:r>
              <a:rPr lang="es-ES" sz="1600" i="1" dirty="0" err="1"/>
              <a:t>Virginis</a:t>
            </a:r>
            <a:r>
              <a:rPr lang="es-ES" sz="1600" i="1" dirty="0"/>
              <a:t> </a:t>
            </a:r>
            <a:r>
              <a:rPr lang="es-ES" sz="1600" i="1" dirty="0" err="1"/>
              <a:t>Mariae</a:t>
            </a:r>
            <a:r>
              <a:rPr lang="es-ES" sz="1600" i="1" dirty="0"/>
              <a:t>,</a:t>
            </a:r>
            <a:r>
              <a:rPr lang="es-ES" sz="1600" dirty="0"/>
              <a:t> 16 octubre 2002, nº 10).</a:t>
            </a:r>
            <a:endParaRPr lang="es-ES_tradnl" sz="1600" dirty="0"/>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1644" y="835378"/>
            <a:ext cx="4264378" cy="1902907"/>
          </a:xfrm>
          <a:prstGeom prst="rect">
            <a:avLst/>
          </a:prstGeom>
        </p:spPr>
      </p:pic>
    </p:spTree>
    <p:extLst>
      <p:ext uri="{BB962C8B-B14F-4D97-AF65-F5344CB8AC3E}">
        <p14:creationId xmlns:p14="http://schemas.microsoft.com/office/powerpoint/2010/main" val="4728166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470253"/>
          </a:xfrm>
        </p:spPr>
        <p:txBody>
          <a:bodyPr>
            <a:normAutofit fontScale="90000"/>
          </a:bodyPr>
          <a:lstStyle/>
          <a:p>
            <a:r>
              <a:rPr lang="es-ES_tradnl" dirty="0" smtClean="0"/>
              <a:t>Asombro y catequesis / ¿Asombro?</a:t>
            </a:r>
            <a:endParaRPr lang="es-ES_tradnl" dirty="0"/>
          </a:p>
        </p:txBody>
      </p:sp>
      <p:sp>
        <p:nvSpPr>
          <p:cNvPr id="3" name="Marcador de contenido 2"/>
          <p:cNvSpPr>
            <a:spLocks noGrp="1"/>
          </p:cNvSpPr>
          <p:nvPr>
            <p:ph idx="1"/>
          </p:nvPr>
        </p:nvSpPr>
        <p:spPr>
          <a:xfrm>
            <a:off x="485422" y="4809068"/>
            <a:ext cx="11150600" cy="1670754"/>
          </a:xfrm>
        </p:spPr>
        <p:txBody>
          <a:bodyPr numCol="1">
            <a:noAutofit/>
          </a:bodyPr>
          <a:lstStyle/>
          <a:p>
            <a:r>
              <a:rPr lang="es-ES_tradnl" sz="2000" b="1" dirty="0"/>
              <a:t>Asombro e Iglesia:</a:t>
            </a:r>
            <a:r>
              <a:rPr lang="es-ES_tradnl" sz="2000" dirty="0"/>
              <a:t> La Iglesia se siente </a:t>
            </a:r>
            <a:r>
              <a:rPr lang="es-ES_tradnl" sz="2000" i="1" dirty="0"/>
              <a:t>discípula y misionera de este Amor</a:t>
            </a:r>
            <a:r>
              <a:rPr lang="es-ES_tradnl" sz="2000" dirty="0"/>
              <a:t>: misionera sólo en cuanto discípula, es decir, capaz de dejarse atraer siempre, </a:t>
            </a:r>
            <a:r>
              <a:rPr lang="es-ES_tradnl" sz="2000" b="1" dirty="0"/>
              <a:t>con renovado asombro, </a:t>
            </a:r>
            <a:r>
              <a:rPr lang="es-ES_tradnl" sz="2000" dirty="0"/>
              <a:t>por Dios que nos amó y nos ama primero (cf. </a:t>
            </a:r>
            <a:r>
              <a:rPr lang="es-ES_tradnl" sz="2000" i="1" dirty="0"/>
              <a:t>1 </a:t>
            </a:r>
            <a:r>
              <a:rPr lang="es-ES_tradnl" sz="2000" i="1" dirty="0" err="1"/>
              <a:t>Jn</a:t>
            </a:r>
            <a:r>
              <a:rPr lang="es-ES_tradnl" sz="2000" dirty="0"/>
              <a:t> 4, 10) </a:t>
            </a:r>
            <a:endParaRPr lang="es-ES_tradnl" sz="2000" dirty="0" smtClean="0"/>
          </a:p>
          <a:p>
            <a:pPr marL="0" indent="0" algn="r">
              <a:buNone/>
            </a:pPr>
            <a:r>
              <a:rPr lang="es-ES_tradnl" sz="1800" dirty="0" smtClean="0"/>
              <a:t>(</a:t>
            </a:r>
            <a:r>
              <a:rPr lang="es-ES_tradnl" sz="1800" dirty="0"/>
              <a:t>Benedicto XVI. </a:t>
            </a:r>
            <a:r>
              <a:rPr lang="es-MX" sz="1800" i="1" dirty="0"/>
              <a:t>Homilía en la inauguración del </a:t>
            </a:r>
            <a:r>
              <a:rPr lang="es-MX" sz="1800" i="1" dirty="0" smtClean="0"/>
              <a:t>CELAM. </a:t>
            </a:r>
            <a:r>
              <a:rPr lang="es-MX" sz="1800" dirty="0" smtClean="0"/>
              <a:t>Aparecida: </a:t>
            </a:r>
            <a:r>
              <a:rPr lang="es-MX" sz="1800" dirty="0"/>
              <a:t>Brasil, el 13 de mayo de 2007). </a:t>
            </a:r>
            <a:endParaRPr lang="es-ES_tradnl" sz="1800" b="1" dirty="0"/>
          </a:p>
        </p:txBody>
      </p:sp>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9867" y="1270001"/>
            <a:ext cx="8046155" cy="3409558"/>
          </a:xfrm>
          <a:prstGeom prst="rect">
            <a:avLst/>
          </a:prstGeom>
        </p:spPr>
      </p:pic>
    </p:spTree>
    <p:extLst>
      <p:ext uri="{BB962C8B-B14F-4D97-AF65-F5344CB8AC3E}">
        <p14:creationId xmlns:p14="http://schemas.microsoft.com/office/powerpoint/2010/main" val="6702444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470253"/>
          </a:xfrm>
        </p:spPr>
        <p:txBody>
          <a:bodyPr>
            <a:normAutofit fontScale="90000"/>
          </a:bodyPr>
          <a:lstStyle/>
          <a:p>
            <a:r>
              <a:rPr lang="es-ES_tradnl" dirty="0" smtClean="0"/>
              <a:t>Asombro y catequesis / ¿Asombro?</a:t>
            </a:r>
            <a:endParaRPr lang="es-ES_tradnl" dirty="0"/>
          </a:p>
        </p:txBody>
      </p:sp>
      <p:sp>
        <p:nvSpPr>
          <p:cNvPr id="3" name="Marcador de contenido 2"/>
          <p:cNvSpPr>
            <a:spLocks noGrp="1"/>
          </p:cNvSpPr>
          <p:nvPr>
            <p:ph idx="1"/>
          </p:nvPr>
        </p:nvSpPr>
        <p:spPr>
          <a:xfrm>
            <a:off x="485422" y="4515556"/>
            <a:ext cx="11150600" cy="1964266"/>
          </a:xfrm>
        </p:spPr>
        <p:txBody>
          <a:bodyPr numCol="1">
            <a:noAutofit/>
          </a:bodyPr>
          <a:lstStyle/>
          <a:p>
            <a:r>
              <a:rPr lang="es-MX" sz="2000" b="1" dirty="0"/>
              <a:t>Asombro y catequesis:</a:t>
            </a:r>
            <a:r>
              <a:rPr lang="es-MX" sz="2000" dirty="0"/>
              <a:t> </a:t>
            </a:r>
            <a:r>
              <a:rPr lang="es-ES_tradnl" sz="2000" dirty="0"/>
              <a:t>“A los catequistas les digo que el ser humano es una imagen bellísima de Dios, y que la belleza del ser humano se desarrolla si nos acercamos a él. Y todo esto con un respeto reverencial, con una capacidad de asombro permanente, con un deseo de no utilizar al ser humano para meterle las ideas que yo pueda tener sino aquellas que desarrollen todo lo que ese ser humano es. Que lo descubran ellos mismos. Educar es dar la mano a otro para que vea lo que uno mismo ve” </a:t>
            </a:r>
            <a:endParaRPr lang="es-ES_tradnl" sz="2000" dirty="0" smtClean="0"/>
          </a:p>
          <a:p>
            <a:pPr marL="0" indent="0" algn="r">
              <a:buNone/>
            </a:pPr>
            <a:r>
              <a:rPr lang="es-ES_tradnl" sz="2000" i="1" dirty="0" smtClean="0"/>
              <a:t>(</a:t>
            </a:r>
            <a:r>
              <a:rPr lang="es-ES_tradnl" sz="2000" i="1" dirty="0"/>
              <a:t>Entrevista en Radio María a monseñor Carlos </a:t>
            </a:r>
            <a:r>
              <a:rPr lang="es-ES_tradnl" sz="2000" i="1" dirty="0" err="1"/>
              <a:t>Osoro</a:t>
            </a:r>
            <a:r>
              <a:rPr lang="es-ES_tradnl" sz="2000" i="1" dirty="0"/>
              <a:t>, octubre 2014).  </a:t>
            </a:r>
          </a:p>
          <a:p>
            <a:pPr marL="0" indent="0" algn="r">
              <a:buNone/>
            </a:pPr>
            <a:r>
              <a:rPr lang="es-MX" sz="1800" dirty="0" smtClean="0"/>
              <a:t> </a:t>
            </a:r>
            <a:endParaRPr lang="es-ES_tradnl" sz="1800" b="1" dirty="0"/>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35322" y="929794"/>
            <a:ext cx="5600700" cy="3491345"/>
          </a:xfrm>
          <a:prstGeom prst="rect">
            <a:avLst/>
          </a:prstGeom>
        </p:spPr>
      </p:pic>
    </p:spTree>
    <p:extLst>
      <p:ext uri="{BB962C8B-B14F-4D97-AF65-F5344CB8AC3E}">
        <p14:creationId xmlns:p14="http://schemas.microsoft.com/office/powerpoint/2010/main" val="15383588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470253"/>
          </a:xfrm>
        </p:spPr>
        <p:txBody>
          <a:bodyPr>
            <a:normAutofit fontScale="90000"/>
          </a:bodyPr>
          <a:lstStyle/>
          <a:p>
            <a:r>
              <a:rPr lang="es-ES_tradnl" dirty="0" smtClean="0"/>
              <a:t>Asombro y catequesis / ¿Asombro?</a:t>
            </a:r>
            <a:endParaRPr lang="es-ES_tradnl" dirty="0"/>
          </a:p>
        </p:txBody>
      </p:sp>
      <p:sp>
        <p:nvSpPr>
          <p:cNvPr id="3" name="Marcador de contenido 2"/>
          <p:cNvSpPr>
            <a:spLocks noGrp="1"/>
          </p:cNvSpPr>
          <p:nvPr>
            <p:ph idx="1"/>
          </p:nvPr>
        </p:nvSpPr>
        <p:spPr>
          <a:xfrm>
            <a:off x="485422" y="3544711"/>
            <a:ext cx="11150600" cy="2935111"/>
          </a:xfrm>
        </p:spPr>
        <p:txBody>
          <a:bodyPr numCol="1">
            <a:noAutofit/>
          </a:bodyPr>
          <a:lstStyle/>
          <a:p>
            <a:r>
              <a:rPr lang="es-ES_tradnl" sz="2000" b="1" dirty="0"/>
              <a:t>Asombro de los niños: </a:t>
            </a:r>
            <a:r>
              <a:rPr lang="es-ES_tradnl" sz="2000" dirty="0"/>
              <a:t>“Los niños tienen la capacidad natural de asombrarse. El asombro forma parte de sus vidas. No es algo artificial que les ocurre. Se asombran de lo que pasa en la realidad, de lo que dicen los mayores, de lo que escuchan por la calle, por la radio, por la televisión, y este asombro que experimentan lo manifiestan visiblemente en el rostro, en la expresión verbal. No ocultan ni esconden que están asombrados. No sienten la necesidad de aparentar que nada les asombra</a:t>
            </a:r>
            <a:r>
              <a:rPr lang="es-ES_tradnl" sz="2000" dirty="0" smtClean="0"/>
              <a:t>”. </a:t>
            </a:r>
          </a:p>
          <a:p>
            <a:pPr marL="0" indent="0" algn="r">
              <a:buNone/>
            </a:pPr>
            <a:r>
              <a:rPr lang="es-ES_tradnl" sz="1800" dirty="0" smtClean="0"/>
              <a:t>(Francés Torralba, </a:t>
            </a:r>
            <a:r>
              <a:rPr lang="es-ES_tradnl" sz="1800" i="1" dirty="0" smtClean="0"/>
              <a:t>Inteligencia espiritual en los niños. </a:t>
            </a:r>
            <a:r>
              <a:rPr lang="es-ES_tradnl" sz="1800" dirty="0" smtClean="0"/>
              <a:t>Plataforma Editorial. Barcelona 2012)</a:t>
            </a:r>
            <a:r>
              <a:rPr lang="es-ES_tradnl" sz="2000" dirty="0" smtClean="0"/>
              <a:t>.</a:t>
            </a:r>
          </a:p>
          <a:p>
            <a:pPr marL="0" indent="0" algn="r">
              <a:buNone/>
            </a:pPr>
            <a:r>
              <a:rPr lang="es-ES_tradnl" sz="800" dirty="0" smtClean="0"/>
              <a:t> </a:t>
            </a:r>
          </a:p>
          <a:p>
            <a:r>
              <a:rPr lang="es-ES_tradnl" sz="2000" b="1" i="1" dirty="0" smtClean="0"/>
              <a:t>Explica </a:t>
            </a:r>
            <a:r>
              <a:rPr lang="es-ES_tradnl" sz="2000" b="1" i="1" dirty="0"/>
              <a:t>también Torralba en “En tierra de nadie” que el diálogo entre creyentes y no creyentes sólo se puede dar sin en ambos se mantienen la inquietud y el asombro originarios. </a:t>
            </a:r>
            <a:endParaRPr lang="es-ES_tradnl" sz="2000" b="1" dirty="0"/>
          </a:p>
          <a:p>
            <a:pPr marL="0" indent="0" algn="r">
              <a:buNone/>
            </a:pPr>
            <a:r>
              <a:rPr lang="es-ES_tradnl" sz="2000" i="1" dirty="0" smtClean="0"/>
              <a:t>.  </a:t>
            </a:r>
            <a:endParaRPr lang="es-ES_tradnl" sz="2000" i="1" dirty="0"/>
          </a:p>
          <a:p>
            <a:pPr marL="0" indent="0" algn="r">
              <a:buNone/>
            </a:pPr>
            <a:r>
              <a:rPr lang="es-MX" sz="1800" dirty="0" smtClean="0"/>
              <a:t> </a:t>
            </a:r>
            <a:endParaRPr lang="es-ES_tradnl" sz="1800" b="1" dirty="0"/>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6578" y="993209"/>
            <a:ext cx="5009444" cy="2393671"/>
          </a:xfrm>
          <a:prstGeom prst="rect">
            <a:avLst/>
          </a:prstGeom>
        </p:spPr>
      </p:pic>
    </p:spTree>
    <p:extLst>
      <p:ext uri="{BB962C8B-B14F-4D97-AF65-F5344CB8AC3E}">
        <p14:creationId xmlns:p14="http://schemas.microsoft.com/office/powerpoint/2010/main" val="1013195000"/>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431</TotalTime>
  <Words>5344</Words>
  <Application>Microsoft Macintosh PowerPoint</Application>
  <PresentationFormat>Panorámica</PresentationFormat>
  <Paragraphs>260</Paragraphs>
  <Slides>47</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47</vt:i4>
      </vt:variant>
    </vt:vector>
  </HeadingPairs>
  <TitlesOfParts>
    <vt:vector size="51" baseType="lpstr">
      <vt:lpstr>Calibri</vt:lpstr>
      <vt:lpstr>Calibri Light</vt:lpstr>
      <vt:lpstr>Arial</vt:lpstr>
      <vt:lpstr>Tema de Office</vt:lpstr>
      <vt:lpstr>Asombro y catequesis</vt:lpstr>
      <vt:lpstr>Asombro y catequesis / partes</vt:lpstr>
      <vt:lpstr>Asombro y catequesis / Objetivo</vt:lpstr>
      <vt:lpstr>Asombro y catequesis / ¿Asombro?</vt:lpstr>
      <vt:lpstr>Asombro y catequesis / ¿Asombro?</vt:lpstr>
      <vt:lpstr>Asombro y catequesis / ¿Asombro?</vt:lpstr>
      <vt:lpstr>Asombro y catequesis / ¿Asombro?</vt:lpstr>
      <vt:lpstr>Asombro y catequesis / ¿Asombro?</vt:lpstr>
      <vt:lpstr>Asombro y catequesis / ¿Asombro?</vt:lpstr>
      <vt:lpstr>Asombro y catequesis / ¿Asombro?</vt:lpstr>
      <vt:lpstr>Asombro y catequesis / ¿Qué es el lenguaje religioso?</vt:lpstr>
      <vt:lpstr>Asombro y catequesis / ¿Qué es el lenguaje religioso?</vt:lpstr>
      <vt:lpstr>Asombro y catequesis / Elementos esenciales de la experiencia religiosa</vt:lpstr>
      <vt:lpstr>Asombro y catequesis / Elementos esenciales de la experiencia religiosa</vt:lpstr>
      <vt:lpstr>Asombro y catequesis / Elementos esenciales de la experiencia religiosa</vt:lpstr>
      <vt:lpstr>Asombro y catequesis / Elementos esenciales de la experiencia religiosa</vt:lpstr>
      <vt:lpstr>Asombro y catequesis / Elementos esenciales de la experiencia religiosa</vt:lpstr>
      <vt:lpstr>Asombro y catequesis / Elementos esenciales de la experiencia religiosa</vt:lpstr>
      <vt:lpstr>Asombro y catequesis / Elementos esenciales de la experiencia religiosa</vt:lpstr>
      <vt:lpstr>Asombro y catequesis / Lenguaje religioso y lenguaje corriente</vt:lpstr>
      <vt:lpstr>Asombro y catequesis / Lenguaje religioso y lenguaje corriente</vt:lpstr>
      <vt:lpstr>Asombro y catequesis / Lenguaje religioso y lenguaje corriente</vt:lpstr>
      <vt:lpstr>Asombro y catequesis / Lenguaje religioso y lenguaje corriente</vt:lpstr>
      <vt:lpstr>Asombro y catequesis / Lenguaje religioso y lenguaje corriente</vt:lpstr>
      <vt:lpstr>Asombro y catequesis / Lenguaje religioso y lenguaje corriente</vt:lpstr>
      <vt:lpstr>Asombro y catequesis / Lenguaje religioso y lenguaje corriente</vt:lpstr>
      <vt:lpstr>Asombro y catequesis / Lenguaje religioso y lenguaje corriente</vt:lpstr>
      <vt:lpstr>Asombro y catequesis / Lenguaje religioso y lenguaje corriente</vt:lpstr>
      <vt:lpstr>Asombro y catequesis / Lenguaje religioso y lenguaje corriente</vt:lpstr>
      <vt:lpstr>Asombro y catequesis / Ocho formas del lenguaje religioso</vt:lpstr>
      <vt:lpstr>Asombro y catequesis / Ocho formas del lenguaje religioso</vt:lpstr>
      <vt:lpstr>Asombro y catequesis / Ocho formas del lenguaje religioso</vt:lpstr>
      <vt:lpstr>Asombro y catequesis / Ocho formas del lenguaje religioso</vt:lpstr>
      <vt:lpstr>Asombro y catequesis / Ocho formas del lenguaje religioso</vt:lpstr>
      <vt:lpstr>Asombro y catequesis / Ocho formas del lenguaje religioso</vt:lpstr>
      <vt:lpstr>Asombro y catequesis / Ocho formas del lenguaje religioso</vt:lpstr>
      <vt:lpstr>Asombro y catequesis / Ocho formas del lenguaje religioso</vt:lpstr>
      <vt:lpstr>Asombro y catequesis / Ocho formas del lenguaje religioso</vt:lpstr>
      <vt:lpstr>Asombro y catequesis / Ocho formas del lenguaje religioso</vt:lpstr>
      <vt:lpstr>Asombro y catequesis / Lenguaje religioso y evangelización </vt:lpstr>
      <vt:lpstr>Asombro y catequesis / Lenguaje religioso y evangelización </vt:lpstr>
      <vt:lpstr>Asombro y catequesis / Lenguaje religioso y evangelización </vt:lpstr>
      <vt:lpstr>Asombro y catequesis / Lenguaje religioso y evangelización </vt:lpstr>
      <vt:lpstr>Asombro y catequesis / Concreciones para la catequesis desde el asombro </vt:lpstr>
      <vt:lpstr>Asombro y catequesis / Concreciones para la catequesis desde el asombro </vt:lpstr>
      <vt:lpstr>Asombro y catequesis / Concreciones para la catequesis desde el asombro </vt:lpstr>
      <vt:lpstr>Asombro y catequesis / Concreciones para la catequesis desde el asombro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Asombro y catequesis</dc:title>
  <dc:creator>Usuario de Microsoft Office</dc:creator>
  <cp:lastModifiedBy>Usuario de Microsoft Office</cp:lastModifiedBy>
  <cp:revision>39</cp:revision>
  <dcterms:created xsi:type="dcterms:W3CDTF">2017-11-04T17:18:12Z</dcterms:created>
  <dcterms:modified xsi:type="dcterms:W3CDTF">2017-11-05T19:22:46Z</dcterms:modified>
</cp:coreProperties>
</file>