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61" r:id="rId4"/>
    <p:sldId id="262" r:id="rId5"/>
    <p:sldId id="263" r:id="rId6"/>
    <p:sldId id="264" r:id="rId7"/>
    <p:sldId id="265" r:id="rId8"/>
    <p:sldId id="266" r:id="rId9"/>
    <p:sldId id="267" r:id="rId10"/>
    <p:sldId id="268" r:id="rId11"/>
    <p:sldId id="269" r:id="rId12"/>
    <p:sldId id="270" r:id="rId13"/>
    <p:sldId id="260" r:id="rId14"/>
    <p:sldId id="271" r:id="rId15"/>
    <p:sldId id="272" r:id="rId16"/>
    <p:sldId id="273" r:id="rId17"/>
    <p:sldId id="274" r:id="rId18"/>
    <p:sldId id="275" r:id="rId19"/>
    <p:sldId id="277" r:id="rId20"/>
    <p:sldId id="278" r:id="rId21"/>
    <p:sldId id="279" r:id="rId22"/>
    <p:sldId id="280" r:id="rId23"/>
    <p:sldId id="276" r:id="rId24"/>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19"/>
    <p:restoredTop sz="88502"/>
  </p:normalViewPr>
  <p:slideViewPr>
    <p:cSldViewPr snapToGrid="0" snapToObjects="1">
      <p:cViewPr>
        <p:scale>
          <a:sx n="125" d="100"/>
          <a:sy n="125" d="100"/>
        </p:scale>
        <p:origin x="184" y="6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0E208FAF-02AD-0849-A3AC-A7D30DA17DE7}" type="datetimeFigureOut">
              <a:rPr lang="es-ES" smtClean="0"/>
              <a:t>10/4/17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8D97909-BF44-5E4E-8530-A1DCE28B1611}" type="slidenum">
              <a:rPr lang="es-ES" smtClean="0"/>
              <a:t>‹Nr.›</a:t>
            </a:fld>
            <a:endParaRPr lang="es-ES"/>
          </a:p>
        </p:txBody>
      </p:sp>
    </p:spTree>
    <p:extLst>
      <p:ext uri="{BB962C8B-B14F-4D97-AF65-F5344CB8AC3E}">
        <p14:creationId xmlns:p14="http://schemas.microsoft.com/office/powerpoint/2010/main" val="1076971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0E208FAF-02AD-0849-A3AC-A7D30DA17DE7}" type="datetimeFigureOut">
              <a:rPr lang="es-ES" smtClean="0"/>
              <a:t>10/4/17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8D97909-BF44-5E4E-8530-A1DCE28B1611}" type="slidenum">
              <a:rPr lang="es-ES" smtClean="0"/>
              <a:t>‹Nr.›</a:t>
            </a:fld>
            <a:endParaRPr lang="es-ES"/>
          </a:p>
        </p:txBody>
      </p:sp>
    </p:spTree>
    <p:extLst>
      <p:ext uri="{BB962C8B-B14F-4D97-AF65-F5344CB8AC3E}">
        <p14:creationId xmlns:p14="http://schemas.microsoft.com/office/powerpoint/2010/main" val="921151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0E208FAF-02AD-0849-A3AC-A7D30DA17DE7}" type="datetimeFigureOut">
              <a:rPr lang="es-ES" smtClean="0"/>
              <a:t>10/4/17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8D97909-BF44-5E4E-8530-A1DCE28B1611}" type="slidenum">
              <a:rPr lang="es-ES" smtClean="0"/>
              <a:t>‹Nr.›</a:t>
            </a:fld>
            <a:endParaRPr lang="es-ES"/>
          </a:p>
        </p:txBody>
      </p:sp>
    </p:spTree>
    <p:extLst>
      <p:ext uri="{BB962C8B-B14F-4D97-AF65-F5344CB8AC3E}">
        <p14:creationId xmlns:p14="http://schemas.microsoft.com/office/powerpoint/2010/main" val="3371709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0E208FAF-02AD-0849-A3AC-A7D30DA17DE7}" type="datetimeFigureOut">
              <a:rPr lang="es-ES" smtClean="0"/>
              <a:t>10/4/17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8D97909-BF44-5E4E-8530-A1DCE28B1611}" type="slidenum">
              <a:rPr lang="es-ES" smtClean="0"/>
              <a:t>‹Nr.›</a:t>
            </a:fld>
            <a:endParaRPr lang="es-ES"/>
          </a:p>
        </p:txBody>
      </p:sp>
    </p:spTree>
    <p:extLst>
      <p:ext uri="{BB962C8B-B14F-4D97-AF65-F5344CB8AC3E}">
        <p14:creationId xmlns:p14="http://schemas.microsoft.com/office/powerpoint/2010/main" val="232057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0E208FAF-02AD-0849-A3AC-A7D30DA17DE7}" type="datetimeFigureOut">
              <a:rPr lang="es-ES" smtClean="0"/>
              <a:t>10/4/17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8D97909-BF44-5E4E-8530-A1DCE28B1611}" type="slidenum">
              <a:rPr lang="es-ES" smtClean="0"/>
              <a:t>‹Nr.›</a:t>
            </a:fld>
            <a:endParaRPr lang="es-ES"/>
          </a:p>
        </p:txBody>
      </p:sp>
    </p:spTree>
    <p:extLst>
      <p:ext uri="{BB962C8B-B14F-4D97-AF65-F5344CB8AC3E}">
        <p14:creationId xmlns:p14="http://schemas.microsoft.com/office/powerpoint/2010/main" val="354296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0E208FAF-02AD-0849-A3AC-A7D30DA17DE7}" type="datetimeFigureOut">
              <a:rPr lang="es-ES" smtClean="0"/>
              <a:t>10/4/17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8D97909-BF44-5E4E-8530-A1DCE28B1611}" type="slidenum">
              <a:rPr lang="es-ES" smtClean="0"/>
              <a:t>‹Nr.›</a:t>
            </a:fld>
            <a:endParaRPr lang="es-ES"/>
          </a:p>
        </p:txBody>
      </p:sp>
    </p:spTree>
    <p:extLst>
      <p:ext uri="{BB962C8B-B14F-4D97-AF65-F5344CB8AC3E}">
        <p14:creationId xmlns:p14="http://schemas.microsoft.com/office/powerpoint/2010/main" val="983363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0E208FAF-02AD-0849-A3AC-A7D30DA17DE7}" type="datetimeFigureOut">
              <a:rPr lang="es-ES" smtClean="0"/>
              <a:t>10/4/17</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B8D97909-BF44-5E4E-8530-A1DCE28B1611}" type="slidenum">
              <a:rPr lang="es-ES" smtClean="0"/>
              <a:t>‹Nr.›</a:t>
            </a:fld>
            <a:endParaRPr lang="es-ES"/>
          </a:p>
        </p:txBody>
      </p:sp>
    </p:spTree>
    <p:extLst>
      <p:ext uri="{BB962C8B-B14F-4D97-AF65-F5344CB8AC3E}">
        <p14:creationId xmlns:p14="http://schemas.microsoft.com/office/powerpoint/2010/main" val="2862620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0E208FAF-02AD-0849-A3AC-A7D30DA17DE7}" type="datetimeFigureOut">
              <a:rPr lang="es-ES" smtClean="0"/>
              <a:t>10/4/17</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B8D97909-BF44-5E4E-8530-A1DCE28B1611}" type="slidenum">
              <a:rPr lang="es-ES" smtClean="0"/>
              <a:t>‹Nr.›</a:t>
            </a:fld>
            <a:endParaRPr lang="es-ES"/>
          </a:p>
        </p:txBody>
      </p:sp>
    </p:spTree>
    <p:extLst>
      <p:ext uri="{BB962C8B-B14F-4D97-AF65-F5344CB8AC3E}">
        <p14:creationId xmlns:p14="http://schemas.microsoft.com/office/powerpoint/2010/main" val="3976216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E208FAF-02AD-0849-A3AC-A7D30DA17DE7}" type="datetimeFigureOut">
              <a:rPr lang="es-ES" smtClean="0"/>
              <a:t>10/4/17</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B8D97909-BF44-5E4E-8530-A1DCE28B1611}" type="slidenum">
              <a:rPr lang="es-ES" smtClean="0"/>
              <a:t>‹Nr.›</a:t>
            </a:fld>
            <a:endParaRPr lang="es-ES"/>
          </a:p>
        </p:txBody>
      </p:sp>
    </p:spTree>
    <p:extLst>
      <p:ext uri="{BB962C8B-B14F-4D97-AF65-F5344CB8AC3E}">
        <p14:creationId xmlns:p14="http://schemas.microsoft.com/office/powerpoint/2010/main" val="659302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0E208FAF-02AD-0849-A3AC-A7D30DA17DE7}" type="datetimeFigureOut">
              <a:rPr lang="es-ES" smtClean="0"/>
              <a:t>10/4/17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8D97909-BF44-5E4E-8530-A1DCE28B1611}" type="slidenum">
              <a:rPr lang="es-ES" smtClean="0"/>
              <a:t>‹Nr.›</a:t>
            </a:fld>
            <a:endParaRPr lang="es-ES"/>
          </a:p>
        </p:txBody>
      </p:sp>
    </p:spTree>
    <p:extLst>
      <p:ext uri="{BB962C8B-B14F-4D97-AF65-F5344CB8AC3E}">
        <p14:creationId xmlns:p14="http://schemas.microsoft.com/office/powerpoint/2010/main" val="2225615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0E208FAF-02AD-0849-A3AC-A7D30DA17DE7}" type="datetimeFigureOut">
              <a:rPr lang="es-ES" smtClean="0"/>
              <a:t>10/4/17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8D97909-BF44-5E4E-8530-A1DCE28B1611}" type="slidenum">
              <a:rPr lang="es-ES" smtClean="0"/>
              <a:t>‹Nr.›</a:t>
            </a:fld>
            <a:endParaRPr lang="es-ES"/>
          </a:p>
        </p:txBody>
      </p:sp>
    </p:spTree>
    <p:extLst>
      <p:ext uri="{BB962C8B-B14F-4D97-AF65-F5344CB8AC3E}">
        <p14:creationId xmlns:p14="http://schemas.microsoft.com/office/powerpoint/2010/main" val="5346888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208FAF-02AD-0849-A3AC-A7D30DA17DE7}" type="datetimeFigureOut">
              <a:rPr lang="es-ES" smtClean="0"/>
              <a:t>10/4/17</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D97909-BF44-5E4E-8530-A1DCE28B1611}" type="slidenum">
              <a:rPr lang="es-ES" smtClean="0"/>
              <a:t>‹Nr.›</a:t>
            </a:fld>
            <a:endParaRPr lang="es-ES"/>
          </a:p>
        </p:txBody>
      </p:sp>
    </p:spTree>
    <p:extLst>
      <p:ext uri="{BB962C8B-B14F-4D97-AF65-F5344CB8AC3E}">
        <p14:creationId xmlns:p14="http://schemas.microsoft.com/office/powerpoint/2010/main" val="3416017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973689"/>
            <a:ext cx="7772400" cy="1645492"/>
          </a:xfrm>
        </p:spPr>
        <p:txBody>
          <a:bodyPr>
            <a:normAutofit/>
          </a:bodyPr>
          <a:lstStyle/>
          <a:p>
            <a:r>
              <a:rPr lang="es-ES" sz="4800" dirty="0" smtClean="0"/>
              <a:t>Jesús crucificado </a:t>
            </a:r>
            <a:br>
              <a:rPr lang="es-ES" sz="4800" dirty="0" smtClean="0"/>
            </a:br>
            <a:r>
              <a:rPr lang="es-ES" sz="4800" dirty="0" smtClean="0"/>
              <a:t>y abandonado</a:t>
            </a:r>
            <a:endParaRPr lang="es-ES" sz="4800" dirty="0"/>
          </a:p>
        </p:txBody>
      </p:sp>
      <p:sp>
        <p:nvSpPr>
          <p:cNvPr id="3" name="Subtítulo 2"/>
          <p:cNvSpPr>
            <a:spLocks noGrp="1"/>
          </p:cNvSpPr>
          <p:nvPr>
            <p:ph type="subTitle" idx="1"/>
          </p:nvPr>
        </p:nvSpPr>
        <p:spPr>
          <a:xfrm>
            <a:off x="1371600" y="5619182"/>
            <a:ext cx="6400800" cy="461851"/>
          </a:xfrm>
        </p:spPr>
        <p:txBody>
          <a:bodyPr>
            <a:normAutofit/>
          </a:bodyPr>
          <a:lstStyle/>
          <a:p>
            <a:r>
              <a:rPr lang="es-ES" sz="1800" i="1" dirty="0" smtClean="0"/>
              <a:t>Manuel María </a:t>
            </a:r>
            <a:r>
              <a:rPr lang="es-ES" sz="1800" i="1" dirty="0" err="1" smtClean="0"/>
              <a:t>Bru</a:t>
            </a:r>
            <a:r>
              <a:rPr lang="es-ES" sz="1800" i="1" dirty="0" smtClean="0"/>
              <a:t> Alonso</a:t>
            </a:r>
            <a:endParaRPr lang="es-ES" sz="1800" i="1" dirty="0"/>
          </a:p>
        </p:txBody>
      </p:sp>
      <p:pic>
        <p:nvPicPr>
          <p:cNvPr id="4" name="Imagen 3" descr="CA002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0759" y="165100"/>
            <a:ext cx="5382826" cy="3808588"/>
          </a:xfrm>
          <a:prstGeom prst="rect">
            <a:avLst/>
          </a:prstGeom>
        </p:spPr>
      </p:pic>
    </p:spTree>
    <p:extLst>
      <p:ext uri="{BB962C8B-B14F-4D97-AF65-F5344CB8AC3E}">
        <p14:creationId xmlns:p14="http://schemas.microsoft.com/office/powerpoint/2010/main" val="1671923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39760" cy="609282"/>
          </a:xfrm>
        </p:spPr>
        <p:txBody>
          <a:bodyPr>
            <a:normAutofit fontScale="90000"/>
          </a:bodyPr>
          <a:lstStyle/>
          <a:p>
            <a:r>
              <a:rPr lang="es-ES" dirty="0"/>
              <a:t>Le quedaba la divinidad</a:t>
            </a:r>
            <a:endParaRPr lang="es-ES_tradnl" dirty="0"/>
          </a:p>
        </p:txBody>
      </p:sp>
      <p:sp>
        <p:nvSpPr>
          <p:cNvPr id="3" name="Marcador de contenido 2"/>
          <p:cNvSpPr>
            <a:spLocks noGrp="1"/>
          </p:cNvSpPr>
          <p:nvPr>
            <p:ph idx="1"/>
          </p:nvPr>
        </p:nvSpPr>
        <p:spPr>
          <a:xfrm>
            <a:off x="304800" y="3495040"/>
            <a:ext cx="8392160" cy="2804160"/>
          </a:xfrm>
        </p:spPr>
        <p:txBody>
          <a:bodyPr>
            <a:normAutofit/>
          </a:bodyPr>
          <a:lstStyle/>
          <a:p>
            <a:pPr marL="0" indent="0">
              <a:buNone/>
            </a:pPr>
            <a:r>
              <a:rPr lang="es-ES" sz="2400" dirty="0" err="1"/>
              <a:t>Chiara</a:t>
            </a:r>
            <a:r>
              <a:rPr lang="es-ES" sz="2400" dirty="0"/>
              <a:t> </a:t>
            </a:r>
            <a:r>
              <a:rPr lang="es-ES" sz="2400" dirty="0" err="1"/>
              <a:t>Lubich</a:t>
            </a:r>
            <a:r>
              <a:rPr lang="es-ES" sz="2400" dirty="0"/>
              <a:t>, mística contemporánea, lo explica así: “Lo había dado todo. Le quedaba la divinidad. Su unión con el Padre, la dulcísima e inefable unión con Él, que lo había hecho tan poderoso en la tierra como Hijo de Dios y tan majestuoso en la cruz; ese sentimiento de la presencia de Dios tenía que bajar al fondo de su alma, dejar de sentirlo</a:t>
            </a:r>
            <a:r>
              <a:rPr lang="es-ES" sz="2400" i="1" dirty="0"/>
              <a:t>. </a:t>
            </a:r>
            <a:r>
              <a:rPr lang="es-ES" sz="2400" dirty="0"/>
              <a:t>El amor en Él estaba anulado, la luz apagada, la sabiduría callada”</a:t>
            </a:r>
            <a:r>
              <a:rPr lang="es-ES" sz="2400" i="1" dirty="0"/>
              <a:t>.</a:t>
            </a:r>
            <a:endParaRPr lang="es-ES_tradnl" sz="24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5175" y="963889"/>
            <a:ext cx="3443810" cy="2451182"/>
          </a:xfrm>
          <a:prstGeom prst="rect">
            <a:avLst/>
          </a:prstGeom>
        </p:spPr>
      </p:pic>
    </p:spTree>
    <p:extLst>
      <p:ext uri="{BB962C8B-B14F-4D97-AF65-F5344CB8AC3E}">
        <p14:creationId xmlns:p14="http://schemas.microsoft.com/office/powerpoint/2010/main" val="1669569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39760" cy="609282"/>
          </a:xfrm>
        </p:spPr>
        <p:txBody>
          <a:bodyPr>
            <a:normAutofit fontScale="90000"/>
          </a:bodyPr>
          <a:lstStyle/>
          <a:p>
            <a:r>
              <a:rPr lang="es-ES" dirty="0"/>
              <a:t>Redimió lo que asumió</a:t>
            </a:r>
            <a:r>
              <a:rPr lang="es-ES_tradnl" dirty="0"/>
              <a:t> </a:t>
            </a:r>
            <a:endParaRPr lang="es-ES_tradnl" dirty="0"/>
          </a:p>
        </p:txBody>
      </p:sp>
      <p:sp>
        <p:nvSpPr>
          <p:cNvPr id="3" name="Marcador de contenido 2"/>
          <p:cNvSpPr>
            <a:spLocks noGrp="1"/>
          </p:cNvSpPr>
          <p:nvPr>
            <p:ph idx="1"/>
          </p:nvPr>
        </p:nvSpPr>
        <p:spPr>
          <a:xfrm>
            <a:off x="304800" y="4378960"/>
            <a:ext cx="8392160" cy="1920240"/>
          </a:xfrm>
        </p:spPr>
        <p:txBody>
          <a:bodyPr>
            <a:normAutofit/>
          </a:bodyPr>
          <a:lstStyle/>
          <a:p>
            <a:pPr marL="0" indent="0">
              <a:buNone/>
            </a:pPr>
            <a:r>
              <a:rPr lang="es-ES" sz="2400" dirty="0"/>
              <a:t>San Ireneo decía del misterio de la redención que todo lo que Jesús redimió antes lo asumió, y no redimió nada que él mismo en su pasión no hubiese hecho suyo. Tuvo que bajar a los infiernos para rescatarnos del infierno. No podríamos ser nada sin él, sin su amor desde la cruz.</a:t>
            </a:r>
            <a:r>
              <a:rPr lang="es-ES_tradnl" sz="2400" dirty="0"/>
              <a:t> </a:t>
            </a:r>
            <a:endParaRPr lang="es-ES_tradnl" sz="2400"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2540" y="1109665"/>
            <a:ext cx="4069080" cy="3269295"/>
          </a:xfrm>
          <a:prstGeom prst="rect">
            <a:avLst/>
          </a:prstGeom>
        </p:spPr>
      </p:pic>
    </p:spTree>
    <p:extLst>
      <p:ext uri="{BB962C8B-B14F-4D97-AF65-F5344CB8AC3E}">
        <p14:creationId xmlns:p14="http://schemas.microsoft.com/office/powerpoint/2010/main" val="1557269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39760" cy="609282"/>
          </a:xfrm>
        </p:spPr>
        <p:txBody>
          <a:bodyPr>
            <a:normAutofit fontScale="90000"/>
          </a:bodyPr>
          <a:lstStyle/>
          <a:p>
            <a:r>
              <a:rPr lang="es-ES" dirty="0" smtClean="0"/>
              <a:t>Oraci</a:t>
            </a:r>
            <a:r>
              <a:rPr lang="es-ES" dirty="0" smtClean="0"/>
              <a:t>ón: Para estar cerca de Dios</a:t>
            </a:r>
            <a:endParaRPr lang="es-ES_tradnl" dirty="0"/>
          </a:p>
        </p:txBody>
      </p:sp>
      <p:sp>
        <p:nvSpPr>
          <p:cNvPr id="3" name="Marcador de contenido 2"/>
          <p:cNvSpPr>
            <a:spLocks noGrp="1"/>
          </p:cNvSpPr>
          <p:nvPr>
            <p:ph idx="1"/>
          </p:nvPr>
        </p:nvSpPr>
        <p:spPr>
          <a:xfrm>
            <a:off x="304800" y="2977065"/>
            <a:ext cx="8392160" cy="3322135"/>
          </a:xfrm>
        </p:spPr>
        <p:txBody>
          <a:bodyPr>
            <a:normAutofit fontScale="62500" lnSpcReduction="20000"/>
          </a:bodyPr>
          <a:lstStyle/>
          <a:p>
            <a:pPr marL="0" indent="0" algn="ctr">
              <a:lnSpc>
                <a:spcPct val="120000"/>
              </a:lnSpc>
              <a:spcBef>
                <a:spcPts val="456"/>
              </a:spcBef>
              <a:buNone/>
            </a:pPr>
            <a:r>
              <a:rPr lang="es-ES" sz="2100" dirty="0"/>
              <a:t>Sería como para morirse si no pudiéramos dirigir nuestra mirada a ti, que conviertes, como por encanto, toda amargura en dulzura; </a:t>
            </a:r>
            <a:endParaRPr lang="es-ES" sz="2100" dirty="0" smtClean="0"/>
          </a:p>
          <a:p>
            <a:pPr marL="0" indent="0" algn="ctr">
              <a:lnSpc>
                <a:spcPct val="120000"/>
              </a:lnSpc>
              <a:spcBef>
                <a:spcPts val="456"/>
              </a:spcBef>
              <a:buNone/>
            </a:pPr>
            <a:r>
              <a:rPr lang="es-ES" sz="2100" dirty="0" smtClean="0"/>
              <a:t>a </a:t>
            </a:r>
            <a:r>
              <a:rPr lang="es-ES" sz="2100" dirty="0"/>
              <a:t>ti, sobre la cruz, en tu grito, en la más alta suspensión, en la inactividad absoluta, en la muerte viva, </a:t>
            </a:r>
            <a:endParaRPr lang="es-ES" sz="2100" dirty="0" smtClean="0"/>
          </a:p>
          <a:p>
            <a:pPr marL="0" indent="0" algn="ctr">
              <a:lnSpc>
                <a:spcPct val="120000"/>
              </a:lnSpc>
              <a:spcBef>
                <a:spcPts val="456"/>
              </a:spcBef>
              <a:buNone/>
            </a:pPr>
            <a:r>
              <a:rPr lang="es-ES" sz="2100" dirty="0" smtClean="0"/>
              <a:t>cuando </a:t>
            </a:r>
            <a:r>
              <a:rPr lang="es-ES" sz="2100" dirty="0"/>
              <a:t>hecho frío, arrojaste todo fuego sobre la tierra y, </a:t>
            </a:r>
            <a:endParaRPr lang="es-ES" sz="2100" dirty="0" smtClean="0"/>
          </a:p>
          <a:p>
            <a:pPr marL="0" indent="0" algn="ctr">
              <a:lnSpc>
                <a:spcPct val="120000"/>
              </a:lnSpc>
              <a:spcBef>
                <a:spcPts val="456"/>
              </a:spcBef>
              <a:buNone/>
            </a:pPr>
            <a:r>
              <a:rPr lang="es-ES" sz="2100" dirty="0" smtClean="0"/>
              <a:t>hecho </a:t>
            </a:r>
            <a:r>
              <a:rPr lang="es-ES" sz="2100" dirty="0"/>
              <a:t>inmovilidad infinita, arrojaste tu vida infinita sobre nosotros, que ahora la vivimos con embriaguez. </a:t>
            </a:r>
            <a:endParaRPr lang="es-ES" sz="2100" dirty="0" smtClean="0"/>
          </a:p>
          <a:p>
            <a:pPr marL="0" indent="0" algn="ctr">
              <a:lnSpc>
                <a:spcPct val="120000"/>
              </a:lnSpc>
              <a:spcBef>
                <a:spcPts val="456"/>
              </a:spcBef>
              <a:buNone/>
            </a:pPr>
            <a:r>
              <a:rPr lang="es-ES" sz="2100" dirty="0"/>
              <a:t>N</a:t>
            </a:r>
            <a:r>
              <a:rPr lang="es-ES" sz="2100" dirty="0" smtClean="0"/>
              <a:t>os </a:t>
            </a:r>
            <a:r>
              <a:rPr lang="es-ES" sz="2100" dirty="0"/>
              <a:t>basta vernos semejantes a ti, al menos un poco, y unir nuestro dolor al tuyo y ofrecerlo al Padre.</a:t>
            </a:r>
            <a:endParaRPr lang="es-ES_tradnl" sz="2100" dirty="0"/>
          </a:p>
          <a:p>
            <a:pPr marL="0" indent="0" algn="ctr">
              <a:lnSpc>
                <a:spcPct val="120000"/>
              </a:lnSpc>
              <a:spcBef>
                <a:spcPts val="456"/>
              </a:spcBef>
              <a:buNone/>
            </a:pPr>
            <a:r>
              <a:rPr lang="es-ES" sz="2100" dirty="0"/>
              <a:t>Para que tuviéramos la luz, se nubló tu vista.</a:t>
            </a:r>
            <a:endParaRPr lang="es-ES_tradnl" sz="2100" dirty="0"/>
          </a:p>
          <a:p>
            <a:pPr marL="0" indent="0" algn="ctr">
              <a:lnSpc>
                <a:spcPct val="120000"/>
              </a:lnSpc>
              <a:spcBef>
                <a:spcPts val="456"/>
              </a:spcBef>
              <a:buNone/>
            </a:pPr>
            <a:r>
              <a:rPr lang="es-ES" sz="2100" dirty="0"/>
              <a:t>Para que tuviéramos la unión, probaste la separación del Padre.</a:t>
            </a:r>
            <a:endParaRPr lang="es-ES_tradnl" sz="2100" dirty="0"/>
          </a:p>
          <a:p>
            <a:pPr marL="0" indent="0" algn="ctr">
              <a:lnSpc>
                <a:spcPct val="120000"/>
              </a:lnSpc>
              <a:spcBef>
                <a:spcPts val="456"/>
              </a:spcBef>
              <a:buNone/>
            </a:pPr>
            <a:r>
              <a:rPr lang="es-ES" sz="2100" dirty="0"/>
              <a:t>Para que poseyéramos la sabiduría, te </a:t>
            </a:r>
            <a:r>
              <a:rPr lang="es-ES" sz="2100" dirty="0" smtClean="0"/>
              <a:t>hiciste </a:t>
            </a:r>
            <a:r>
              <a:rPr lang="es-ES" sz="2100" dirty="0"/>
              <a:t>"ignorancia".</a:t>
            </a:r>
            <a:endParaRPr lang="es-ES_tradnl" sz="2100" dirty="0"/>
          </a:p>
          <a:p>
            <a:pPr marL="0" indent="0" algn="ctr">
              <a:lnSpc>
                <a:spcPct val="120000"/>
              </a:lnSpc>
              <a:spcBef>
                <a:spcPts val="456"/>
              </a:spcBef>
              <a:buNone/>
            </a:pPr>
            <a:r>
              <a:rPr lang="es-ES" sz="2100" dirty="0"/>
              <a:t>Para que nos revistiéramos de inocencia, te hiciste "pecado".</a:t>
            </a:r>
            <a:endParaRPr lang="es-ES_tradnl" sz="2100" dirty="0"/>
          </a:p>
          <a:p>
            <a:pPr marL="0" indent="0" algn="ctr">
              <a:lnSpc>
                <a:spcPct val="120000"/>
              </a:lnSpc>
              <a:spcBef>
                <a:spcPts val="456"/>
              </a:spcBef>
              <a:buNone/>
            </a:pPr>
            <a:r>
              <a:rPr lang="es-ES" sz="2100" dirty="0"/>
              <a:t>Para que esperáramos, sentiste la desesperación.</a:t>
            </a:r>
            <a:endParaRPr lang="es-ES_tradnl" sz="2100" dirty="0"/>
          </a:p>
          <a:p>
            <a:pPr marL="0" indent="0" algn="ctr">
              <a:lnSpc>
                <a:spcPct val="120000"/>
              </a:lnSpc>
              <a:spcBef>
                <a:spcPts val="456"/>
              </a:spcBef>
              <a:buNone/>
            </a:pPr>
            <a:r>
              <a:rPr lang="es-ES" sz="2100" dirty="0"/>
              <a:t>Para que Dios estuviera en nosotros, lo experimentaste alejado de ti </a:t>
            </a:r>
            <a:endParaRPr lang="es-ES" sz="2100" dirty="0" smtClean="0"/>
          </a:p>
          <a:p>
            <a:pPr marL="0" indent="0" algn="r">
              <a:buNone/>
            </a:pPr>
            <a:r>
              <a:rPr lang="es-ES" sz="2100" i="1" dirty="0" smtClean="0"/>
              <a:t>(</a:t>
            </a:r>
            <a:r>
              <a:rPr lang="es-ES" sz="2100" i="1" dirty="0" err="1"/>
              <a:t>Chiara</a:t>
            </a:r>
            <a:r>
              <a:rPr lang="es-ES" sz="2100" i="1" dirty="0"/>
              <a:t> </a:t>
            </a:r>
            <a:r>
              <a:rPr lang="es-ES" sz="2100" i="1" dirty="0" err="1"/>
              <a:t>Lubich</a:t>
            </a:r>
            <a:r>
              <a:rPr lang="es-ES" sz="2100" i="1" dirty="0" smtClean="0"/>
              <a:t>)</a:t>
            </a:r>
            <a:endParaRPr lang="es-ES_tradnl" sz="21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6340" y="965200"/>
            <a:ext cx="4069080" cy="1930585"/>
          </a:xfrm>
          <a:prstGeom prst="rect">
            <a:avLst/>
          </a:prstGeom>
        </p:spPr>
      </p:pic>
    </p:spTree>
    <p:extLst>
      <p:ext uri="{BB962C8B-B14F-4D97-AF65-F5344CB8AC3E}">
        <p14:creationId xmlns:p14="http://schemas.microsoft.com/office/powerpoint/2010/main" val="546080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Segunda </a:t>
            </a:r>
            <a:r>
              <a:rPr lang="es-ES" dirty="0"/>
              <a:t>parte: la contemplación </a:t>
            </a:r>
            <a:r>
              <a:rPr lang="es-ES" dirty="0" smtClean="0"/>
              <a:t>asc</a:t>
            </a:r>
            <a:r>
              <a:rPr lang="es-ES" dirty="0" smtClean="0"/>
              <a:t>ética</a:t>
            </a:r>
            <a:r>
              <a:rPr lang="es-ES" dirty="0" smtClean="0"/>
              <a:t> </a:t>
            </a:r>
            <a:r>
              <a:rPr lang="es-ES" dirty="0"/>
              <a:t>de Jesús Abandonado</a:t>
            </a:r>
            <a:endParaRPr lang="es-ES" dirty="0"/>
          </a:p>
        </p:txBody>
      </p:sp>
      <p:sp>
        <p:nvSpPr>
          <p:cNvPr id="3" name="Marcador de contenido 2"/>
          <p:cNvSpPr>
            <a:spLocks noGrp="1"/>
          </p:cNvSpPr>
          <p:nvPr>
            <p:ph idx="1"/>
          </p:nvPr>
        </p:nvSpPr>
        <p:spPr>
          <a:xfrm>
            <a:off x="457200" y="1600200"/>
            <a:ext cx="4891630" cy="4525963"/>
          </a:xfrm>
        </p:spPr>
        <p:txBody>
          <a:bodyPr>
            <a:normAutofit lnSpcReduction="10000"/>
          </a:bodyPr>
          <a:lstStyle/>
          <a:p>
            <a:r>
              <a:rPr lang="es-ES_tradnl" sz="2400" dirty="0" smtClean="0"/>
              <a:t>La Palabra de la Palabra</a:t>
            </a:r>
            <a:endParaRPr lang="es-ES_tradnl" sz="2400" dirty="0" smtClean="0"/>
          </a:p>
          <a:p>
            <a:r>
              <a:rPr lang="es-ES_tradnl" sz="2400" dirty="0" smtClean="0">
                <a:effectLst/>
              </a:rPr>
              <a:t>¿Cu</a:t>
            </a:r>
            <a:r>
              <a:rPr lang="es-ES" sz="2400" dirty="0" err="1" smtClean="0">
                <a:effectLst/>
              </a:rPr>
              <a:t>ándo</a:t>
            </a:r>
            <a:r>
              <a:rPr lang="es-ES" sz="2400" dirty="0" smtClean="0">
                <a:effectLst/>
              </a:rPr>
              <a:t> sufrió más Jesús?</a:t>
            </a:r>
            <a:endParaRPr lang="es-ES_tradnl" sz="2400" dirty="0" smtClean="0">
              <a:effectLst/>
            </a:endParaRPr>
          </a:p>
          <a:p>
            <a:r>
              <a:rPr lang="es-ES_tradnl" sz="2400" dirty="0" smtClean="0"/>
              <a:t>Lo </a:t>
            </a:r>
            <a:r>
              <a:rPr lang="es-ES_tradnl" sz="2400" dirty="0" err="1" smtClean="0"/>
              <a:t>venci</a:t>
            </a:r>
            <a:r>
              <a:rPr lang="es-ES" sz="2400" dirty="0" err="1" smtClean="0"/>
              <a:t>ó</a:t>
            </a:r>
            <a:r>
              <a:rPr lang="es-ES" sz="2400" dirty="0" smtClean="0"/>
              <a:t> todo</a:t>
            </a:r>
            <a:endParaRPr lang="es-ES_tradnl" sz="2400" dirty="0" smtClean="0"/>
          </a:p>
          <a:p>
            <a:r>
              <a:rPr lang="es-ES_tradnl" sz="2400" dirty="0" smtClean="0"/>
              <a:t>Reconocerlo en nosotros</a:t>
            </a:r>
            <a:endParaRPr lang="es-ES_tradnl" sz="2400" dirty="0" smtClean="0"/>
          </a:p>
          <a:p>
            <a:r>
              <a:rPr lang="es-ES_tradnl" sz="2400" dirty="0" smtClean="0">
                <a:effectLst/>
              </a:rPr>
              <a:t>Reconocerlo en el hermano</a:t>
            </a:r>
            <a:endParaRPr lang="es-ES_tradnl" sz="2400" dirty="0" smtClean="0">
              <a:effectLst/>
            </a:endParaRPr>
          </a:p>
          <a:p>
            <a:r>
              <a:rPr lang="es-ES_tradnl" sz="2400" dirty="0" smtClean="0"/>
              <a:t>Reconocerlo y</a:t>
            </a:r>
            <a:r>
              <a:rPr lang="is-IS" sz="2400" dirty="0" smtClean="0"/>
              <a:t>….</a:t>
            </a:r>
            <a:endParaRPr lang="es-ES_tradnl" sz="2400" dirty="0" smtClean="0"/>
          </a:p>
          <a:p>
            <a:r>
              <a:rPr lang="es-ES_tradnl" sz="2400" dirty="0" smtClean="0"/>
              <a:t>Regalarle el dolor</a:t>
            </a:r>
            <a:endParaRPr lang="es-ES_tradnl" sz="2400" dirty="0" smtClean="0"/>
          </a:p>
          <a:p>
            <a:r>
              <a:rPr lang="es-ES_tradnl" sz="2400" dirty="0" smtClean="0">
                <a:effectLst/>
              </a:rPr>
              <a:t>El secreto de la unidad</a:t>
            </a:r>
            <a:endParaRPr lang="es-ES_tradnl" sz="2400" dirty="0" smtClean="0">
              <a:effectLst/>
            </a:endParaRPr>
          </a:p>
          <a:p>
            <a:r>
              <a:rPr lang="es-ES_tradnl" sz="2400" dirty="0" smtClean="0"/>
              <a:t>Un ejercicio al alcance de todos</a:t>
            </a:r>
          </a:p>
          <a:p>
            <a:r>
              <a:rPr lang="es-ES_tradnl" sz="2400" i="1" dirty="0" smtClean="0">
                <a:effectLst/>
              </a:rPr>
              <a:t>ORACI</a:t>
            </a:r>
            <a:r>
              <a:rPr lang="es-ES" sz="2400" i="1" dirty="0" smtClean="0">
                <a:effectLst/>
              </a:rPr>
              <a:t>ÓN: Consagración a Jesús Abandonado</a:t>
            </a:r>
            <a:endParaRPr lang="es-ES_tradnl" sz="2400" i="1" dirty="0" smtClean="0">
              <a:effectLst/>
            </a:endParaRPr>
          </a:p>
          <a:p>
            <a:pPr marL="0" lvl="0" indent="0">
              <a:buNone/>
            </a:pPr>
            <a:endParaRPr lang="es-ES_tradnl" dirty="0"/>
          </a:p>
        </p:txBody>
      </p:sp>
      <p:pic>
        <p:nvPicPr>
          <p:cNvPr id="5" name="Imagen 4" descr="100403-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5950" y="1600200"/>
            <a:ext cx="3795169" cy="4341258"/>
          </a:xfrm>
          <a:prstGeom prst="rect">
            <a:avLst/>
          </a:prstGeom>
        </p:spPr>
      </p:pic>
    </p:spTree>
    <p:extLst>
      <p:ext uri="{BB962C8B-B14F-4D97-AF65-F5344CB8AC3E}">
        <p14:creationId xmlns:p14="http://schemas.microsoft.com/office/powerpoint/2010/main" val="280152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39760" cy="609282"/>
          </a:xfrm>
        </p:spPr>
        <p:txBody>
          <a:bodyPr>
            <a:normAutofit fontScale="90000"/>
          </a:bodyPr>
          <a:lstStyle/>
          <a:p>
            <a:r>
              <a:rPr lang="es-ES" dirty="0" smtClean="0"/>
              <a:t>La Palabra de La Palabra</a:t>
            </a:r>
            <a:endParaRPr lang="es-ES_tradnl" dirty="0"/>
          </a:p>
        </p:txBody>
      </p:sp>
      <p:sp>
        <p:nvSpPr>
          <p:cNvPr id="3" name="Marcador de contenido 2"/>
          <p:cNvSpPr>
            <a:spLocks noGrp="1"/>
          </p:cNvSpPr>
          <p:nvPr>
            <p:ph idx="1"/>
          </p:nvPr>
        </p:nvSpPr>
        <p:spPr>
          <a:xfrm>
            <a:off x="304800" y="2966720"/>
            <a:ext cx="8585200" cy="3332480"/>
          </a:xfrm>
        </p:spPr>
        <p:txBody>
          <a:bodyPr>
            <a:normAutofit fontScale="85000" lnSpcReduction="20000"/>
          </a:bodyPr>
          <a:lstStyle/>
          <a:p>
            <a:pPr marL="0" indent="0">
              <a:buNone/>
            </a:pPr>
            <a:r>
              <a:rPr lang="es-ES" sz="2400" dirty="0"/>
              <a:t>Todas las palabras de la Escritura expresan la Palabra de Dios en su conjunto, porque todas y cada una de las palabras reveladas nos revelan a la Palabra eterna de Dios que es Jesús. Así, cada palabra suya, cada gesto, cada mirada, son Él, y Él es la Palabra. Y la palabra suya más desconcertante, la de su grito en la cruz, reasumiendo el </a:t>
            </a:r>
            <a:r>
              <a:rPr lang="es-ES" sz="2400" dirty="0" smtClean="0"/>
              <a:t>misterio </a:t>
            </a:r>
            <a:r>
              <a:rPr lang="es-ES" sz="2400" dirty="0"/>
              <a:t>de Cristo (encarnación, muerte y resurrección) ilumina y reasume todas las palabras. </a:t>
            </a:r>
            <a:endParaRPr lang="es-ES" sz="2400" dirty="0" smtClean="0"/>
          </a:p>
          <a:p>
            <a:pPr marL="0" indent="0">
              <a:buNone/>
            </a:pPr>
            <a:r>
              <a:rPr lang="es-ES" sz="2400" dirty="0" smtClean="0"/>
              <a:t>Por </a:t>
            </a:r>
            <a:r>
              <a:rPr lang="es-ES" sz="2400" dirty="0"/>
              <a:t>ejemplo: las bienaventuranzas (bienaventurados los preferidos de Dios, los que sufren lo que yo </a:t>
            </a:r>
            <a:r>
              <a:rPr lang="es-ES" sz="2400" dirty="0" smtClean="0"/>
              <a:t>sufr</a:t>
            </a:r>
            <a:r>
              <a:rPr lang="es-ES" sz="2400" dirty="0" smtClean="0"/>
              <a:t>í</a:t>
            </a:r>
            <a:r>
              <a:rPr lang="es-ES" sz="2400" dirty="0" smtClean="0"/>
              <a:t>), </a:t>
            </a:r>
            <a:r>
              <a:rPr lang="es-ES" sz="2400" dirty="0"/>
              <a:t>el juicio final (a mi me lo hicisteis porque yo estuve en Él </a:t>
            </a:r>
            <a:r>
              <a:rPr lang="es-ES" sz="2400" dirty="0" smtClean="0"/>
              <a:t>desde </a:t>
            </a:r>
            <a:r>
              <a:rPr lang="es-ES" sz="2400" dirty="0"/>
              <a:t>la cruz), y la predicación del Reino de Dios (abrazando toda injusticia, todo desamor, y todo enfrentamiento), esa es la corona de Aquél cuyo Reino es el Reino de la justicia, el amor, y la paz. Viviendo la “Palabra de Vida” contenida en el grito de Jesús en la cruz se viven todas y cada una de las Palabras de vida del Evangelio, y viceversa.</a:t>
            </a:r>
            <a:r>
              <a:rPr lang="es-ES_tradnl" sz="2400" dirty="0"/>
              <a:t> </a:t>
            </a:r>
            <a:endParaRPr lang="es-ES_tradnl" sz="24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8960" y="947326"/>
            <a:ext cx="2936240" cy="1955988"/>
          </a:xfrm>
          <a:prstGeom prst="rect">
            <a:avLst/>
          </a:prstGeom>
        </p:spPr>
      </p:pic>
    </p:spTree>
    <p:extLst>
      <p:ext uri="{BB962C8B-B14F-4D97-AF65-F5344CB8AC3E}">
        <p14:creationId xmlns:p14="http://schemas.microsoft.com/office/powerpoint/2010/main" val="720856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39760" cy="609282"/>
          </a:xfrm>
        </p:spPr>
        <p:txBody>
          <a:bodyPr>
            <a:normAutofit fontScale="90000"/>
          </a:bodyPr>
          <a:lstStyle/>
          <a:p>
            <a:r>
              <a:rPr lang="es-ES" dirty="0"/>
              <a:t>¿Cuándo sufrió más Jesús?</a:t>
            </a:r>
            <a:r>
              <a:rPr lang="es-ES_tradnl" dirty="0"/>
              <a:t> </a:t>
            </a:r>
            <a:endParaRPr lang="es-ES_tradnl" dirty="0"/>
          </a:p>
        </p:txBody>
      </p:sp>
      <p:sp>
        <p:nvSpPr>
          <p:cNvPr id="3" name="Marcador de contenido 2"/>
          <p:cNvSpPr>
            <a:spLocks noGrp="1"/>
          </p:cNvSpPr>
          <p:nvPr>
            <p:ph idx="1"/>
          </p:nvPr>
        </p:nvSpPr>
        <p:spPr>
          <a:xfrm>
            <a:off x="304800" y="4196080"/>
            <a:ext cx="8707120" cy="2103120"/>
          </a:xfrm>
        </p:spPr>
        <p:txBody>
          <a:bodyPr>
            <a:normAutofit lnSpcReduction="10000"/>
          </a:bodyPr>
          <a:lstStyle/>
          <a:p>
            <a:pPr marL="0" indent="0">
              <a:buNone/>
            </a:pPr>
            <a:r>
              <a:rPr lang="es-ES" sz="2000" dirty="0" err="1"/>
              <a:t>Chiara</a:t>
            </a:r>
            <a:r>
              <a:rPr lang="es-ES" sz="2000" dirty="0"/>
              <a:t> </a:t>
            </a:r>
            <a:r>
              <a:rPr lang="es-ES" sz="2000" dirty="0" err="1"/>
              <a:t>Lubich</a:t>
            </a:r>
            <a:r>
              <a:rPr lang="es-ES" sz="2000" dirty="0"/>
              <a:t> preguntó un día a un sacerdote, conmovida por la situación terminal de una de las jóvenes que con ella se había quedado durante los bombardeos de la II Guerra Mundial en la Ciudad de Treno, que a su parecer, cuando es que Jesús más sufrió en su pasión. “Muchos piensan que en el Huerto de los Olivos, cuando sudó sangre. Pero yo creo que fue en la cruz, cuando grita: “¿Dios mío, Dios mío, por qué me has abandonado?”. Entonces ella y sus jóvenes discípulas decidieron consagrarse íntegramente a Jesús Abandonado.</a:t>
            </a:r>
            <a:r>
              <a:rPr lang="es-ES_tradnl" sz="2000" dirty="0"/>
              <a:t> </a:t>
            </a:r>
            <a:endParaRPr lang="es-ES_tradnl" sz="2400"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7460" y="1010920"/>
            <a:ext cx="4079240" cy="3058160"/>
          </a:xfrm>
          <a:prstGeom prst="rect">
            <a:avLst/>
          </a:prstGeom>
        </p:spPr>
      </p:pic>
    </p:spTree>
    <p:extLst>
      <p:ext uri="{BB962C8B-B14F-4D97-AF65-F5344CB8AC3E}">
        <p14:creationId xmlns:p14="http://schemas.microsoft.com/office/powerpoint/2010/main" val="1757516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39760" cy="609282"/>
          </a:xfrm>
        </p:spPr>
        <p:txBody>
          <a:bodyPr>
            <a:normAutofit fontScale="90000"/>
          </a:bodyPr>
          <a:lstStyle/>
          <a:p>
            <a:r>
              <a:rPr lang="es-ES" dirty="0" smtClean="0"/>
              <a:t>Lo venci</a:t>
            </a:r>
            <a:r>
              <a:rPr lang="es-ES" dirty="0" smtClean="0"/>
              <a:t>ó todo</a:t>
            </a:r>
            <a:endParaRPr lang="es-ES_tradnl" dirty="0"/>
          </a:p>
        </p:txBody>
      </p:sp>
      <p:sp>
        <p:nvSpPr>
          <p:cNvPr id="3" name="Marcador de contenido 2"/>
          <p:cNvSpPr>
            <a:spLocks noGrp="1"/>
          </p:cNvSpPr>
          <p:nvPr>
            <p:ph idx="1"/>
          </p:nvPr>
        </p:nvSpPr>
        <p:spPr>
          <a:xfrm>
            <a:off x="304800" y="4196080"/>
            <a:ext cx="8707120" cy="2103120"/>
          </a:xfrm>
        </p:spPr>
        <p:txBody>
          <a:bodyPr>
            <a:normAutofit/>
          </a:bodyPr>
          <a:lstStyle/>
          <a:p>
            <a:pPr marL="0" indent="0">
              <a:buNone/>
            </a:pPr>
            <a:r>
              <a:rPr lang="es-ES" sz="2000" dirty="0"/>
              <a:t>Fue entonces en este dolor-amor de la pasión, de la soledad de Jesús, de su dolor físico pero sobre todo de su dolor espiritual, en la experiencia de sentirse completamente abandonado, y clavado en la cruz, como Dios ha vencido todo el mal: sólo el ha podido llenar todo vacío, iluminar toda tiniebla, borrar todo pecado, y acompañar toda soledad. También todos mis vacíos, mis oscuridades, mis pecados, y mi soledad.  </a:t>
            </a:r>
            <a:endParaRPr lang="es-ES_tradnl" sz="20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3280" y="1024882"/>
            <a:ext cx="5090160" cy="3030236"/>
          </a:xfrm>
          <a:prstGeom prst="rect">
            <a:avLst/>
          </a:prstGeom>
        </p:spPr>
      </p:pic>
    </p:spTree>
    <p:extLst>
      <p:ext uri="{BB962C8B-B14F-4D97-AF65-F5344CB8AC3E}">
        <p14:creationId xmlns:p14="http://schemas.microsoft.com/office/powerpoint/2010/main" val="2020577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39760" cy="609282"/>
          </a:xfrm>
        </p:spPr>
        <p:txBody>
          <a:bodyPr>
            <a:normAutofit fontScale="90000"/>
          </a:bodyPr>
          <a:lstStyle/>
          <a:p>
            <a:r>
              <a:rPr lang="es-ES" dirty="0" smtClean="0"/>
              <a:t>Reconocerlo en nosotros</a:t>
            </a:r>
            <a:endParaRPr lang="es-ES_tradnl" dirty="0"/>
          </a:p>
        </p:txBody>
      </p:sp>
      <p:sp>
        <p:nvSpPr>
          <p:cNvPr id="3" name="Marcador de contenido 2"/>
          <p:cNvSpPr>
            <a:spLocks noGrp="1"/>
          </p:cNvSpPr>
          <p:nvPr>
            <p:ph idx="1"/>
          </p:nvPr>
        </p:nvSpPr>
        <p:spPr>
          <a:xfrm>
            <a:off x="304800" y="4683760"/>
            <a:ext cx="8696960" cy="1615440"/>
          </a:xfrm>
        </p:spPr>
        <p:txBody>
          <a:bodyPr>
            <a:normAutofit/>
          </a:bodyPr>
          <a:lstStyle/>
          <a:p>
            <a:pPr marL="0" indent="0">
              <a:buNone/>
            </a:pPr>
            <a:r>
              <a:rPr lang="es-ES" sz="2000" dirty="0"/>
              <a:t>Cuando sufrimos: es Él; cuando nos vemos solos: es Él; cuando el amor al prójimo nos cuesta: es Él; cuando perdemos a alguien o se nos va para siempre: es Él; cuando somos incomprendidos: es Él; cuando un hermano sufre: es Él; cuando todo parece salir mal: es Él; cuando viene el desánimo: es Él; cuando viene la tentación de cualquier tipo: también él la sufrió.</a:t>
            </a:r>
            <a:r>
              <a:rPr lang="es-ES_tradnl" sz="2000" dirty="0"/>
              <a:t> </a:t>
            </a:r>
            <a:endParaRPr lang="es-ES_tradnl" sz="2000"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9080" y="1060648"/>
            <a:ext cx="6248400" cy="3446383"/>
          </a:xfrm>
          <a:prstGeom prst="rect">
            <a:avLst/>
          </a:prstGeom>
        </p:spPr>
      </p:pic>
    </p:spTree>
    <p:extLst>
      <p:ext uri="{BB962C8B-B14F-4D97-AF65-F5344CB8AC3E}">
        <p14:creationId xmlns:p14="http://schemas.microsoft.com/office/powerpoint/2010/main" val="859511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39760" cy="609282"/>
          </a:xfrm>
        </p:spPr>
        <p:txBody>
          <a:bodyPr>
            <a:normAutofit fontScale="90000"/>
          </a:bodyPr>
          <a:lstStyle/>
          <a:p>
            <a:r>
              <a:rPr lang="es-ES" dirty="0" smtClean="0"/>
              <a:t>Reconocerlo en el hermano</a:t>
            </a:r>
            <a:endParaRPr lang="es-ES_tradnl" dirty="0"/>
          </a:p>
        </p:txBody>
      </p:sp>
      <p:sp>
        <p:nvSpPr>
          <p:cNvPr id="3" name="Marcador de contenido 2"/>
          <p:cNvSpPr>
            <a:spLocks noGrp="1"/>
          </p:cNvSpPr>
          <p:nvPr>
            <p:ph idx="1"/>
          </p:nvPr>
        </p:nvSpPr>
        <p:spPr>
          <a:xfrm>
            <a:off x="304800" y="1097280"/>
            <a:ext cx="4643120" cy="5364480"/>
          </a:xfrm>
        </p:spPr>
        <p:txBody>
          <a:bodyPr>
            <a:normAutofit fontScale="77500" lnSpcReduction="20000"/>
          </a:bodyPr>
          <a:lstStyle/>
          <a:p>
            <a:pPr marL="0" indent="0">
              <a:buNone/>
            </a:pPr>
            <a:r>
              <a:rPr lang="es-ES" sz="2000" dirty="0"/>
              <a:t>“Él resultaba ser: </a:t>
            </a:r>
            <a:endParaRPr lang="es-ES_tradnl" sz="2000" dirty="0"/>
          </a:p>
          <a:p>
            <a:pPr marL="0" indent="0">
              <a:buNone/>
            </a:pPr>
            <a:r>
              <a:rPr lang="es-ES" sz="2000" dirty="0"/>
              <a:t>para el mudo, la palabra; </a:t>
            </a:r>
            <a:endParaRPr lang="es-ES_tradnl" sz="2000" dirty="0"/>
          </a:p>
          <a:p>
            <a:pPr marL="0" indent="0">
              <a:buNone/>
            </a:pPr>
            <a:r>
              <a:rPr lang="es-ES" sz="2000" dirty="0"/>
              <a:t>para quien no sabe, la respuesta; </a:t>
            </a:r>
            <a:endParaRPr lang="es-ES_tradnl" sz="2000" dirty="0"/>
          </a:p>
          <a:p>
            <a:pPr marL="0" indent="0">
              <a:buNone/>
            </a:pPr>
            <a:r>
              <a:rPr lang="es-ES" sz="2000" dirty="0"/>
              <a:t>para el ciego, la luz; </a:t>
            </a:r>
            <a:endParaRPr lang="es-ES_tradnl" sz="2000" dirty="0"/>
          </a:p>
          <a:p>
            <a:pPr marL="0" indent="0">
              <a:buNone/>
            </a:pPr>
            <a:r>
              <a:rPr lang="es-ES" sz="2000" dirty="0"/>
              <a:t>para el sordo, la voz; </a:t>
            </a:r>
            <a:endParaRPr lang="es-ES_tradnl" sz="2000" dirty="0"/>
          </a:p>
          <a:p>
            <a:pPr marL="0" indent="0">
              <a:buNone/>
            </a:pPr>
            <a:r>
              <a:rPr lang="es-ES" sz="2000" dirty="0"/>
              <a:t>para el cansado, el descanso; </a:t>
            </a:r>
            <a:endParaRPr lang="es-ES_tradnl" sz="2000" dirty="0"/>
          </a:p>
          <a:p>
            <a:pPr marL="0" indent="0">
              <a:buNone/>
            </a:pPr>
            <a:r>
              <a:rPr lang="es-ES" sz="2000" dirty="0"/>
              <a:t>para el desesperado, la esperanza; </a:t>
            </a:r>
            <a:endParaRPr lang="es-ES_tradnl" sz="2000" dirty="0"/>
          </a:p>
          <a:p>
            <a:pPr marL="0" indent="0">
              <a:buNone/>
            </a:pPr>
            <a:r>
              <a:rPr lang="es-ES" sz="2000" dirty="0"/>
              <a:t>para el hambriento, la saciedad; </a:t>
            </a:r>
            <a:endParaRPr lang="es-ES_tradnl" sz="2000" dirty="0"/>
          </a:p>
          <a:p>
            <a:pPr marL="0" indent="0">
              <a:buNone/>
            </a:pPr>
            <a:r>
              <a:rPr lang="es-ES" sz="2000" dirty="0"/>
              <a:t>para el iluso, la realidad; 	</a:t>
            </a:r>
            <a:endParaRPr lang="es-ES_tradnl" sz="2000" dirty="0"/>
          </a:p>
          <a:p>
            <a:pPr marL="0" indent="0">
              <a:buNone/>
            </a:pPr>
            <a:r>
              <a:rPr lang="es-ES" sz="2000" dirty="0"/>
              <a:t>para el traicionado, la fidelidad; </a:t>
            </a:r>
            <a:endParaRPr lang="es-ES_tradnl" sz="2000" dirty="0"/>
          </a:p>
          <a:p>
            <a:pPr marL="0" indent="0">
              <a:buNone/>
            </a:pPr>
            <a:r>
              <a:rPr lang="es-ES" sz="2000" dirty="0"/>
              <a:t>para el fracasado, la victoria; </a:t>
            </a:r>
            <a:endParaRPr lang="es-ES_tradnl" sz="2000" dirty="0"/>
          </a:p>
          <a:p>
            <a:pPr marL="0" indent="0">
              <a:buNone/>
            </a:pPr>
            <a:r>
              <a:rPr lang="es-ES" sz="2000" dirty="0"/>
              <a:t>para el miedoso, la valentía; </a:t>
            </a:r>
            <a:endParaRPr lang="es-ES_tradnl" sz="2000" dirty="0"/>
          </a:p>
          <a:p>
            <a:pPr marL="0" indent="0">
              <a:buNone/>
            </a:pPr>
            <a:r>
              <a:rPr lang="es-ES" sz="2000" dirty="0"/>
              <a:t>para el vacilante, la seguridad; </a:t>
            </a:r>
            <a:endParaRPr lang="es-ES_tradnl" sz="2000" dirty="0"/>
          </a:p>
          <a:p>
            <a:pPr marL="0" indent="0">
              <a:buNone/>
            </a:pPr>
            <a:r>
              <a:rPr lang="es-ES" sz="2000" dirty="0"/>
              <a:t>para el extraño, la normalidad; </a:t>
            </a:r>
            <a:endParaRPr lang="es-ES_tradnl" sz="2000" dirty="0"/>
          </a:p>
          <a:p>
            <a:pPr marL="0" indent="0">
              <a:buNone/>
            </a:pPr>
            <a:r>
              <a:rPr lang="es-ES" sz="2000" dirty="0"/>
              <a:t>para el solo, el encuentro; </a:t>
            </a:r>
            <a:endParaRPr lang="es-ES_tradnl" sz="2000" dirty="0"/>
          </a:p>
          <a:p>
            <a:pPr marL="0" indent="0">
              <a:buNone/>
            </a:pPr>
            <a:r>
              <a:rPr lang="es-ES" sz="2000" dirty="0"/>
              <a:t>para el separado, la unidad; </a:t>
            </a:r>
            <a:endParaRPr lang="es-ES_tradnl" sz="2000" dirty="0"/>
          </a:p>
          <a:p>
            <a:pPr marL="0" indent="0">
              <a:buNone/>
            </a:pPr>
            <a:r>
              <a:rPr lang="es-ES" sz="2000" dirty="0"/>
              <a:t>para el inútil, lo único que es útil.</a:t>
            </a:r>
            <a:endParaRPr lang="es-ES_tradnl" sz="2000" dirty="0"/>
          </a:p>
          <a:p>
            <a:pPr marL="0" indent="0">
              <a:buNone/>
            </a:pPr>
            <a:r>
              <a:rPr lang="es-ES" sz="2000" dirty="0"/>
              <a:t>El descartado se sentía elegido. </a:t>
            </a:r>
            <a:endParaRPr lang="es-ES_tradnl" sz="2000" dirty="0"/>
          </a:p>
          <a:p>
            <a:pPr marL="0" indent="0">
              <a:buNone/>
            </a:pPr>
            <a:r>
              <a:rPr lang="es-ES" sz="2000" dirty="0"/>
              <a:t>Jesús Abandonado era para el inquieto, la paz; </a:t>
            </a:r>
            <a:endParaRPr lang="es-ES_tradnl" sz="2000" dirty="0"/>
          </a:p>
          <a:p>
            <a:pPr marL="0" indent="0">
              <a:buNone/>
            </a:pPr>
            <a:r>
              <a:rPr lang="es-ES" sz="2000" dirty="0"/>
              <a:t>para el refugiado la casa; </a:t>
            </a:r>
            <a:endParaRPr lang="es-ES_tradnl" sz="2000" dirty="0"/>
          </a:p>
          <a:p>
            <a:pPr marL="0" indent="0">
              <a:buNone/>
            </a:pPr>
            <a:r>
              <a:rPr lang="es-ES" sz="2000" dirty="0"/>
              <a:t>para el excluido, la compañía” </a:t>
            </a:r>
            <a:r>
              <a:rPr lang="es-ES" sz="2000" i="1" dirty="0"/>
              <a:t>(</a:t>
            </a:r>
            <a:r>
              <a:rPr lang="es-ES" sz="2000" i="1" dirty="0" err="1"/>
              <a:t>Chiara</a:t>
            </a:r>
            <a:r>
              <a:rPr lang="es-ES" sz="2000" i="1" dirty="0"/>
              <a:t> </a:t>
            </a:r>
            <a:r>
              <a:rPr lang="es-ES" sz="2000" i="1" dirty="0" err="1"/>
              <a:t>Lubich</a:t>
            </a:r>
            <a:r>
              <a:rPr lang="es-ES" sz="2000" i="1" dirty="0"/>
              <a:t>)</a:t>
            </a:r>
            <a:r>
              <a:rPr lang="es-ES_tradnl" sz="2000" dirty="0"/>
              <a:t> </a:t>
            </a:r>
            <a:endParaRPr lang="es-ES_tradnl" sz="20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8547" y="1719581"/>
            <a:ext cx="5158413" cy="3441700"/>
          </a:xfrm>
          <a:prstGeom prst="rect">
            <a:avLst/>
          </a:prstGeom>
        </p:spPr>
      </p:pic>
    </p:spTree>
    <p:extLst>
      <p:ext uri="{BB962C8B-B14F-4D97-AF65-F5344CB8AC3E}">
        <p14:creationId xmlns:p14="http://schemas.microsoft.com/office/powerpoint/2010/main" val="1240304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39760" cy="609282"/>
          </a:xfrm>
        </p:spPr>
        <p:txBody>
          <a:bodyPr>
            <a:normAutofit fontScale="90000"/>
          </a:bodyPr>
          <a:lstStyle/>
          <a:p>
            <a:r>
              <a:rPr lang="es-ES" dirty="0" smtClean="0"/>
              <a:t>Reconocerlo y </a:t>
            </a:r>
            <a:r>
              <a:rPr lang="is-IS" dirty="0" smtClean="0"/>
              <a:t>…</a:t>
            </a:r>
            <a:endParaRPr lang="es-ES_tradnl" dirty="0"/>
          </a:p>
        </p:txBody>
      </p:sp>
      <p:sp>
        <p:nvSpPr>
          <p:cNvPr id="3" name="Marcador de contenido 2"/>
          <p:cNvSpPr>
            <a:spLocks noGrp="1"/>
          </p:cNvSpPr>
          <p:nvPr>
            <p:ph idx="1"/>
          </p:nvPr>
        </p:nvSpPr>
        <p:spPr>
          <a:xfrm>
            <a:off x="304800" y="4683760"/>
            <a:ext cx="8696960" cy="1615440"/>
          </a:xfrm>
        </p:spPr>
        <p:txBody>
          <a:bodyPr>
            <a:normAutofit/>
          </a:bodyPr>
          <a:lstStyle/>
          <a:p>
            <a:pPr marL="0" indent="0">
              <a:buNone/>
            </a:pPr>
            <a:r>
              <a:rPr lang="es-ES" sz="2000" dirty="0"/>
              <a:t>Y reconocerle es abrazarle, sonreírle, devolverle lo que es suyo, y resucitar con él, dando el salto de ponerse de nuevo a amar, a vivir su voluntad, a volver a empezar. Ya él nos dijo: “venid a mi todos los cansados y agobiados, y yo os aliviaré, cargar con mi yugo, y aprended de mí” (Mt 11, 28). </a:t>
            </a:r>
            <a:endParaRPr lang="es-ES_tradnl" sz="20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3360" y="1066800"/>
            <a:ext cx="6207760" cy="3436439"/>
          </a:xfrm>
          <a:prstGeom prst="rect">
            <a:avLst/>
          </a:prstGeom>
        </p:spPr>
      </p:pic>
    </p:spTree>
    <p:extLst>
      <p:ext uri="{BB962C8B-B14F-4D97-AF65-F5344CB8AC3E}">
        <p14:creationId xmlns:p14="http://schemas.microsoft.com/office/powerpoint/2010/main" val="1070488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Primera parte: la contemplaci</a:t>
            </a:r>
            <a:r>
              <a:rPr lang="es-ES" dirty="0" smtClean="0"/>
              <a:t>ón mística de Jesús Abandonado</a:t>
            </a:r>
            <a:endParaRPr lang="es-ES" dirty="0"/>
          </a:p>
        </p:txBody>
      </p:sp>
      <p:sp>
        <p:nvSpPr>
          <p:cNvPr id="3" name="Marcador de contenido 2"/>
          <p:cNvSpPr>
            <a:spLocks noGrp="1"/>
          </p:cNvSpPr>
          <p:nvPr>
            <p:ph idx="1"/>
          </p:nvPr>
        </p:nvSpPr>
        <p:spPr>
          <a:xfrm>
            <a:off x="457201" y="1600200"/>
            <a:ext cx="4595382" cy="4525963"/>
          </a:xfrm>
        </p:spPr>
        <p:txBody>
          <a:bodyPr>
            <a:normAutofit lnSpcReduction="10000"/>
          </a:bodyPr>
          <a:lstStyle/>
          <a:p>
            <a:r>
              <a:rPr lang="es-ES_tradnl" sz="2400" dirty="0" smtClean="0"/>
              <a:t>¿Y el dolor espiritual?</a:t>
            </a:r>
            <a:endParaRPr lang="es-ES_tradnl" sz="2400" dirty="0" smtClean="0"/>
          </a:p>
          <a:p>
            <a:r>
              <a:rPr lang="es-ES_tradnl" sz="2400" dirty="0" smtClean="0">
                <a:effectLst/>
              </a:rPr>
              <a:t>El grito</a:t>
            </a:r>
            <a:endParaRPr lang="es-ES_tradnl" sz="2400" dirty="0" smtClean="0">
              <a:effectLst/>
            </a:endParaRPr>
          </a:p>
          <a:p>
            <a:r>
              <a:rPr lang="es-ES_tradnl" sz="2400" dirty="0" smtClean="0"/>
              <a:t>El sufrimiento de Dios</a:t>
            </a:r>
            <a:endParaRPr lang="es-ES_tradnl" sz="2400" dirty="0" smtClean="0"/>
          </a:p>
          <a:p>
            <a:r>
              <a:rPr lang="es-ES_tradnl" sz="2400" dirty="0" smtClean="0"/>
              <a:t>Abandono real</a:t>
            </a:r>
            <a:endParaRPr lang="es-ES_tradnl" sz="2400" dirty="0" smtClean="0"/>
          </a:p>
          <a:p>
            <a:r>
              <a:rPr lang="es-ES_tradnl" sz="2400" dirty="0" smtClean="0"/>
              <a:t>La ruptura con Dios</a:t>
            </a:r>
          </a:p>
          <a:p>
            <a:r>
              <a:rPr lang="es-ES_tradnl" sz="2400" dirty="0" smtClean="0">
                <a:effectLst/>
              </a:rPr>
              <a:t>Silencio y abandono</a:t>
            </a:r>
          </a:p>
          <a:p>
            <a:r>
              <a:rPr lang="es-ES_tradnl" sz="2400" dirty="0" smtClean="0"/>
              <a:t>En </a:t>
            </a:r>
            <a:r>
              <a:rPr lang="es-ES" sz="2400" dirty="0" smtClean="0"/>
              <a:t>íntima sequedad</a:t>
            </a:r>
          </a:p>
          <a:p>
            <a:r>
              <a:rPr lang="es-ES" sz="2400" dirty="0" smtClean="0">
                <a:effectLst/>
              </a:rPr>
              <a:t>Le quedaba la divinidad</a:t>
            </a:r>
          </a:p>
          <a:p>
            <a:r>
              <a:rPr lang="es-ES" sz="2400" dirty="0" smtClean="0"/>
              <a:t>Redimió lo que asumió</a:t>
            </a:r>
            <a:endParaRPr lang="es-ES_tradnl" sz="2400" dirty="0" smtClean="0">
              <a:effectLst/>
            </a:endParaRPr>
          </a:p>
          <a:p>
            <a:r>
              <a:rPr lang="es-ES_tradnl" sz="2400" i="1" dirty="0" smtClean="0"/>
              <a:t>ORACIÓN</a:t>
            </a:r>
            <a:r>
              <a:rPr lang="es-ES_tradnl" sz="2400" i="1" dirty="0" smtClean="0"/>
              <a:t>: </a:t>
            </a:r>
            <a:r>
              <a:rPr lang="es-ES_tradnl" sz="2400" i="1" dirty="0" smtClean="0"/>
              <a:t>Para estar cerca de Dios</a:t>
            </a:r>
            <a:r>
              <a:rPr lang="es-ES_tradnl" sz="2400" dirty="0" smtClean="0">
                <a:effectLst/>
              </a:rPr>
              <a:t> </a:t>
            </a:r>
            <a:endParaRPr lang="es-ES_tradnl" sz="2400" dirty="0" smtClean="0"/>
          </a:p>
          <a:p>
            <a:pPr marL="0" lvl="0" indent="0">
              <a:buNone/>
            </a:pPr>
            <a:endParaRPr lang="es-ES_tradnl" dirty="0"/>
          </a:p>
        </p:txBody>
      </p:sp>
      <p:pic>
        <p:nvPicPr>
          <p:cNvPr id="5" name="Imagen 4" descr="070402-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1002" y="1600200"/>
            <a:ext cx="4170598" cy="4170598"/>
          </a:xfrm>
          <a:prstGeom prst="rect">
            <a:avLst/>
          </a:prstGeom>
        </p:spPr>
      </p:pic>
    </p:spTree>
    <p:extLst>
      <p:ext uri="{BB962C8B-B14F-4D97-AF65-F5344CB8AC3E}">
        <p14:creationId xmlns:p14="http://schemas.microsoft.com/office/powerpoint/2010/main" val="295593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39760" cy="609282"/>
          </a:xfrm>
        </p:spPr>
        <p:txBody>
          <a:bodyPr>
            <a:normAutofit fontScale="90000"/>
          </a:bodyPr>
          <a:lstStyle/>
          <a:p>
            <a:r>
              <a:rPr lang="es-ES" dirty="0" smtClean="0"/>
              <a:t>Regalarle el dolor</a:t>
            </a:r>
            <a:endParaRPr lang="es-ES_tradnl" dirty="0"/>
          </a:p>
        </p:txBody>
      </p:sp>
      <p:sp>
        <p:nvSpPr>
          <p:cNvPr id="3" name="Marcador de contenido 2"/>
          <p:cNvSpPr>
            <a:spLocks noGrp="1"/>
          </p:cNvSpPr>
          <p:nvPr>
            <p:ph idx="1"/>
          </p:nvPr>
        </p:nvSpPr>
        <p:spPr>
          <a:xfrm>
            <a:off x="304800" y="4155440"/>
            <a:ext cx="8666480" cy="2143760"/>
          </a:xfrm>
        </p:spPr>
        <p:txBody>
          <a:bodyPr>
            <a:normAutofit lnSpcReduction="10000"/>
          </a:bodyPr>
          <a:lstStyle/>
          <a:p>
            <a:pPr marL="0" indent="0">
              <a:buNone/>
            </a:pPr>
            <a:r>
              <a:rPr lang="es-ES" sz="2000" dirty="0"/>
              <a:t>“Si tienes algo, lo que sea, que no te deja el alma en paz, ese algo tienes que regalárselo a Él con un esfuerzo proporcional al regalo. Esto quiere decir: con tal esfuerzo que no vuelvas a sentir jamás ese dolor, porque lo has regalado del todo. Si te quedas con algo, aunque solo sea el pensar en el regalo que has hecho, te apropias de una riqueza (miserable riqueza) que ya no es tuya. Además, sólo en la extrema pobreza del alma que se pierde por amor Dios hace su entrada triunfal con la plenitud de la alegría” (</a:t>
            </a:r>
            <a:r>
              <a:rPr lang="es-ES" sz="2000" dirty="0" err="1"/>
              <a:t>Chiara</a:t>
            </a:r>
            <a:r>
              <a:rPr lang="es-ES" sz="2000" dirty="0"/>
              <a:t> </a:t>
            </a:r>
            <a:r>
              <a:rPr lang="es-ES" sz="2000" dirty="0" err="1"/>
              <a:t>Lubich</a:t>
            </a:r>
            <a:r>
              <a:rPr lang="es-ES" sz="2000" dirty="0"/>
              <a:t>).</a:t>
            </a:r>
            <a:r>
              <a:rPr lang="es-ES_tradnl" sz="2000" dirty="0"/>
              <a:t> </a:t>
            </a:r>
            <a:endParaRPr lang="es-ES_tradnl" sz="2000"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2493" y="1031240"/>
            <a:ext cx="3969173" cy="2976880"/>
          </a:xfrm>
          <a:prstGeom prst="rect">
            <a:avLst/>
          </a:prstGeom>
        </p:spPr>
      </p:pic>
    </p:spTree>
    <p:extLst>
      <p:ext uri="{BB962C8B-B14F-4D97-AF65-F5344CB8AC3E}">
        <p14:creationId xmlns:p14="http://schemas.microsoft.com/office/powerpoint/2010/main" val="1424434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3680" y="274638"/>
            <a:ext cx="8737600" cy="609282"/>
          </a:xfrm>
        </p:spPr>
        <p:txBody>
          <a:bodyPr>
            <a:noAutofit/>
          </a:bodyPr>
          <a:lstStyle/>
          <a:p>
            <a:r>
              <a:rPr lang="es-ES" sz="3000" dirty="0"/>
              <a:t>El secreto de la unidad con Dios y entre los hombres</a:t>
            </a:r>
            <a:r>
              <a:rPr lang="es-ES_tradnl" sz="3000" dirty="0"/>
              <a:t> </a:t>
            </a:r>
            <a:endParaRPr lang="es-ES_tradnl" sz="3000" dirty="0"/>
          </a:p>
        </p:txBody>
      </p:sp>
      <p:sp>
        <p:nvSpPr>
          <p:cNvPr id="3" name="Marcador de contenido 2"/>
          <p:cNvSpPr>
            <a:spLocks noGrp="1"/>
          </p:cNvSpPr>
          <p:nvPr>
            <p:ph idx="1"/>
          </p:nvPr>
        </p:nvSpPr>
        <p:spPr>
          <a:xfrm>
            <a:off x="304800" y="4155440"/>
            <a:ext cx="8666480" cy="2143760"/>
          </a:xfrm>
        </p:spPr>
        <p:txBody>
          <a:bodyPr>
            <a:normAutofit lnSpcReduction="10000"/>
          </a:bodyPr>
          <a:lstStyle/>
          <a:p>
            <a:pPr marL="0" indent="0">
              <a:buNone/>
            </a:pPr>
            <a:r>
              <a:rPr lang="es-ES" sz="2000" dirty="0"/>
              <a:t>Por todo esto, la vida en el amor, la presencia del Resucitado, la unidad, tiene un secreto. Sin él todo sería “utópico” e irreal, inalcanzable, idealista. Pero por él, por el Crucificado-Abandonado, la paz, la unidad, la resurrección, son un don invencible. Aquél que por amor cambia la muerte en vida y el abandono en presencia, ha prometido resucitado estar con nosotros todos los días hasta el final del mundo (Mt. 28.20), porque “donde dos o tres estén reunidos en mi nombre, yo estaré en medio de ellos” (Mt. 18,20).</a:t>
            </a:r>
            <a:endParaRPr lang="es-ES_tradnl" sz="20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840" y="969010"/>
            <a:ext cx="7518400" cy="3101340"/>
          </a:xfrm>
          <a:prstGeom prst="rect">
            <a:avLst/>
          </a:prstGeom>
        </p:spPr>
      </p:pic>
    </p:spTree>
    <p:extLst>
      <p:ext uri="{BB962C8B-B14F-4D97-AF65-F5344CB8AC3E}">
        <p14:creationId xmlns:p14="http://schemas.microsoft.com/office/powerpoint/2010/main" val="64398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39760" cy="609282"/>
          </a:xfrm>
        </p:spPr>
        <p:txBody>
          <a:bodyPr>
            <a:normAutofit fontScale="90000"/>
          </a:bodyPr>
          <a:lstStyle/>
          <a:p>
            <a:r>
              <a:rPr lang="es-ES" dirty="0"/>
              <a:t>Un ejercicio </a:t>
            </a:r>
            <a:r>
              <a:rPr lang="es-ES" dirty="0" smtClean="0"/>
              <a:t>al </a:t>
            </a:r>
            <a:r>
              <a:rPr lang="es-ES" dirty="0"/>
              <a:t>alcance de todos</a:t>
            </a:r>
            <a:r>
              <a:rPr lang="es-ES_tradnl" dirty="0"/>
              <a:t> </a:t>
            </a:r>
            <a:endParaRPr lang="es-ES_tradnl" dirty="0"/>
          </a:p>
        </p:txBody>
      </p:sp>
      <p:sp>
        <p:nvSpPr>
          <p:cNvPr id="3" name="Marcador de contenido 2"/>
          <p:cNvSpPr>
            <a:spLocks noGrp="1"/>
          </p:cNvSpPr>
          <p:nvPr>
            <p:ph idx="1"/>
          </p:nvPr>
        </p:nvSpPr>
        <p:spPr>
          <a:xfrm>
            <a:off x="304800" y="4155440"/>
            <a:ext cx="8666480" cy="2143760"/>
          </a:xfrm>
        </p:spPr>
        <p:txBody>
          <a:bodyPr>
            <a:normAutofit lnSpcReduction="10000"/>
          </a:bodyPr>
          <a:lstStyle/>
          <a:p>
            <a:pPr marL="0" indent="0">
              <a:buNone/>
            </a:pPr>
            <a:r>
              <a:rPr lang="es-ES" sz="2000" dirty="0"/>
              <a:t>Por eso, en la vida del cristiano cabe un tipo de elección, un tipo de suplica, un tipo de oración, que lejos de estar reservado para los místicos, expresa el vínculo bautismal de quien ha descubierto en Él el supremo rostro de las bienaventuranzas, el valor de todas y cada una de las virtudes, el sentido de un seguimiento que supone “tomar la cruz”, el valor de dar la vida por los demás, sobre todo por aquellos en los que él se ha mostrado, lógicamente, especialmente presente: </a:t>
            </a:r>
            <a:r>
              <a:rPr lang="es-ES" sz="2000" i="1" dirty="0"/>
              <a:t>Os aseguro que... también conmigo</a:t>
            </a:r>
            <a:r>
              <a:rPr lang="es-ES" sz="2000" dirty="0"/>
              <a:t> (Cf.: Mt 25, 44-46).</a:t>
            </a:r>
            <a:r>
              <a:rPr lang="es-ES_tradnl" sz="2000" dirty="0"/>
              <a:t> </a:t>
            </a:r>
            <a:endParaRPr lang="es-ES_tradnl" sz="20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1740" y="1120764"/>
            <a:ext cx="4170680" cy="2797831"/>
          </a:xfrm>
          <a:prstGeom prst="rect">
            <a:avLst/>
          </a:prstGeom>
        </p:spPr>
      </p:pic>
    </p:spTree>
    <p:extLst>
      <p:ext uri="{BB962C8B-B14F-4D97-AF65-F5344CB8AC3E}">
        <p14:creationId xmlns:p14="http://schemas.microsoft.com/office/powerpoint/2010/main" val="2082921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39760" cy="609282"/>
          </a:xfrm>
        </p:spPr>
        <p:txBody>
          <a:bodyPr>
            <a:noAutofit/>
          </a:bodyPr>
          <a:lstStyle/>
          <a:p>
            <a:r>
              <a:rPr lang="es-ES" sz="3600" dirty="0" smtClean="0"/>
              <a:t>Oraci</a:t>
            </a:r>
            <a:r>
              <a:rPr lang="es-ES" sz="3600" dirty="0" smtClean="0"/>
              <a:t>ón: consagración a Jesús Abandonado</a:t>
            </a:r>
            <a:endParaRPr lang="es-ES_tradnl" sz="3600" dirty="0"/>
          </a:p>
        </p:txBody>
      </p:sp>
      <p:sp>
        <p:nvSpPr>
          <p:cNvPr id="3" name="Marcador de contenido 2"/>
          <p:cNvSpPr>
            <a:spLocks noGrp="1"/>
          </p:cNvSpPr>
          <p:nvPr>
            <p:ph idx="1"/>
          </p:nvPr>
        </p:nvSpPr>
        <p:spPr>
          <a:xfrm>
            <a:off x="304800" y="1097280"/>
            <a:ext cx="5588000" cy="5364480"/>
          </a:xfrm>
        </p:spPr>
        <p:txBody>
          <a:bodyPr>
            <a:normAutofit fontScale="85000" lnSpcReduction="20000"/>
          </a:bodyPr>
          <a:lstStyle/>
          <a:p>
            <a:pPr marL="0" indent="0">
              <a:buNone/>
            </a:pPr>
            <a:r>
              <a:rPr lang="es-ES" sz="1800" dirty="0"/>
              <a:t>“Tengo un sólo esposo sobre la tierra,</a:t>
            </a:r>
            <a:endParaRPr lang="es-ES_tradnl" sz="1800" dirty="0"/>
          </a:p>
          <a:p>
            <a:pPr marL="0" indent="0">
              <a:buNone/>
            </a:pPr>
            <a:r>
              <a:rPr lang="es-ES" sz="1800" dirty="0"/>
              <a:t>Jesús crucificado y abandonado.</a:t>
            </a:r>
            <a:endParaRPr lang="es-ES_tradnl" sz="1800" dirty="0"/>
          </a:p>
          <a:p>
            <a:pPr marL="0" indent="0">
              <a:buNone/>
            </a:pPr>
            <a:r>
              <a:rPr lang="es-ES" sz="1800" dirty="0"/>
              <a:t>no tengo otro dios fuera de Él.</a:t>
            </a:r>
            <a:endParaRPr lang="es-ES_tradnl" sz="1800" dirty="0"/>
          </a:p>
          <a:p>
            <a:pPr marL="0" indent="0">
              <a:buNone/>
            </a:pPr>
            <a:r>
              <a:rPr lang="es-ES" sz="1800" dirty="0"/>
              <a:t>En él está todo el paraíso con la  Trinidad</a:t>
            </a:r>
            <a:endParaRPr lang="es-ES_tradnl" sz="1800" dirty="0"/>
          </a:p>
          <a:p>
            <a:pPr marL="0" indent="0">
              <a:buNone/>
            </a:pPr>
            <a:r>
              <a:rPr lang="es-ES" sz="1800" dirty="0"/>
              <a:t>y toda la tierra con la humanidad.</a:t>
            </a:r>
            <a:endParaRPr lang="es-ES_tradnl" sz="1800" dirty="0"/>
          </a:p>
          <a:p>
            <a:pPr marL="0" indent="0">
              <a:buNone/>
            </a:pPr>
            <a:r>
              <a:rPr lang="es-ES" sz="1800" dirty="0"/>
              <a:t>Por eso lo suyo es mío y nada más</a:t>
            </a:r>
            <a:endParaRPr lang="es-ES_tradnl" sz="1800" dirty="0"/>
          </a:p>
          <a:p>
            <a:pPr marL="0" indent="0">
              <a:buNone/>
            </a:pPr>
            <a:r>
              <a:rPr lang="es-ES" sz="1800" dirty="0"/>
              <a:t>Suyo el dolor universal y, por tanto, mío.</a:t>
            </a:r>
            <a:endParaRPr lang="es-ES_tradnl" sz="1800" dirty="0"/>
          </a:p>
          <a:p>
            <a:pPr marL="0" indent="0">
              <a:buNone/>
            </a:pPr>
            <a:r>
              <a:rPr lang="es-ES" sz="1800" dirty="0"/>
              <a:t>Iré por el mundo buscándolo </a:t>
            </a:r>
            <a:endParaRPr lang="es-ES" sz="1800" dirty="0" smtClean="0"/>
          </a:p>
          <a:p>
            <a:pPr marL="0" indent="0">
              <a:buNone/>
            </a:pPr>
            <a:r>
              <a:rPr lang="es-ES" sz="1800" dirty="0" smtClean="0"/>
              <a:t>en </a:t>
            </a:r>
            <a:r>
              <a:rPr lang="es-ES" sz="1800" dirty="0"/>
              <a:t>cada instante de mi vida.</a:t>
            </a:r>
            <a:endParaRPr lang="es-ES_tradnl" sz="1800" dirty="0"/>
          </a:p>
          <a:p>
            <a:pPr marL="0" indent="0">
              <a:buNone/>
            </a:pPr>
            <a:r>
              <a:rPr lang="es-ES" sz="1800" dirty="0"/>
              <a:t>Lo que me hace daño es mío.</a:t>
            </a:r>
            <a:endParaRPr lang="es-ES_tradnl" sz="1800" dirty="0"/>
          </a:p>
          <a:p>
            <a:pPr marL="0" indent="0">
              <a:buNone/>
            </a:pPr>
            <a:r>
              <a:rPr lang="es-ES" sz="1800" dirty="0"/>
              <a:t>Mío el dolor que me acaricia en el presente.</a:t>
            </a:r>
            <a:endParaRPr lang="es-ES_tradnl" sz="1800" dirty="0"/>
          </a:p>
          <a:p>
            <a:pPr marL="0" indent="0">
              <a:buNone/>
            </a:pPr>
            <a:r>
              <a:rPr lang="es-ES" sz="1800" dirty="0"/>
              <a:t>Mío el dolor de las almas que están a mi lado.</a:t>
            </a:r>
            <a:endParaRPr lang="es-ES_tradnl" sz="1800" dirty="0"/>
          </a:p>
          <a:p>
            <a:pPr marL="0" indent="0">
              <a:buNone/>
            </a:pPr>
            <a:r>
              <a:rPr lang="es-ES" sz="1800" dirty="0"/>
              <a:t>Mío todo lo que no es paz, gozo, belleza, </a:t>
            </a:r>
            <a:endParaRPr lang="es-ES" sz="1800" dirty="0" smtClean="0"/>
          </a:p>
          <a:p>
            <a:pPr marL="0" indent="0">
              <a:buNone/>
            </a:pPr>
            <a:r>
              <a:rPr lang="es-ES" sz="1800" dirty="0" smtClean="0"/>
              <a:t>amabilidad</a:t>
            </a:r>
            <a:r>
              <a:rPr lang="es-ES" sz="1800" dirty="0"/>
              <a:t>, serenidad...</a:t>
            </a:r>
            <a:endParaRPr lang="es-ES_tradnl" sz="1800" dirty="0"/>
          </a:p>
          <a:p>
            <a:pPr marL="0" indent="0">
              <a:buNone/>
            </a:pPr>
            <a:r>
              <a:rPr lang="es-ES" sz="1800" dirty="0"/>
              <a:t>Así,  por los años que me quedan,</a:t>
            </a:r>
            <a:endParaRPr lang="es-ES_tradnl" sz="1800" dirty="0"/>
          </a:p>
          <a:p>
            <a:pPr marL="0" indent="0">
              <a:buNone/>
            </a:pPr>
            <a:r>
              <a:rPr lang="es-ES" sz="1800" dirty="0"/>
              <a:t>Sedienta  de  dolores, de congojas,</a:t>
            </a:r>
            <a:endParaRPr lang="es-ES_tradnl" sz="1800" dirty="0"/>
          </a:p>
          <a:p>
            <a:pPr marL="0" indent="0">
              <a:buNone/>
            </a:pPr>
            <a:r>
              <a:rPr lang="es-ES" sz="1800" dirty="0"/>
              <a:t>de desesperaciones, de melancolías,</a:t>
            </a:r>
            <a:endParaRPr lang="es-ES_tradnl" sz="1800" dirty="0"/>
          </a:p>
          <a:p>
            <a:pPr marL="0" indent="0">
              <a:buNone/>
            </a:pPr>
            <a:r>
              <a:rPr lang="es-ES" sz="1800" dirty="0"/>
              <a:t>de separaciones, de exilio, de abandonos, de tormentos, de....</a:t>
            </a:r>
            <a:endParaRPr lang="es-ES_tradnl" sz="1800" dirty="0"/>
          </a:p>
          <a:p>
            <a:pPr marL="0" indent="0">
              <a:buNone/>
            </a:pPr>
            <a:r>
              <a:rPr lang="es-ES" sz="1800" dirty="0"/>
              <a:t>todo lo que es El, y el es el dolor.</a:t>
            </a:r>
            <a:endParaRPr lang="es-ES_tradnl" sz="1800" dirty="0"/>
          </a:p>
          <a:p>
            <a:pPr marL="0" indent="0">
              <a:buNone/>
            </a:pPr>
            <a:r>
              <a:rPr lang="es-ES" sz="1800" dirty="0"/>
              <a:t>Así enjugaré el agua de la tribulación en muchos corazones cercanos y</a:t>
            </a:r>
            <a:endParaRPr lang="es-ES_tradnl" sz="1800" dirty="0"/>
          </a:p>
          <a:p>
            <a:pPr marL="0" indent="0">
              <a:buNone/>
            </a:pPr>
            <a:r>
              <a:rPr lang="es-ES" sz="1800" dirty="0"/>
              <a:t>- por la comunión con mi esposo Omnipotente - también lejanos.</a:t>
            </a:r>
            <a:endParaRPr lang="es-ES_tradnl" sz="1800" dirty="0"/>
          </a:p>
          <a:p>
            <a:pPr marL="0" indent="0">
              <a:buNone/>
            </a:pPr>
            <a:r>
              <a:rPr lang="es-ES" sz="1800" dirty="0"/>
              <a:t>Pasaré como fuego que consume lo que ha de caer y deja en pie solo la verdad”  </a:t>
            </a:r>
            <a:r>
              <a:rPr lang="es-ES" sz="1800" dirty="0" smtClean="0"/>
              <a:t>(</a:t>
            </a:r>
            <a:r>
              <a:rPr lang="es-ES" sz="1800" dirty="0" err="1"/>
              <a:t>Chiara</a:t>
            </a:r>
            <a:r>
              <a:rPr lang="es-ES" sz="1800" dirty="0"/>
              <a:t> </a:t>
            </a:r>
            <a:r>
              <a:rPr lang="es-ES" sz="1800" dirty="0" err="1"/>
              <a:t>Lubich</a:t>
            </a:r>
            <a:r>
              <a:rPr lang="es-ES" sz="1800" dirty="0"/>
              <a:t>)	</a:t>
            </a:r>
            <a:endParaRPr lang="es-ES_tradnl" sz="1800"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1800" y="1422400"/>
            <a:ext cx="4899160" cy="3027680"/>
          </a:xfrm>
          <a:prstGeom prst="rect">
            <a:avLst/>
          </a:prstGeom>
        </p:spPr>
      </p:pic>
    </p:spTree>
    <p:extLst>
      <p:ext uri="{BB962C8B-B14F-4D97-AF65-F5344CB8AC3E}">
        <p14:creationId xmlns:p14="http://schemas.microsoft.com/office/powerpoint/2010/main" val="478980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39760" cy="609282"/>
          </a:xfrm>
        </p:spPr>
        <p:txBody>
          <a:bodyPr>
            <a:normAutofit fontScale="90000"/>
          </a:bodyPr>
          <a:lstStyle/>
          <a:p>
            <a:r>
              <a:rPr lang="es-ES" dirty="0" smtClean="0"/>
              <a:t>¿Y el </a:t>
            </a:r>
            <a:r>
              <a:rPr lang="es-ES" smtClean="0"/>
              <a:t>dolor espiritual?</a:t>
            </a:r>
            <a:endParaRPr lang="es-ES" dirty="0"/>
          </a:p>
        </p:txBody>
      </p:sp>
      <p:sp>
        <p:nvSpPr>
          <p:cNvPr id="3" name="Marcador de contenido 2"/>
          <p:cNvSpPr>
            <a:spLocks noGrp="1"/>
          </p:cNvSpPr>
          <p:nvPr>
            <p:ph idx="1"/>
          </p:nvPr>
        </p:nvSpPr>
        <p:spPr>
          <a:xfrm>
            <a:off x="304800" y="4053840"/>
            <a:ext cx="8483600" cy="2072323"/>
          </a:xfrm>
        </p:spPr>
        <p:txBody>
          <a:bodyPr>
            <a:normAutofit/>
          </a:bodyPr>
          <a:lstStyle/>
          <a:p>
            <a:pPr marL="0" indent="0">
              <a:buNone/>
            </a:pPr>
            <a:r>
              <a:rPr lang="es-ES" sz="2400" dirty="0"/>
              <a:t>El barroco de las procesiones recoge el legado de siglos hecho cultura del pueblo que en la fe contempla el dolor físico de Jesús. ¿Y su dolor espiritual? El arte contemporáneo lo busca incesantemente. Y en sus almas lo reconocen los despreciados, los injuriados, los desolados, los abandonados.</a:t>
            </a:r>
            <a:endParaRPr lang="es-ES_tradnl" sz="2400"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1920" y="1031412"/>
            <a:ext cx="3769360" cy="2874936"/>
          </a:xfrm>
          <a:prstGeom prst="rect">
            <a:avLst/>
          </a:prstGeom>
        </p:spPr>
      </p:pic>
    </p:spTree>
    <p:extLst>
      <p:ext uri="{BB962C8B-B14F-4D97-AF65-F5344CB8AC3E}">
        <p14:creationId xmlns:p14="http://schemas.microsoft.com/office/powerpoint/2010/main" val="1992680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39760" cy="609282"/>
          </a:xfrm>
        </p:spPr>
        <p:txBody>
          <a:bodyPr>
            <a:normAutofit fontScale="90000"/>
          </a:bodyPr>
          <a:lstStyle/>
          <a:p>
            <a:r>
              <a:rPr lang="es-ES" dirty="0" smtClean="0"/>
              <a:t>El grito</a:t>
            </a:r>
            <a:endParaRPr lang="es-ES" dirty="0"/>
          </a:p>
        </p:txBody>
      </p:sp>
      <p:sp>
        <p:nvSpPr>
          <p:cNvPr id="3" name="Marcador de contenido 2"/>
          <p:cNvSpPr>
            <a:spLocks noGrp="1"/>
          </p:cNvSpPr>
          <p:nvPr>
            <p:ph idx="1"/>
          </p:nvPr>
        </p:nvSpPr>
        <p:spPr>
          <a:xfrm>
            <a:off x="304800" y="4368800"/>
            <a:ext cx="8483600" cy="1757363"/>
          </a:xfrm>
        </p:spPr>
        <p:txBody>
          <a:bodyPr>
            <a:normAutofit/>
          </a:bodyPr>
          <a:lstStyle/>
          <a:p>
            <a:pPr marL="0" indent="0">
              <a:buNone/>
            </a:pPr>
            <a:r>
              <a:rPr lang="es-ES" sz="2400" dirty="0"/>
              <a:t>El cénit del sufrimiento espiritual de Jesús está en la cruz, cuando se vacía incluso de Dios, cuando grita “</a:t>
            </a:r>
            <a:r>
              <a:rPr lang="es-ES" sz="2400" i="1" dirty="0"/>
              <a:t>Dios mío, Dios mío, porque me has abandonado”. </a:t>
            </a:r>
            <a:r>
              <a:rPr lang="es-ES" sz="2400" dirty="0"/>
              <a:t>Más que una frase del salmo 22 que dice Jesús, es una frase de Jesús que dice el salmo 22. </a:t>
            </a:r>
            <a:endParaRPr lang="es-ES_tradnl" sz="2400"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1919" y="1132840"/>
            <a:ext cx="3990429" cy="2989085"/>
          </a:xfrm>
          <a:prstGeom prst="rect">
            <a:avLst/>
          </a:prstGeom>
        </p:spPr>
      </p:pic>
    </p:spTree>
    <p:extLst>
      <p:ext uri="{BB962C8B-B14F-4D97-AF65-F5344CB8AC3E}">
        <p14:creationId xmlns:p14="http://schemas.microsoft.com/office/powerpoint/2010/main" val="1928175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39760" cy="609282"/>
          </a:xfrm>
        </p:spPr>
        <p:txBody>
          <a:bodyPr>
            <a:normAutofit fontScale="90000"/>
          </a:bodyPr>
          <a:lstStyle/>
          <a:p>
            <a:r>
              <a:rPr lang="es-ES" dirty="0"/>
              <a:t>El sufrimiento de Dios</a:t>
            </a:r>
            <a:r>
              <a:rPr lang="es-ES_tradnl" dirty="0"/>
              <a:t> </a:t>
            </a:r>
            <a:endParaRPr lang="es-ES" dirty="0"/>
          </a:p>
        </p:txBody>
      </p:sp>
      <p:sp>
        <p:nvSpPr>
          <p:cNvPr id="3" name="Marcador de contenido 2"/>
          <p:cNvSpPr>
            <a:spLocks noGrp="1"/>
          </p:cNvSpPr>
          <p:nvPr>
            <p:ph idx="1"/>
          </p:nvPr>
        </p:nvSpPr>
        <p:spPr>
          <a:xfrm>
            <a:off x="304800" y="4368800"/>
            <a:ext cx="8483600" cy="1757363"/>
          </a:xfrm>
        </p:spPr>
        <p:txBody>
          <a:bodyPr>
            <a:normAutofit lnSpcReduction="10000"/>
          </a:bodyPr>
          <a:lstStyle/>
          <a:p>
            <a:pPr marL="0" indent="0">
              <a:buNone/>
            </a:pPr>
            <a:r>
              <a:rPr lang="es-ES" sz="2400" dirty="0"/>
              <a:t>Ya decía el filósofo </a:t>
            </a:r>
            <a:r>
              <a:rPr lang="es-ES" sz="2400" i="1" dirty="0"/>
              <a:t>Jack </a:t>
            </a:r>
            <a:r>
              <a:rPr lang="es-ES" sz="2400" i="1" dirty="0" err="1"/>
              <a:t>Maritain</a:t>
            </a:r>
            <a:r>
              <a:rPr lang="es-ES" sz="2400" i="1" dirty="0"/>
              <a:t> </a:t>
            </a:r>
            <a:r>
              <a:rPr lang="es-ES" sz="2400" dirty="0"/>
              <a:t>que Dios sufrió en la cruz: sufrió el Hijo, sufrió el Padre, sufrió el Espíritu Santo: “El sufrimiento existe en Dios de un modo infinitamente más verdadero que en nosotros, pero sin ninguna imperfección, ya que en Dios está en absoluta unidad con el amor”.</a:t>
            </a:r>
            <a:r>
              <a:rPr lang="es-ES_tradnl" sz="2400" dirty="0"/>
              <a:t> </a:t>
            </a:r>
            <a:endParaRPr lang="es-ES_tradnl" sz="2400"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2840" y="1176867"/>
            <a:ext cx="4348480" cy="2898986"/>
          </a:xfrm>
          <a:prstGeom prst="rect">
            <a:avLst/>
          </a:prstGeom>
        </p:spPr>
      </p:pic>
    </p:spTree>
    <p:extLst>
      <p:ext uri="{BB962C8B-B14F-4D97-AF65-F5344CB8AC3E}">
        <p14:creationId xmlns:p14="http://schemas.microsoft.com/office/powerpoint/2010/main" val="880991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39760" cy="609282"/>
          </a:xfrm>
        </p:spPr>
        <p:txBody>
          <a:bodyPr>
            <a:normAutofit fontScale="90000"/>
          </a:bodyPr>
          <a:lstStyle/>
          <a:p>
            <a:r>
              <a:rPr lang="es-ES" dirty="0"/>
              <a:t>Abandono </a:t>
            </a:r>
            <a:r>
              <a:rPr lang="es-ES" dirty="0" smtClean="0"/>
              <a:t>real</a:t>
            </a:r>
            <a:r>
              <a:rPr lang="es-ES_tradnl" dirty="0" smtClean="0"/>
              <a:t> </a:t>
            </a:r>
            <a:endParaRPr lang="es-ES" dirty="0"/>
          </a:p>
        </p:txBody>
      </p:sp>
      <p:sp>
        <p:nvSpPr>
          <p:cNvPr id="3" name="Marcador de contenido 2"/>
          <p:cNvSpPr>
            <a:spLocks noGrp="1"/>
          </p:cNvSpPr>
          <p:nvPr>
            <p:ph idx="1"/>
          </p:nvPr>
        </p:nvSpPr>
        <p:spPr>
          <a:xfrm>
            <a:off x="304800" y="1290320"/>
            <a:ext cx="4145280" cy="4835843"/>
          </a:xfrm>
        </p:spPr>
        <p:txBody>
          <a:bodyPr>
            <a:normAutofit fontScale="92500"/>
          </a:bodyPr>
          <a:lstStyle/>
          <a:p>
            <a:pPr marL="0" indent="0">
              <a:buNone/>
            </a:pPr>
            <a:r>
              <a:rPr lang="es-ES" sz="2400" dirty="0"/>
              <a:t>La unión entre las tres personas de la Santísima Trinidad permanece intacta. Es lo único absolutamente imperturbable que existe. </a:t>
            </a:r>
            <a:endParaRPr lang="es-ES" sz="2400" dirty="0" smtClean="0"/>
          </a:p>
          <a:p>
            <a:pPr marL="0" indent="0">
              <a:buNone/>
            </a:pPr>
            <a:r>
              <a:rPr lang="es-ES" sz="2400" dirty="0" smtClean="0"/>
              <a:t>Pero </a:t>
            </a:r>
            <a:r>
              <a:rPr lang="es-ES" sz="2400" dirty="0"/>
              <a:t>Jesús percibe, aunque sólo sea un instante, realmente el abandono. Lo hace desde su humanidad. </a:t>
            </a:r>
            <a:endParaRPr lang="es-ES" sz="2400" dirty="0" smtClean="0"/>
          </a:p>
          <a:p>
            <a:pPr marL="0" indent="0">
              <a:buNone/>
            </a:pPr>
            <a:r>
              <a:rPr lang="es-ES" sz="2400" dirty="0"/>
              <a:t>E</a:t>
            </a:r>
            <a:r>
              <a:rPr lang="es-ES" sz="2400" dirty="0" smtClean="0"/>
              <a:t>n </a:t>
            </a:r>
            <a:r>
              <a:rPr lang="es-ES" sz="2400" dirty="0"/>
              <a:t>él no hay dos personalidades, sólo una con dos conciencias inseparables: la conciencia divina apagada, la humana abatida.</a:t>
            </a:r>
            <a:r>
              <a:rPr lang="es-ES_tradnl" sz="2400" dirty="0"/>
              <a:t> </a:t>
            </a:r>
            <a:endParaRPr lang="es-ES_tradnl" sz="24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0080" y="1290320"/>
            <a:ext cx="4409978" cy="4511040"/>
          </a:xfrm>
          <a:prstGeom prst="rect">
            <a:avLst/>
          </a:prstGeom>
        </p:spPr>
      </p:pic>
    </p:spTree>
    <p:extLst>
      <p:ext uri="{BB962C8B-B14F-4D97-AF65-F5344CB8AC3E}">
        <p14:creationId xmlns:p14="http://schemas.microsoft.com/office/powerpoint/2010/main" val="1701711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39760" cy="609282"/>
          </a:xfrm>
        </p:spPr>
        <p:txBody>
          <a:bodyPr>
            <a:normAutofit fontScale="90000"/>
          </a:bodyPr>
          <a:lstStyle/>
          <a:p>
            <a:r>
              <a:rPr lang="es-ES" dirty="0" smtClean="0"/>
              <a:t>La ruptura con Dios</a:t>
            </a:r>
            <a:endParaRPr lang="es-ES" dirty="0"/>
          </a:p>
        </p:txBody>
      </p:sp>
      <p:sp>
        <p:nvSpPr>
          <p:cNvPr id="3" name="Marcador de contenido 2"/>
          <p:cNvSpPr>
            <a:spLocks noGrp="1"/>
          </p:cNvSpPr>
          <p:nvPr>
            <p:ph idx="1"/>
          </p:nvPr>
        </p:nvSpPr>
        <p:spPr>
          <a:xfrm>
            <a:off x="304800" y="4023360"/>
            <a:ext cx="8392160" cy="2275840"/>
          </a:xfrm>
        </p:spPr>
        <p:txBody>
          <a:bodyPr>
            <a:normAutofit lnSpcReduction="10000"/>
          </a:bodyPr>
          <a:lstStyle/>
          <a:p>
            <a:pPr marL="0" indent="0">
              <a:buNone/>
            </a:pPr>
            <a:r>
              <a:rPr lang="es-ES" sz="2400" dirty="0"/>
              <a:t>San Juan Pablo II en su encíclica </a:t>
            </a:r>
            <a:r>
              <a:rPr lang="es-ES" sz="2400" dirty="0" err="1"/>
              <a:t>Salvifici</a:t>
            </a:r>
            <a:r>
              <a:rPr lang="es-ES" sz="2400" dirty="0"/>
              <a:t> </a:t>
            </a:r>
            <a:r>
              <a:rPr lang="es-ES" sz="2400" dirty="0" err="1"/>
              <a:t>Doloris</a:t>
            </a:r>
            <a:r>
              <a:rPr lang="es-ES" sz="2400" dirty="0"/>
              <a:t> lo describe así: “Midiendo todo el mal de volver la espalda a Dios contenido en el pecado, Cristo, mediante la profundidad divina de la unión filial con el Padre, percibe de un modo humanamente inexplicable este sufrimiento que es la separación, el rechazo del Padre, la ruptura con Dios” .</a:t>
            </a:r>
            <a:endParaRPr lang="es-ES_tradnl" sz="2400"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3224" y="1109980"/>
            <a:ext cx="3587711" cy="2687320"/>
          </a:xfrm>
          <a:prstGeom prst="rect">
            <a:avLst/>
          </a:prstGeom>
        </p:spPr>
      </p:pic>
    </p:spTree>
    <p:extLst>
      <p:ext uri="{BB962C8B-B14F-4D97-AF65-F5344CB8AC3E}">
        <p14:creationId xmlns:p14="http://schemas.microsoft.com/office/powerpoint/2010/main" val="164503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39760" cy="609282"/>
          </a:xfrm>
        </p:spPr>
        <p:txBody>
          <a:bodyPr>
            <a:normAutofit fontScale="90000"/>
          </a:bodyPr>
          <a:lstStyle/>
          <a:p>
            <a:r>
              <a:rPr lang="es-ES" dirty="0" smtClean="0"/>
              <a:t>Silencio y abandono</a:t>
            </a:r>
            <a:endParaRPr lang="es-ES" dirty="0"/>
          </a:p>
        </p:txBody>
      </p:sp>
      <p:sp>
        <p:nvSpPr>
          <p:cNvPr id="3" name="Marcador de contenido 2"/>
          <p:cNvSpPr>
            <a:spLocks noGrp="1"/>
          </p:cNvSpPr>
          <p:nvPr>
            <p:ph idx="1"/>
          </p:nvPr>
        </p:nvSpPr>
        <p:spPr>
          <a:xfrm>
            <a:off x="304800" y="3495040"/>
            <a:ext cx="8392160" cy="2804160"/>
          </a:xfrm>
        </p:spPr>
        <p:txBody>
          <a:bodyPr>
            <a:normAutofit fontScale="92500"/>
          </a:bodyPr>
          <a:lstStyle/>
          <a:p>
            <a:pPr marL="0" indent="0">
              <a:buNone/>
            </a:pPr>
            <a:r>
              <a:rPr lang="es-ES" sz="2400" dirty="0"/>
              <a:t>El Papa Francisco, dirigiéndose a un grupo de jóvenes en Nápoles les dijo: “El más grande silencio de Dios fue la Cruz: Jesús oyó el silencio del Padre, hasta llamarlo </a:t>
            </a:r>
            <a:r>
              <a:rPr lang="es-ES" sz="2400" i="1" dirty="0"/>
              <a:t>abandono: Padre, ¿por qué me has abandonado?</a:t>
            </a:r>
            <a:r>
              <a:rPr lang="es-ES" sz="2400" dirty="0"/>
              <a:t> Y luego sucedió ese milagro de Dios, esa palabra, ese gesto grandioso que fue la Resurrección. Nuestro Dios es también el Dios de los silencios y (…) el silencio de Dios no digo que se pueda </a:t>
            </a:r>
            <a:r>
              <a:rPr lang="es-ES" sz="2400" i="1" dirty="0"/>
              <a:t>comprender,</a:t>
            </a:r>
            <a:r>
              <a:rPr lang="es-ES" sz="2400" dirty="0"/>
              <a:t> pero podemos acercarnos a los silencios de </a:t>
            </a:r>
            <a:r>
              <a:rPr lang="es-ES" sz="2400" dirty="0" smtClean="0"/>
              <a:t>Dios </a:t>
            </a:r>
            <a:r>
              <a:rPr lang="es-ES" sz="2400" dirty="0"/>
              <a:t>mirando a Cristo crucificado, a Cristo que muere, a Cristo abandonado”.  </a:t>
            </a:r>
            <a:endParaRPr lang="es-ES_tradnl" sz="24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2366" y="1000944"/>
            <a:ext cx="3169428" cy="2377071"/>
          </a:xfrm>
          <a:prstGeom prst="rect">
            <a:avLst/>
          </a:prstGeom>
        </p:spPr>
      </p:pic>
    </p:spTree>
    <p:extLst>
      <p:ext uri="{BB962C8B-B14F-4D97-AF65-F5344CB8AC3E}">
        <p14:creationId xmlns:p14="http://schemas.microsoft.com/office/powerpoint/2010/main" val="2065953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39760" cy="609282"/>
          </a:xfrm>
        </p:spPr>
        <p:txBody>
          <a:bodyPr>
            <a:normAutofit fontScale="90000"/>
          </a:bodyPr>
          <a:lstStyle/>
          <a:p>
            <a:r>
              <a:rPr lang="es-ES" dirty="0"/>
              <a:t>En íntima sequedad</a:t>
            </a:r>
            <a:r>
              <a:rPr lang="es-ES_tradnl" dirty="0"/>
              <a:t> </a:t>
            </a:r>
            <a:endParaRPr lang="es-ES" dirty="0"/>
          </a:p>
        </p:txBody>
      </p:sp>
      <p:sp>
        <p:nvSpPr>
          <p:cNvPr id="3" name="Marcador de contenido 2"/>
          <p:cNvSpPr>
            <a:spLocks noGrp="1"/>
          </p:cNvSpPr>
          <p:nvPr>
            <p:ph idx="1"/>
          </p:nvPr>
        </p:nvSpPr>
        <p:spPr>
          <a:xfrm>
            <a:off x="304800" y="3495040"/>
            <a:ext cx="8392160" cy="2804160"/>
          </a:xfrm>
        </p:spPr>
        <p:txBody>
          <a:bodyPr>
            <a:normAutofit lnSpcReduction="10000"/>
          </a:bodyPr>
          <a:lstStyle/>
          <a:p>
            <a:pPr marL="0" indent="0">
              <a:buNone/>
            </a:pPr>
            <a:r>
              <a:rPr lang="es-ES" sz="2400" dirty="0"/>
              <a:t>San Juan de la Cruz, como todos los místicos, fue muy sensible al grito de Jesús en la Cruz: “Cierta está que al punto de la muerte quedó también aniquilado en el alma sin consuelo y alivio alguno, dejándole el Padre así en íntima sequedad (…); por lo cual fue necesario a clamar diciendo: ¡Dios mío, Dios mío! ¡Por qué me has desamparado? (Mt. 27,26). Lo cual fue el mayor desamparo sensitivamente que había tenido (…) Y esto fue, como digo, al tiempo y punto que este Señor estuvo más aniquilado en todo”.</a:t>
            </a:r>
            <a:endParaRPr lang="es-ES_tradnl" sz="2400"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7307" y="971066"/>
            <a:ext cx="3479546" cy="2436828"/>
          </a:xfrm>
          <a:prstGeom prst="rect">
            <a:avLst/>
          </a:prstGeom>
        </p:spPr>
      </p:pic>
    </p:spTree>
    <p:extLst>
      <p:ext uri="{BB962C8B-B14F-4D97-AF65-F5344CB8AC3E}">
        <p14:creationId xmlns:p14="http://schemas.microsoft.com/office/powerpoint/2010/main" val="17512468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153</TotalTime>
  <Words>2216</Words>
  <Application>Microsoft Macintosh PowerPoint</Application>
  <PresentationFormat>Presentación en pantalla (4:3)</PresentationFormat>
  <Paragraphs>119</Paragraphs>
  <Slides>23</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23</vt:i4>
      </vt:variant>
    </vt:vector>
  </HeadingPairs>
  <TitlesOfParts>
    <vt:vector size="26" baseType="lpstr">
      <vt:lpstr>Calibri</vt:lpstr>
      <vt:lpstr>Arial</vt:lpstr>
      <vt:lpstr>Tema de Office</vt:lpstr>
      <vt:lpstr>Jesús crucificado  y abandonado</vt:lpstr>
      <vt:lpstr>Primera parte: la contemplación mística de Jesús Abandonado</vt:lpstr>
      <vt:lpstr>¿Y el dolor espiritual?</vt:lpstr>
      <vt:lpstr>El grito</vt:lpstr>
      <vt:lpstr>El sufrimiento de Dios </vt:lpstr>
      <vt:lpstr>Abandono real </vt:lpstr>
      <vt:lpstr>La ruptura con Dios</vt:lpstr>
      <vt:lpstr>Silencio y abandono</vt:lpstr>
      <vt:lpstr>En íntima sequedad </vt:lpstr>
      <vt:lpstr>Le quedaba la divinidad</vt:lpstr>
      <vt:lpstr>Redimió lo que asumió </vt:lpstr>
      <vt:lpstr>Oración: Para estar cerca de Dios</vt:lpstr>
      <vt:lpstr>Segunda parte: la contemplación ascética de Jesús Abandonado</vt:lpstr>
      <vt:lpstr>La Palabra de La Palabra</vt:lpstr>
      <vt:lpstr>¿Cuándo sufrió más Jesús? </vt:lpstr>
      <vt:lpstr>Lo venció todo</vt:lpstr>
      <vt:lpstr>Reconocerlo en nosotros</vt:lpstr>
      <vt:lpstr>Reconocerlo en el hermano</vt:lpstr>
      <vt:lpstr>Reconocerlo y …</vt:lpstr>
      <vt:lpstr>Regalarle el dolor</vt:lpstr>
      <vt:lpstr>El secreto de la unidad con Dios y entre los hombres </vt:lpstr>
      <vt:lpstr>Un ejercicio al alcance de todos </vt:lpstr>
      <vt:lpstr>Oración: consagración a Jesús Abandonado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CHARLAS CUARESMALES </dc:title>
  <dc:creator>Sebas</dc:creator>
  <cp:lastModifiedBy>Usuario de Microsoft Office</cp:lastModifiedBy>
  <cp:revision>39</cp:revision>
  <dcterms:created xsi:type="dcterms:W3CDTF">2015-03-23T12:34:17Z</dcterms:created>
  <dcterms:modified xsi:type="dcterms:W3CDTF">2017-04-10T17:24:59Z</dcterms:modified>
</cp:coreProperties>
</file>